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827" r:id="rId3"/>
    <p:sldMasterId id="2147484020" r:id="rId4"/>
    <p:sldMasterId id="2147484032" r:id="rId5"/>
    <p:sldMasterId id="2147484044" r:id="rId6"/>
    <p:sldMasterId id="2147484056" r:id="rId7"/>
    <p:sldMasterId id="2147484092" r:id="rId8"/>
    <p:sldMasterId id="2147484128" r:id="rId9"/>
    <p:sldMasterId id="2147484152" r:id="rId10"/>
    <p:sldMasterId id="2147484164" r:id="rId11"/>
    <p:sldMasterId id="2147484224" r:id="rId12"/>
    <p:sldMasterId id="2147484236" r:id="rId13"/>
    <p:sldMasterId id="2147484248" r:id="rId14"/>
  </p:sldMasterIdLst>
  <p:notesMasterIdLst>
    <p:notesMasterId r:id="rId39"/>
  </p:notesMasterIdLst>
  <p:handoutMasterIdLst>
    <p:handoutMasterId r:id="rId40"/>
  </p:handoutMasterIdLst>
  <p:sldIdLst>
    <p:sldId id="584" r:id="rId15"/>
    <p:sldId id="531" r:id="rId16"/>
    <p:sldId id="541" r:id="rId17"/>
    <p:sldId id="533" r:id="rId18"/>
    <p:sldId id="528" r:id="rId19"/>
    <p:sldId id="268" r:id="rId20"/>
    <p:sldId id="269" r:id="rId21"/>
    <p:sldId id="595" r:id="rId22"/>
    <p:sldId id="328" r:id="rId23"/>
    <p:sldId id="483" r:id="rId24"/>
    <p:sldId id="593" r:id="rId25"/>
    <p:sldId id="492" r:id="rId26"/>
    <p:sldId id="581" r:id="rId27"/>
    <p:sldId id="495" r:id="rId28"/>
    <p:sldId id="519" r:id="rId29"/>
    <p:sldId id="570" r:id="rId30"/>
    <p:sldId id="587" r:id="rId31"/>
    <p:sldId id="548" r:id="rId32"/>
    <p:sldId id="574" r:id="rId33"/>
    <p:sldId id="567" r:id="rId34"/>
    <p:sldId id="597" r:id="rId35"/>
    <p:sldId id="594" r:id="rId36"/>
    <p:sldId id="540" r:id="rId37"/>
    <p:sldId id="578" r:id="rId3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101"/>
    <a:srgbClr val="CCFFFF"/>
    <a:srgbClr val="00FF00"/>
    <a:srgbClr val="66FF33"/>
    <a:srgbClr val="3333FF"/>
    <a:srgbClr val="5CEB35"/>
    <a:srgbClr val="0000FF"/>
    <a:srgbClr val="3ED515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3" autoAdjust="0"/>
    <p:restoredTop sz="93796" autoAdjust="0"/>
  </p:normalViewPr>
  <p:slideViewPr>
    <p:cSldViewPr snapToGrid="0">
      <p:cViewPr>
        <p:scale>
          <a:sx n="103" d="100"/>
          <a:sy n="103" d="100"/>
        </p:scale>
        <p:origin x="-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AC7B2F8-AED6-40E5-8413-B9EB1AA8B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4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860B3FC-DC08-4F8C-B9C9-93C10C560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4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0B3FC-DC08-4F8C-B9C9-93C10C5608C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0B3FC-DC08-4F8C-B9C9-93C10C5608C6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EC51-FDD0-47CB-8625-EF7C7E87B5A3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7DE0-DE48-4790-AC01-242D403A2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FAFBC-54FC-4575-95FF-2C1C26E95749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3479-EC32-4745-931A-564BEEC411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01A6-B7EB-4B79-B8FE-F35A077B3347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4DB9-B2F0-41E9-9A70-2179A92E4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EC51-FDD0-47CB-8625-EF7C7E87B5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7DE0-DE48-4790-AC01-242D403A22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7F061-81C2-4AAD-932F-45A2E3936FB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2C85-CA95-4C39-A9AD-0BA6955367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C9A9-EA7D-418E-BC31-E050354534B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FCB9-416E-4FCD-9CFF-0E6FE893E7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AA11-8C7E-4DDD-8AEC-CFF5050B3D5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AD31-7974-4101-ABCB-F6C8CC5298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F6BB2-BA49-46FB-81D9-402BECB766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C228-9477-4F46-A532-5C57223C9C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2826-9E1F-43F0-A57E-64AB1B34A5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3A018-8E33-4641-9B00-6FDD32A5C4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E7BA-C3D5-44A1-97B2-EA7181BC1AF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42B8-B86A-4B81-AD2A-9E40479C15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795A-49B3-4488-A2AB-25E34DADC7C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EFD2-D452-41BC-B3D4-7D9686E455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08FBB-661D-4FE3-8E7A-D9A456F2E73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61FE-924D-46CD-8A55-85289ACCDC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0686-83F8-4DA7-83EF-2DE449244A62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EB75-3FE5-410F-A3CD-AFB739E5D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FAFBC-54FC-4575-95FF-2C1C26E9574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3479-EC32-4745-931A-564BEEC411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01A6-B7EB-4B79-B8FE-F35A077B334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4DB9-B2F0-41E9-9A70-2179A92E42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5A79-96EE-469B-920F-59445D7E30D3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268BC-7A24-465A-A5CD-B83C19DDE573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308887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0FA1-3056-48BB-A6B0-67D9FF5300D4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4467E-E249-4D76-971C-6BF87E14D686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698289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2350-2D2D-479F-B58B-8637C9D3B6BC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1E6B4-8DCC-4702-8624-FC5459EED0CC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21398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4350A-B8FD-47C5-8CE2-41713D4D964B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AD5D-73C5-45E9-96E7-DC6C53F93B9A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1327739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264B-40B1-403B-9955-CFAFA2637AE9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B66E-410C-402F-8892-443AF61D0E7C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99825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4837B-37BA-4BC8-B80F-43B3C8DBFAD7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D8324-BF1A-4404-9E62-DB78D3E3B597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458187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273E-4123-412E-97BA-A831EB6B7C75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4D32-56A5-4595-B29A-8EA803D28C99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575485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47D1-0066-448A-A100-D2C5AF04AAF6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777D-7FBA-4069-B1BF-61720F429461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203575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74C8-284B-4CCA-A8F1-1A8C40967264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7740A-6B89-4018-96B0-ACC8095F1E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410F-7CA7-4823-90EB-DF51FFFD8579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8DEB-F3BD-41D9-8ACA-BFC5AA89A85E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0488115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C4A8-C9B6-4A5C-AABD-9F1D209182C8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472F-296E-48B1-AC2A-4A53357E5A8D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906400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60CBE-5466-4AD2-A74A-4169FFF007D4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A79B-B42B-47F8-A87E-2723B3EB7FC5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3093255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395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938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902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795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631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669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1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C1D2C-875B-4ED0-B2A1-E642A5CFE90E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A94AF-77F7-4806-8ECE-5D13F78721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962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486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664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91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453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120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17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579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198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9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165B-6DE5-417E-95AA-9A0E0FD45E0A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4870-5E7E-456C-A400-EA723F7C9A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774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5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184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00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545-2635-4B1D-8A30-D7BD82FA45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5B4A-E510-4B1C-AEC5-F054B3BAFA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4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80AAC-7C35-4BFC-BCAB-804203F6E073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45D9-D817-4A35-8627-E458E2F577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8F89-768F-42FD-A081-63D0A66E8670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B2D5-49F1-4EB4-96BF-8D4DEA8050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9B287-5311-4BFD-8566-092A966E0D72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856BB-8F34-4D2C-A22B-614AF34B30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BE20-FC7A-4F37-B6A4-181F0477CB60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9C0E-A53A-4C3F-9E7F-7F18CEBB38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7F061-81C2-4AAD-932F-45A2E3936FB6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2C85-CA95-4C39-A9AD-0BA695536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99B90-535B-44AD-BCB0-69F78F3C782F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91086-703B-4510-82E3-B3E128A85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F98A-1FF0-4505-8229-61923909DB4D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4826-6843-4188-9A9D-CAE4466D2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4379-5540-48D6-A616-76BF007E602F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5C81-A212-435E-8561-A7BC2D527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C3EC201C-60D1-499B-BCEC-0BB041465ACB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3269714C-422F-4E79-9585-1C7710AFC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1768D6C6-34EC-4B51-9090-02211B2153DC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D02A8EF1-C3DD-4D0B-AA0E-6BE5F9309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46EC423F-E80D-4ACB-94D3-D64D462C1294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D8F9D52A-606D-4239-BF8A-646B7AD8E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8C324E01-9D70-4381-9A65-518D71741D60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97481834-E5CF-4CC1-BFF8-63FFDEEE85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12CACDD4-DF4F-4069-BD54-47EB401A9A20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CCAEE442-5F2E-4D4C-ADBF-4337A3CF2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2234A53A-09D7-4D12-8A84-008C4E1B4616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5FBE7EEA-5D48-423D-88DC-CB2146F15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D0672E3B-8309-4483-B99D-B0FFC2F38179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6BF406F9-E3A9-48E1-B2AB-B5777327F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C9A9-EA7D-418E-BC31-E050354534B8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FCB9-416E-4FCD-9CFF-0E6FE893E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7DAA83CD-AB9E-463E-AF3E-28E987A6B494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7BC9DA00-5EE1-40E6-AB42-E74E68175F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D4AA9081-721E-47FB-9A20-2B7EEEDAD367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EE058B5D-82BB-4996-AFEF-E5D36B9E03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4BBCBEA9-656F-4106-8D05-73E63AC92882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7490CC3A-1619-43D2-88B3-65BC639F9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2AC8871F-0847-4273-A25B-07D15DDDA2FB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fld id="{562A26D5-2080-406B-9107-771FA17A8C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5D5A7-D6B4-4E28-AE62-89CA94DF84C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7DE0-DE48-4790-AC01-242D403A22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02DE-3943-4DA3-B5A9-509A174C17C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2C85-CA95-4C39-A9AD-0BA6955367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FB64-9539-4B48-9248-9B86DC08FB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FCB9-416E-4FCD-9CFF-0E6FE893E7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65967-703C-496A-BC8D-EF0822B5829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AD31-7974-4101-ABCB-F6C8CC5298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D600-5957-43F2-9B5A-4177825E8C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C228-9477-4F46-A532-5C57223C9C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28D69-235D-4523-BE68-15E182DEA83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3A018-8E33-4641-9B00-6FDD32A5C4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AA11-8C7E-4DDD-8AEC-CFF5050B3D52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AD31-7974-4101-ABCB-F6C8CC529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7BCDA-026F-4681-9604-8EAE45FF0DD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42B8-B86A-4B81-AD2A-9E40479C15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9E83-FC88-453F-BEBC-7A70322CA70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EFD2-D452-41BC-B3D4-7D9686E455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9F3AF-6B88-405A-AE56-3C336E95A97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61FE-924D-46CD-8A55-85289ACCDC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B1BD3-F2EB-4386-BAC9-3B04CCDDD07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3479-EC32-4745-931A-564BEEC411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5A9A-0FA6-48D1-8A3A-5F67C9DC08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4DB9-B2F0-41E9-9A70-2179A92E42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CD714-CAA7-4234-AF03-A21880C602E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7DE0-DE48-4790-AC01-242D403A22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5E02-03BC-4C41-A8A7-0BC1C60753D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2C85-CA95-4C39-A9AD-0BA6955367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59265-C956-4BD0-8A9F-B9DB8449160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FCB9-416E-4FCD-9CFF-0E6FE893E7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237B0-6457-48FB-8312-A8D1462941F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AD31-7974-4101-ABCB-F6C8CC5298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F5C9-1C4D-4646-ADA8-77AE7872AA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C228-9477-4F46-A532-5C57223C9C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F6BB2-BA49-46FB-81D9-402BECB766AB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C228-9477-4F46-A532-5C57223C9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1718-C1C1-4B78-821A-E3DEEB9EDF6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3A018-8E33-4641-9B00-6FDD32A5C4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6113-76ED-49CB-BC56-2092AA180F8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42B8-B86A-4B81-AD2A-9E40479C15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95667-CAEA-4DD8-8EAF-400635021D1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EFD2-D452-41BC-B3D4-7D9686E455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B186-59EC-437E-AAC7-D102625814C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61FE-924D-46CD-8A55-85289ACCDC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CBB88-D1DB-44BE-9312-23BD0A6C8B2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3479-EC32-4745-931A-564BEEC411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91BE-964F-439C-8949-91EC18C818D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4DB9-B2F0-41E9-9A70-2179A92E42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80CA5-EF06-4948-A07A-B4F3F3F4FD0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EB75-3FE5-410F-A3CD-AFB739E5D80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4533-C09A-490A-8928-00FB791F5F4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7740A-6B89-4018-96B0-ACC8095F1E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3ADF-4DC4-433E-80C0-A5E84184D2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A94AF-77F7-4806-8ECE-5D13F78721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4B278-821C-4D59-B8B4-BC247782CC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4870-5E7E-456C-A400-EA723F7C9A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2826-9E1F-43F0-A57E-64AB1B34A5F3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3A018-8E33-4641-9B00-6FDD32A5C4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DF137-59CD-4A1A-8663-CB040FCAA61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45D9-D817-4A35-8627-E458E2F577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9C39-E362-4644-95A0-9E538893614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B2D5-49F1-4EB4-96BF-8D4DEA8050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0B2A-2152-4341-B7D6-3D049603A9F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856BB-8F34-4D2C-A22B-614AF34B30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67BE-E468-4A9F-B339-C607C855F3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9C0E-A53A-4C3F-9E7F-7F18CEBB38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29F20-C204-41EB-AA11-9B2D14246DF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91086-703B-4510-82E3-B3E128A85E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3488-B003-410D-90D1-86A04A22153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4826-6843-4188-9A9D-CAE4466D22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B12B-D03D-42CB-B345-09E90E66708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5C81-A212-435E-8561-A7BC2D5271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E357-1D53-4997-BE5E-44478EF907E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EB75-3FE5-410F-A3CD-AFB739E5D80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80E03-A48E-499E-9A2B-F934038DAD8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7740A-6B89-4018-96B0-ACC8095F1E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58658-DC23-480F-BDC8-4CB80BAC54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A94AF-77F7-4806-8ECE-5D13F78721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E7BA-C3D5-44A1-97B2-EA7181BC1AF5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42B8-B86A-4B81-AD2A-9E40479C1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B9AB-90B6-41F2-844B-FBA01B4AE31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4870-5E7E-456C-A400-EA723F7C9A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5AF6-11B4-4C2E-9528-ECD3D46608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45D9-D817-4A35-8627-E458E2F577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516FD-EF5A-4E13-9B2E-5136C8099F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B2D5-49F1-4EB4-96BF-8D4DEA8050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95C3-7888-43A7-ADC7-5FDC425D9F7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856BB-8F34-4D2C-A22B-614AF34B30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FA36-480B-4DA2-A6DE-F40669E3354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9C0E-A53A-4C3F-9E7F-7F18CEBB38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927D-207F-400A-ADFB-854A5D1BAF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91086-703B-4510-82E3-B3E128A85E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AEE4D-3F4F-4CAD-8227-19EDFC184E9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4826-6843-4188-9A9D-CAE4466D22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F6021-F10F-49D1-A1D4-79EFBC52647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5C81-A212-435E-8561-A7BC2D5271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3AFEB-80E8-418C-8E2A-A5ADD17858C7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8739-D911-445A-A9C6-9D8EA53C7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20894-3005-4BD1-8CA6-5FC7DDABF713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1D454-DB28-4C52-A617-33ADBC0E0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795A-49B3-4488-A2AB-25E34DADC7CC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EFD2-D452-41BC-B3D4-7D9686E455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F0DB-E79A-44B6-AD60-C91CB161E499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7642-C110-4AE8-BD75-56FF5DAD1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84F49-996E-44CB-ABA7-9FF6F67D2146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11197-CC71-4ED5-A280-093CE20C7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E5D7-D387-4E16-87A9-6679B44D938D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B36-DA74-4E96-AAFB-3373FAE2A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40B2A-2005-4BA9-BD70-838CDB2D7D1A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4A38-EBE4-4909-9C21-DD330948E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35AF-DA4D-45A4-B146-678CB1373C03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2E47-8258-4B96-84DE-89E00DFFE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AF59D-2CE7-4A92-8C1A-F8B89048CF23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FD15-A900-4686-9CB4-5FBAFD647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39E57-3632-4F26-B5D4-074B59857BE9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E37F-E7FD-4B79-B1CF-42D56E079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246A-587D-4012-8D88-E82CE6EAA368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B186-6C8D-4EB2-A379-512C3855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096F5-0904-43D3-834F-F8585D55E61E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4657-56C5-41D7-9020-ACD0DB880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08FBB-661D-4FE3-8E7A-D9A456F2E737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61FE-924D-46CD-8A55-85289ACCD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BACF7-43D1-4529-8F9A-1C274D2CA212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80EB6B-E9FF-43A7-958E-A93BE345C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7" r:id="rId2"/>
    <p:sldLayoutId id="2147483916" r:id="rId3"/>
    <p:sldLayoutId id="2147483915" r:id="rId4"/>
    <p:sldLayoutId id="2147483914" r:id="rId5"/>
    <p:sldLayoutId id="2147483913" r:id="rId6"/>
    <p:sldLayoutId id="2147483912" r:id="rId7"/>
    <p:sldLayoutId id="2147483911" r:id="rId8"/>
    <p:sldLayoutId id="2147483910" r:id="rId9"/>
    <p:sldLayoutId id="2147483909" r:id="rId10"/>
    <p:sldLayoutId id="21474839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BACF7-43D1-4529-8F9A-1C274D2CA21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80EB6B-E9FF-43A7-958E-A93BE345C1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399C81-6BA1-4280-A023-44B7541E6B30}" type="datetime1">
              <a:rPr 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DF360-FF57-4576-B618-096DDECF4086}" type="slidenum">
              <a:rPr lang="en-GB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324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 xmlns:p14="http://schemas.microsoft.com/office/powerpoint/2010/main"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269B79-5F61-4ED1-B981-019FD39280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3BE9BE-1FFE-4B3B-839B-E64877D8EA7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16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FB1545-2635-4B1D-8A30-D7BD82FA4505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22/02/2013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165B4A-E510-4B1C-AEC5-F054B3BAFA5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51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4F5696-48B9-4578-BCE0-0A0F442FD7BA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E1418-0CCA-45CE-8FDB-5D33AE9B4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8" r:id="rId2"/>
    <p:sldLayoutId id="2147483927" r:id="rId3"/>
    <p:sldLayoutId id="2147483926" r:id="rId4"/>
    <p:sldLayoutId id="2147483925" r:id="rId5"/>
    <p:sldLayoutId id="2147483924" r:id="rId6"/>
    <p:sldLayoutId id="2147483923" r:id="rId7"/>
    <p:sldLayoutId id="2147483922" r:id="rId8"/>
    <p:sldLayoutId id="2147483921" r:id="rId9"/>
    <p:sldLayoutId id="2147483920" r:id="rId10"/>
    <p:sldLayoutId id="21474839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129F66-4093-4770-A019-3DA87112A6EA}" type="datetime1">
              <a:rPr lang="en-US" smtClean="0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D5ECAC9-7557-4BFC-9E47-8DA27C7C3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61EF14-504F-4CA1-9772-C565623248C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80EB6B-E9FF-43A7-958E-A93BE345C1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2F332-F523-4A3B-AAAB-FA73FBF6A8B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80EB6B-E9FF-43A7-958E-A93BE345C1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72308-BB2D-48BE-8058-F3C60254589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E1418-0CCA-45CE-8FDB-5D33AE9B43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EBA36-A249-4548-9F67-407DD4FF48F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22/02/2013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E1418-0CCA-45CE-8FDB-5D33AE9B43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C5F6D4-CB11-4C68-8B0E-24DE825947F0}" type="datetime1">
              <a:rPr lang="en-US" smtClean="0"/>
              <a:pPr>
                <a:defRPr/>
              </a:pPr>
              <a:t>22/02/2013</a:t>
            </a:fld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8B3A51-680C-4EDA-8E49-072616639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07CC63-8E82-460C-9090-3909225FF8A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A37FA2-CFCA-4025-B47E-14A750EC19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6" descr="imperial c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086" y="3109388"/>
            <a:ext cx="153193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522107" y="35459"/>
            <a:ext cx="7888111" cy="7970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5334" tIns="42666" rIns="85334" bIns="42666" anchor="ctr"/>
          <a:lstStyle/>
          <a:p>
            <a:pPr algn="ctr" defTabSz="854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0000FF"/>
                </a:solidFill>
                <a:latin typeface="Calibri"/>
                <a:cs typeface="+mn-cs"/>
              </a:rPr>
              <a:t>Search for the electron’s  EDM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81000" y="1168583"/>
            <a:ext cx="822678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  <a:cs typeface="+mn-cs"/>
              </a:rPr>
              <a:t>E.A. Hinds</a:t>
            </a:r>
            <a:r>
              <a:rPr lang="en-GB" sz="40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642938" y="5643563"/>
            <a:ext cx="7667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2400" dirty="0" smtClean="0">
                <a:solidFill>
                  <a:srgbClr val="0000FF"/>
                </a:solidFill>
                <a:latin typeface="Arial" charset="0"/>
              </a:rPr>
              <a:t>PCPV,  </a:t>
            </a:r>
            <a:r>
              <a:rPr lang="en-GB" sz="2400" dirty="0" err="1" smtClean="0">
                <a:solidFill>
                  <a:srgbClr val="0000FF"/>
                </a:solidFill>
                <a:latin typeface="Arial" charset="0"/>
              </a:rPr>
              <a:t>Mahabaleshwar</a:t>
            </a:r>
            <a:r>
              <a:rPr lang="en-GB" sz="2400" dirty="0" smtClean="0">
                <a:solidFill>
                  <a:srgbClr val="0000FF"/>
                </a:solidFill>
                <a:latin typeface="Arial" charset="0"/>
              </a:rPr>
              <a:t>, 22 February 2013</a:t>
            </a:r>
            <a:endParaRPr lang="en-GB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4008438" y="283527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608616" y="2113145"/>
            <a:ext cx="3525837" cy="8318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Arial" charset="0"/>
              </a:rPr>
              <a:t>Centre for Cold Matter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" charset="0"/>
              </a:rPr>
              <a:t>Imperial College London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6035" y="528615"/>
            <a:ext cx="4406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4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000FF"/>
                </a:solidFill>
                <a:latin typeface="Calibri"/>
              </a:rPr>
              <a:t>Is the electron round?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300038" y="0"/>
            <a:ext cx="4370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GB" sz="3000" kern="0" dirty="0">
                <a:solidFill>
                  <a:srgbClr val="00FFFF"/>
                </a:solidFill>
                <a:ea typeface="+mj-ea"/>
                <a:cs typeface="+mj-cs"/>
              </a:rPr>
              <a:t>Modulate everything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3546475" y="4450080"/>
            <a:ext cx="5597525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rgbClr val="CCFFFF"/>
                </a:solidFill>
                <a:cs typeface="+mn-cs"/>
              </a:rPr>
              <a:t> Generalisation </a:t>
            </a:r>
            <a:r>
              <a:rPr lang="en-GB" sz="2000" kern="0" dirty="0">
                <a:solidFill>
                  <a:srgbClr val="CCFFFF"/>
                </a:solidFill>
                <a:cs typeface="+mn-cs"/>
              </a:rPr>
              <a:t>of phase-sensitive </a:t>
            </a:r>
            <a:r>
              <a:rPr lang="en-GB" sz="2000" kern="0" dirty="0" smtClean="0">
                <a:solidFill>
                  <a:srgbClr val="CCFFFF"/>
                </a:solidFill>
                <a:cs typeface="+mn-cs"/>
              </a:rPr>
              <a:t>detection</a:t>
            </a:r>
            <a:endParaRPr lang="en-GB" sz="2000" kern="0" dirty="0">
              <a:solidFill>
                <a:srgbClr val="CCFFFF"/>
              </a:solidFill>
              <a:cs typeface="+mn-cs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rgbClr val="CCFFFF"/>
                </a:solidFill>
                <a:cs typeface="+mn-cs"/>
              </a:rPr>
              <a:t> Measure </a:t>
            </a:r>
            <a:r>
              <a:rPr lang="en-GB" sz="2000" kern="0" dirty="0">
                <a:solidFill>
                  <a:srgbClr val="CCFFFF"/>
                </a:solidFill>
                <a:cs typeface="+mn-cs"/>
              </a:rPr>
              <a:t>all 512 correlations</a:t>
            </a:r>
            <a:r>
              <a:rPr lang="en-GB" sz="2000" kern="0" dirty="0" smtClean="0">
                <a:solidFill>
                  <a:srgbClr val="CCFFFF"/>
                </a:solidFill>
                <a:cs typeface="+mn-cs"/>
              </a:rPr>
              <a:t>.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rgbClr val="CCFFFF"/>
                </a:solidFill>
              </a:rPr>
              <a:t> E·B correlation gives EDM signal</a:t>
            </a:r>
          </a:p>
        </p:txBody>
      </p:sp>
      <p:grpSp>
        <p:nvGrpSpPr>
          <p:cNvPr id="116739" name="Group 71"/>
          <p:cNvGrpSpPr>
            <a:grpSpLocks/>
          </p:cNvGrpSpPr>
          <p:nvPr/>
        </p:nvGrpSpPr>
        <p:grpSpPr bwMode="auto">
          <a:xfrm>
            <a:off x="1901825" y="1479550"/>
            <a:ext cx="2428875" cy="187325"/>
            <a:chOff x="1901759" y="1552374"/>
            <a:chExt cx="2428941" cy="188156"/>
          </a:xfrm>
        </p:grpSpPr>
        <p:cxnSp>
          <p:nvCxnSpPr>
            <p:cNvPr id="116812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none" w="lg" len="lg"/>
            </a:ln>
          </p:spPr>
        </p:cxnSp>
        <p:grpSp>
          <p:nvGrpSpPr>
            <p:cNvPr id="116813" name="Group 30"/>
            <p:cNvGrpSpPr>
              <a:grpSpLocks/>
            </p:cNvGrpSpPr>
            <p:nvPr/>
          </p:nvGrpSpPr>
          <p:grpSpPr bwMode="auto"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6814" name="Oval 17"/>
              <p:cNvSpPr>
                <a:spLocks noChangeArrowheads="1"/>
              </p:cNvSpPr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16815" name="Straight Connector 19"/>
              <p:cNvCxnSpPr>
                <a:cxnSpLocks noChangeShapeType="1"/>
                <a:endCxn id="116816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</p:cxnSp>
          <p:sp>
            <p:nvSpPr>
              <p:cNvPr id="116816" name="Oval 23"/>
              <p:cNvSpPr>
                <a:spLocks noChangeArrowheads="1"/>
              </p:cNvSpPr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817" name="Oval 24"/>
              <p:cNvSpPr>
                <a:spLocks noChangeArrowheads="1"/>
              </p:cNvSpPr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116740" name="TextBox 29"/>
          <p:cNvSpPr txBox="1">
            <a:spLocks noChangeArrowheads="1"/>
          </p:cNvSpPr>
          <p:nvPr/>
        </p:nvSpPr>
        <p:spPr bwMode="auto">
          <a:xfrm>
            <a:off x="1309688" y="1331913"/>
            <a:ext cx="4683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±E</a:t>
            </a:r>
            <a:endParaRPr lang="en-US" sz="2000"/>
          </a:p>
        </p:txBody>
      </p:sp>
      <p:grpSp>
        <p:nvGrpSpPr>
          <p:cNvPr id="116741" name="Group 72"/>
          <p:cNvGrpSpPr>
            <a:grpSpLocks/>
          </p:cNvGrpSpPr>
          <p:nvPr/>
        </p:nvGrpSpPr>
        <p:grpSpPr bwMode="auto">
          <a:xfrm>
            <a:off x="1901825" y="1722438"/>
            <a:ext cx="2428875" cy="188912"/>
            <a:chOff x="1901759" y="1552374"/>
            <a:chExt cx="2428941" cy="188156"/>
          </a:xfrm>
        </p:grpSpPr>
        <p:cxnSp>
          <p:nvCxnSpPr>
            <p:cNvPr id="116806" name="Straight Connector 73"/>
            <p:cNvCxnSpPr>
              <a:cxnSpLocks noChangeShapeType="1"/>
            </p:cNvCxnSpPr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none" w="lg" len="lg"/>
            </a:ln>
          </p:spPr>
        </p:cxnSp>
        <p:grpSp>
          <p:nvGrpSpPr>
            <p:cNvPr id="116807" name="Group 74"/>
            <p:cNvGrpSpPr>
              <a:grpSpLocks/>
            </p:cNvGrpSpPr>
            <p:nvPr/>
          </p:nvGrpSpPr>
          <p:grpSpPr bwMode="auto"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6808" name="Oval 75"/>
              <p:cNvSpPr>
                <a:spLocks noChangeArrowheads="1"/>
              </p:cNvSpPr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16809" name="Straight Connector 76"/>
              <p:cNvCxnSpPr>
                <a:cxnSpLocks noChangeShapeType="1"/>
                <a:endCxn id="116810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</p:cxnSp>
          <p:sp>
            <p:nvSpPr>
              <p:cNvPr id="116810" name="Oval 77"/>
              <p:cNvSpPr>
                <a:spLocks noChangeArrowheads="1"/>
              </p:cNvSpPr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811" name="Oval 78"/>
              <p:cNvSpPr>
                <a:spLocks noChangeArrowheads="1"/>
              </p:cNvSpPr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6742" name="Group 79"/>
          <p:cNvGrpSpPr>
            <a:grpSpLocks/>
          </p:cNvGrpSpPr>
          <p:nvPr/>
        </p:nvGrpSpPr>
        <p:grpSpPr bwMode="auto">
          <a:xfrm>
            <a:off x="1901825" y="1960563"/>
            <a:ext cx="2428875" cy="188912"/>
            <a:chOff x="1901759" y="1552374"/>
            <a:chExt cx="2428941" cy="188156"/>
          </a:xfrm>
        </p:grpSpPr>
        <p:cxnSp>
          <p:nvCxnSpPr>
            <p:cNvPr id="116800" name="Straight Connector 80"/>
            <p:cNvCxnSpPr>
              <a:cxnSpLocks noChangeShapeType="1"/>
            </p:cNvCxnSpPr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none" w="lg" len="lg"/>
            </a:ln>
          </p:spPr>
        </p:cxnSp>
        <p:grpSp>
          <p:nvGrpSpPr>
            <p:cNvPr id="116801" name="Group 81"/>
            <p:cNvGrpSpPr>
              <a:grpSpLocks/>
            </p:cNvGrpSpPr>
            <p:nvPr/>
          </p:nvGrpSpPr>
          <p:grpSpPr bwMode="auto"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6802" name="Oval 82"/>
              <p:cNvSpPr>
                <a:spLocks noChangeArrowheads="1"/>
              </p:cNvSpPr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16803" name="Straight Connector 83"/>
              <p:cNvCxnSpPr>
                <a:cxnSpLocks noChangeShapeType="1"/>
                <a:endCxn id="116804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</p:cxnSp>
          <p:sp>
            <p:nvSpPr>
              <p:cNvPr id="116804" name="Oval 84"/>
              <p:cNvSpPr>
                <a:spLocks noChangeArrowheads="1"/>
              </p:cNvSpPr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805" name="Oval 85"/>
              <p:cNvSpPr>
                <a:spLocks noChangeArrowheads="1"/>
              </p:cNvSpPr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6743" name="Group 86"/>
          <p:cNvGrpSpPr>
            <a:grpSpLocks/>
          </p:cNvGrpSpPr>
          <p:nvPr/>
        </p:nvGrpSpPr>
        <p:grpSpPr bwMode="auto">
          <a:xfrm>
            <a:off x="1901825" y="2203450"/>
            <a:ext cx="2428875" cy="188913"/>
            <a:chOff x="1901759" y="1552374"/>
            <a:chExt cx="2428941" cy="188156"/>
          </a:xfrm>
        </p:grpSpPr>
        <p:cxnSp>
          <p:nvCxnSpPr>
            <p:cNvPr id="116794" name="Straight Connector 87"/>
            <p:cNvCxnSpPr>
              <a:cxnSpLocks noChangeShapeType="1"/>
            </p:cNvCxnSpPr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none" w="lg" len="lg"/>
            </a:ln>
          </p:spPr>
        </p:cxnSp>
        <p:grpSp>
          <p:nvGrpSpPr>
            <p:cNvPr id="116795" name="Group 88"/>
            <p:cNvGrpSpPr>
              <a:grpSpLocks/>
            </p:cNvGrpSpPr>
            <p:nvPr/>
          </p:nvGrpSpPr>
          <p:grpSpPr bwMode="auto"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6796" name="Oval 89"/>
              <p:cNvSpPr>
                <a:spLocks noChangeArrowheads="1"/>
              </p:cNvSpPr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16797" name="Straight Connector 90"/>
              <p:cNvCxnSpPr>
                <a:cxnSpLocks noChangeShapeType="1"/>
                <a:endCxn id="116798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</p:cxnSp>
          <p:sp>
            <p:nvSpPr>
              <p:cNvPr id="116798" name="Oval 91"/>
              <p:cNvSpPr>
                <a:spLocks noChangeArrowheads="1"/>
              </p:cNvSpPr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799" name="Oval 92"/>
              <p:cNvSpPr>
                <a:spLocks noChangeArrowheads="1"/>
              </p:cNvSpPr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6744" name="Group 93"/>
          <p:cNvGrpSpPr>
            <a:grpSpLocks/>
          </p:cNvGrpSpPr>
          <p:nvPr/>
        </p:nvGrpSpPr>
        <p:grpSpPr bwMode="auto">
          <a:xfrm>
            <a:off x="1901825" y="2443163"/>
            <a:ext cx="2428875" cy="187325"/>
            <a:chOff x="1901759" y="1552374"/>
            <a:chExt cx="2428941" cy="188156"/>
          </a:xfrm>
        </p:grpSpPr>
        <p:cxnSp>
          <p:nvCxnSpPr>
            <p:cNvPr id="116788" name="Straight Connector 94"/>
            <p:cNvCxnSpPr>
              <a:cxnSpLocks noChangeShapeType="1"/>
            </p:cNvCxnSpPr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none" w="lg" len="lg"/>
            </a:ln>
          </p:spPr>
        </p:cxnSp>
        <p:grpSp>
          <p:nvGrpSpPr>
            <p:cNvPr id="116789" name="Group 95"/>
            <p:cNvGrpSpPr>
              <a:grpSpLocks/>
            </p:cNvGrpSpPr>
            <p:nvPr/>
          </p:nvGrpSpPr>
          <p:grpSpPr bwMode="auto"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6790" name="Oval 96"/>
              <p:cNvSpPr>
                <a:spLocks noChangeArrowheads="1"/>
              </p:cNvSpPr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16791" name="Straight Connector 97"/>
              <p:cNvCxnSpPr>
                <a:cxnSpLocks noChangeShapeType="1"/>
                <a:endCxn id="116792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</p:cxnSp>
          <p:sp>
            <p:nvSpPr>
              <p:cNvPr id="116792" name="Oval 98"/>
              <p:cNvSpPr>
                <a:spLocks noChangeArrowheads="1"/>
              </p:cNvSpPr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793" name="Oval 99"/>
              <p:cNvSpPr>
                <a:spLocks noChangeArrowheads="1"/>
              </p:cNvSpPr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6745" name="Group 100"/>
          <p:cNvGrpSpPr>
            <a:grpSpLocks/>
          </p:cNvGrpSpPr>
          <p:nvPr/>
        </p:nvGrpSpPr>
        <p:grpSpPr bwMode="auto">
          <a:xfrm>
            <a:off x="1901825" y="2686050"/>
            <a:ext cx="2428875" cy="187325"/>
            <a:chOff x="1901759" y="1552374"/>
            <a:chExt cx="2428941" cy="188156"/>
          </a:xfrm>
        </p:grpSpPr>
        <p:cxnSp>
          <p:nvCxnSpPr>
            <p:cNvPr id="116782" name="Straight Connector 101"/>
            <p:cNvCxnSpPr>
              <a:cxnSpLocks noChangeShapeType="1"/>
            </p:cNvCxnSpPr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none" w="lg" len="lg"/>
            </a:ln>
          </p:spPr>
        </p:cxnSp>
        <p:grpSp>
          <p:nvGrpSpPr>
            <p:cNvPr id="116783" name="Group 102"/>
            <p:cNvGrpSpPr>
              <a:grpSpLocks/>
            </p:cNvGrpSpPr>
            <p:nvPr/>
          </p:nvGrpSpPr>
          <p:grpSpPr bwMode="auto"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6784" name="Oval 103"/>
              <p:cNvSpPr>
                <a:spLocks noChangeArrowheads="1"/>
              </p:cNvSpPr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16785" name="Straight Connector 104"/>
              <p:cNvCxnSpPr>
                <a:cxnSpLocks noChangeShapeType="1"/>
                <a:endCxn id="116786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</p:cxnSp>
          <p:sp>
            <p:nvSpPr>
              <p:cNvPr id="116786" name="Oval 105"/>
              <p:cNvSpPr>
                <a:spLocks noChangeArrowheads="1"/>
              </p:cNvSpPr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787" name="Oval 106"/>
              <p:cNvSpPr>
                <a:spLocks noChangeArrowheads="1"/>
              </p:cNvSpPr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6746" name="Group 107"/>
          <p:cNvGrpSpPr>
            <a:grpSpLocks/>
          </p:cNvGrpSpPr>
          <p:nvPr/>
        </p:nvGrpSpPr>
        <p:grpSpPr bwMode="auto">
          <a:xfrm>
            <a:off x="1901825" y="2924175"/>
            <a:ext cx="2428875" cy="187325"/>
            <a:chOff x="1901759" y="1552374"/>
            <a:chExt cx="2428941" cy="188156"/>
          </a:xfrm>
        </p:grpSpPr>
        <p:cxnSp>
          <p:nvCxnSpPr>
            <p:cNvPr id="116776" name="Straight Connector 108"/>
            <p:cNvCxnSpPr>
              <a:cxnSpLocks noChangeShapeType="1"/>
            </p:cNvCxnSpPr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none" w="lg" len="lg"/>
            </a:ln>
          </p:spPr>
        </p:cxnSp>
        <p:grpSp>
          <p:nvGrpSpPr>
            <p:cNvPr id="116777" name="Group 109"/>
            <p:cNvGrpSpPr>
              <a:grpSpLocks/>
            </p:cNvGrpSpPr>
            <p:nvPr/>
          </p:nvGrpSpPr>
          <p:grpSpPr bwMode="auto"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6778" name="Oval 110"/>
              <p:cNvSpPr>
                <a:spLocks noChangeArrowheads="1"/>
              </p:cNvSpPr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16779" name="Straight Connector 111"/>
              <p:cNvCxnSpPr>
                <a:cxnSpLocks noChangeShapeType="1"/>
                <a:endCxn id="116780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</p:cxnSp>
          <p:sp>
            <p:nvSpPr>
              <p:cNvPr id="116780" name="Oval 112"/>
              <p:cNvSpPr>
                <a:spLocks noChangeArrowheads="1"/>
              </p:cNvSpPr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781" name="Oval 113"/>
              <p:cNvSpPr>
                <a:spLocks noChangeArrowheads="1"/>
              </p:cNvSpPr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6747" name="Group 114"/>
          <p:cNvGrpSpPr>
            <a:grpSpLocks/>
          </p:cNvGrpSpPr>
          <p:nvPr/>
        </p:nvGrpSpPr>
        <p:grpSpPr bwMode="auto">
          <a:xfrm>
            <a:off x="1901825" y="3167063"/>
            <a:ext cx="2428875" cy="188912"/>
            <a:chOff x="1901759" y="1552374"/>
            <a:chExt cx="2428941" cy="188156"/>
          </a:xfrm>
        </p:grpSpPr>
        <p:cxnSp>
          <p:nvCxnSpPr>
            <p:cNvPr id="116770" name="Straight Connector 115"/>
            <p:cNvCxnSpPr>
              <a:cxnSpLocks noChangeShapeType="1"/>
            </p:cNvCxnSpPr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none" w="lg" len="lg"/>
            </a:ln>
          </p:spPr>
        </p:cxnSp>
        <p:grpSp>
          <p:nvGrpSpPr>
            <p:cNvPr id="116771" name="Group 116"/>
            <p:cNvGrpSpPr>
              <a:grpSpLocks/>
            </p:cNvGrpSpPr>
            <p:nvPr/>
          </p:nvGrpSpPr>
          <p:grpSpPr bwMode="auto"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6772" name="Oval 117"/>
              <p:cNvSpPr>
                <a:spLocks noChangeArrowheads="1"/>
              </p:cNvSpPr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16773" name="Straight Connector 118"/>
              <p:cNvCxnSpPr>
                <a:cxnSpLocks noChangeShapeType="1"/>
                <a:endCxn id="116774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</p:cxnSp>
          <p:sp>
            <p:nvSpPr>
              <p:cNvPr id="116774" name="Oval 119"/>
              <p:cNvSpPr>
                <a:spLocks noChangeArrowheads="1"/>
              </p:cNvSpPr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775" name="Oval 120"/>
              <p:cNvSpPr>
                <a:spLocks noChangeArrowheads="1"/>
              </p:cNvSpPr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6748" name="Group 121"/>
          <p:cNvGrpSpPr>
            <a:grpSpLocks/>
          </p:cNvGrpSpPr>
          <p:nvPr/>
        </p:nvGrpSpPr>
        <p:grpSpPr bwMode="auto">
          <a:xfrm>
            <a:off x="1901825" y="3419475"/>
            <a:ext cx="2428875" cy="188913"/>
            <a:chOff x="1901759" y="1552374"/>
            <a:chExt cx="2428941" cy="188156"/>
          </a:xfrm>
        </p:grpSpPr>
        <p:cxnSp>
          <p:nvCxnSpPr>
            <p:cNvPr id="116764" name="Straight Connector 122"/>
            <p:cNvCxnSpPr>
              <a:cxnSpLocks noChangeShapeType="1"/>
            </p:cNvCxnSpPr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none" w="lg" len="lg"/>
            </a:ln>
          </p:spPr>
        </p:cxnSp>
        <p:grpSp>
          <p:nvGrpSpPr>
            <p:cNvPr id="116765" name="Group 123"/>
            <p:cNvGrpSpPr>
              <a:grpSpLocks/>
            </p:cNvGrpSpPr>
            <p:nvPr/>
          </p:nvGrpSpPr>
          <p:grpSpPr bwMode="auto"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6766" name="Oval 124"/>
              <p:cNvSpPr>
                <a:spLocks noChangeArrowheads="1"/>
              </p:cNvSpPr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16767" name="Straight Connector 125"/>
              <p:cNvCxnSpPr>
                <a:cxnSpLocks noChangeShapeType="1"/>
                <a:endCxn id="116768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</p:cxnSp>
          <p:sp>
            <p:nvSpPr>
              <p:cNvPr id="116768" name="Oval 126"/>
              <p:cNvSpPr>
                <a:spLocks noChangeArrowheads="1"/>
              </p:cNvSpPr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769" name="Oval 127"/>
              <p:cNvSpPr>
                <a:spLocks noChangeArrowheads="1"/>
              </p:cNvSpPr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116749" name="TextBox 128"/>
          <p:cNvSpPr txBox="1">
            <a:spLocks noChangeArrowheads="1"/>
          </p:cNvSpPr>
          <p:nvPr/>
        </p:nvSpPr>
        <p:spPr bwMode="auto">
          <a:xfrm>
            <a:off x="642938" y="1579563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±B</a:t>
            </a:r>
            <a:endParaRPr lang="en-US" sz="2000"/>
          </a:p>
        </p:txBody>
      </p:sp>
      <p:sp>
        <p:nvSpPr>
          <p:cNvPr id="116750" name="TextBox 129"/>
          <p:cNvSpPr txBox="1">
            <a:spLocks noChangeArrowheads="1"/>
          </p:cNvSpPr>
          <p:nvPr/>
        </p:nvSpPr>
        <p:spPr bwMode="auto">
          <a:xfrm>
            <a:off x="1149350" y="1814513"/>
            <a:ext cx="627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±</a:t>
            </a:r>
            <a:r>
              <a:rPr lang="en-GB" sz="2000">
                <a:sym typeface="Symbol" pitchFamily="18" charset="2"/>
              </a:rPr>
              <a:t></a:t>
            </a:r>
            <a:r>
              <a:rPr lang="en-GB" sz="2000"/>
              <a:t>B</a:t>
            </a:r>
            <a:endParaRPr lang="en-US" sz="2000"/>
          </a:p>
        </p:txBody>
      </p:sp>
      <p:sp>
        <p:nvSpPr>
          <p:cNvPr id="116751" name="TextBox 130"/>
          <p:cNvSpPr txBox="1">
            <a:spLocks noChangeArrowheads="1"/>
          </p:cNvSpPr>
          <p:nvPr/>
        </p:nvSpPr>
        <p:spPr bwMode="auto">
          <a:xfrm>
            <a:off x="1038225" y="2297113"/>
            <a:ext cx="84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±</a:t>
            </a:r>
            <a:r>
              <a:rPr lang="en-GB" sz="2000">
                <a:sym typeface="Symbol" pitchFamily="18" charset="2"/>
              </a:rPr>
              <a:t>rf2f</a:t>
            </a:r>
            <a:endParaRPr lang="en-US" sz="2000"/>
          </a:p>
        </p:txBody>
      </p:sp>
      <p:sp>
        <p:nvSpPr>
          <p:cNvPr id="116752" name="TextBox 131"/>
          <p:cNvSpPr txBox="1">
            <a:spLocks noChangeArrowheads="1"/>
          </p:cNvSpPr>
          <p:nvPr/>
        </p:nvSpPr>
        <p:spPr bwMode="auto">
          <a:xfrm>
            <a:off x="320675" y="2098675"/>
            <a:ext cx="80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±rf1f</a:t>
            </a:r>
            <a:endParaRPr lang="en-US" sz="2000"/>
          </a:p>
        </p:txBody>
      </p:sp>
      <p:sp>
        <p:nvSpPr>
          <p:cNvPr id="116753" name="TextBox 132"/>
          <p:cNvSpPr txBox="1">
            <a:spLocks noChangeArrowheads="1"/>
          </p:cNvSpPr>
          <p:nvPr/>
        </p:nvSpPr>
        <p:spPr bwMode="auto">
          <a:xfrm>
            <a:off x="1038225" y="2790825"/>
            <a:ext cx="84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±</a:t>
            </a:r>
            <a:r>
              <a:rPr lang="en-GB" sz="2000">
                <a:sym typeface="Symbol" pitchFamily="18" charset="2"/>
              </a:rPr>
              <a:t>rf2a</a:t>
            </a:r>
            <a:endParaRPr lang="en-US" sz="2000"/>
          </a:p>
        </p:txBody>
      </p:sp>
      <p:sp>
        <p:nvSpPr>
          <p:cNvPr id="116754" name="TextBox 133"/>
          <p:cNvSpPr txBox="1">
            <a:spLocks noChangeArrowheads="1"/>
          </p:cNvSpPr>
          <p:nvPr/>
        </p:nvSpPr>
        <p:spPr bwMode="auto">
          <a:xfrm>
            <a:off x="320675" y="2568575"/>
            <a:ext cx="80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±rf1a</a:t>
            </a:r>
            <a:endParaRPr lang="en-US" sz="2000"/>
          </a:p>
        </p:txBody>
      </p:sp>
      <p:sp>
        <p:nvSpPr>
          <p:cNvPr id="116755" name="TextBox 134"/>
          <p:cNvSpPr txBox="1">
            <a:spLocks noChangeArrowheads="1"/>
          </p:cNvSpPr>
          <p:nvPr/>
        </p:nvSpPr>
        <p:spPr bwMode="auto">
          <a:xfrm>
            <a:off x="815975" y="3322638"/>
            <a:ext cx="1106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±</a:t>
            </a:r>
            <a:r>
              <a:rPr lang="en-GB" sz="2000">
                <a:sym typeface="Symbol" pitchFamily="18" charset="2"/>
              </a:rPr>
              <a:t>laser f</a:t>
            </a:r>
            <a:endParaRPr lang="en-US" sz="2000"/>
          </a:p>
        </p:txBody>
      </p:sp>
      <p:sp>
        <p:nvSpPr>
          <p:cNvPr id="116756" name="TextBox 135"/>
          <p:cNvSpPr txBox="1">
            <a:spLocks noChangeArrowheads="1"/>
          </p:cNvSpPr>
          <p:nvPr/>
        </p:nvSpPr>
        <p:spPr bwMode="auto">
          <a:xfrm>
            <a:off x="320675" y="3074988"/>
            <a:ext cx="69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±rf</a:t>
            </a:r>
            <a:r>
              <a:rPr lang="en-GB" sz="2000">
                <a:sym typeface="Symbol" pitchFamily="18" charset="2"/>
              </a:rPr>
              <a:t></a:t>
            </a:r>
            <a:endParaRPr lang="en-US" sz="2000"/>
          </a:p>
        </p:txBody>
      </p:sp>
      <p:sp>
        <p:nvSpPr>
          <p:cNvPr id="116757" name="TextBox 136"/>
          <p:cNvSpPr txBox="1">
            <a:spLocks noChangeArrowheads="1"/>
          </p:cNvSpPr>
          <p:nvPr/>
        </p:nvSpPr>
        <p:spPr bwMode="auto">
          <a:xfrm>
            <a:off x="4398963" y="1976438"/>
            <a:ext cx="27717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/>
              <a:t>spin </a:t>
            </a:r>
          </a:p>
          <a:p>
            <a:pPr algn="ctr" eaLnBrk="0" hangingPunct="0"/>
            <a:r>
              <a:rPr lang="en-GB"/>
              <a:t>interferometer</a:t>
            </a:r>
            <a:endParaRPr lang="en-US"/>
          </a:p>
        </p:txBody>
      </p:sp>
      <p:sp>
        <p:nvSpPr>
          <p:cNvPr id="116758" name="Rectangle 137"/>
          <p:cNvSpPr>
            <a:spLocks noChangeArrowheads="1"/>
          </p:cNvSpPr>
          <p:nvPr/>
        </p:nvSpPr>
        <p:spPr bwMode="auto">
          <a:xfrm>
            <a:off x="4313238" y="1346200"/>
            <a:ext cx="2965450" cy="2336800"/>
          </a:xfrm>
          <a:prstGeom prst="rect">
            <a:avLst/>
          </a:prstGeom>
          <a:noFill/>
          <a:ln w="25400" algn="ctr">
            <a:solidFill>
              <a:schemeClr val="bg1"/>
            </a:solidFill>
            <a:round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116759" name="Straight Connector 139"/>
          <p:cNvCxnSpPr>
            <a:cxnSpLocks noChangeShapeType="1"/>
          </p:cNvCxnSpPr>
          <p:nvPr/>
        </p:nvCxnSpPr>
        <p:spPr bwMode="auto">
          <a:xfrm rot="10800000">
            <a:off x="7292975" y="2528888"/>
            <a:ext cx="887413" cy="1587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 type="none" w="lg" len="lg"/>
          </a:ln>
        </p:spPr>
      </p:cxnSp>
      <p:sp>
        <p:nvSpPr>
          <p:cNvPr id="116760" name="Oval 141"/>
          <p:cNvSpPr>
            <a:spLocks noChangeArrowheads="1"/>
          </p:cNvSpPr>
          <p:nvPr/>
        </p:nvSpPr>
        <p:spPr bwMode="auto">
          <a:xfrm>
            <a:off x="8185150" y="2505075"/>
            <a:ext cx="76200" cy="76200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761" name="TextBox 148"/>
          <p:cNvSpPr txBox="1">
            <a:spLocks noChangeArrowheads="1"/>
          </p:cNvSpPr>
          <p:nvPr/>
        </p:nvSpPr>
        <p:spPr bwMode="auto">
          <a:xfrm>
            <a:off x="7834313" y="2643188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signal</a:t>
            </a:r>
            <a:endParaRPr lang="en-US" sz="2000"/>
          </a:p>
        </p:txBody>
      </p:sp>
      <p:sp>
        <p:nvSpPr>
          <p:cNvPr id="116762" name="TextBox 149"/>
          <p:cNvSpPr txBox="1">
            <a:spLocks noChangeArrowheads="1"/>
          </p:cNvSpPr>
          <p:nvPr/>
        </p:nvSpPr>
        <p:spPr bwMode="auto">
          <a:xfrm>
            <a:off x="160338" y="4606925"/>
            <a:ext cx="3170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9 switches: </a:t>
            </a:r>
          </a:p>
          <a:p>
            <a:pPr eaLnBrk="0" hangingPunct="0"/>
            <a:endParaRPr lang="en-GB" sz="2000"/>
          </a:p>
          <a:p>
            <a:pPr eaLnBrk="0" hangingPunct="0"/>
            <a:r>
              <a:rPr lang="en-GB" sz="2000"/>
              <a:t>512 possible correlations</a:t>
            </a:r>
            <a:endParaRPr lang="en-US" sz="2000"/>
          </a:p>
        </p:txBody>
      </p:sp>
      <p:sp>
        <p:nvSpPr>
          <p:cNvPr id="116763" name="Rectangle 150"/>
          <p:cNvSpPr>
            <a:spLocks noChangeArrowheads="1"/>
          </p:cNvSpPr>
          <p:nvPr/>
        </p:nvSpPr>
        <p:spPr bwMode="auto">
          <a:xfrm>
            <a:off x="85725" y="4511675"/>
            <a:ext cx="3265488" cy="127158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4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00038" y="171450"/>
            <a:ext cx="7772400" cy="841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600" kern="0" dirty="0">
                <a:solidFill>
                  <a:srgbClr val="FF0000"/>
                </a:solidFill>
              </a:rPr>
              <a:t>** Don’t look at the mean </a:t>
            </a:r>
            <a:r>
              <a:rPr lang="en-GB" sz="3600" kern="0" dirty="0" err="1">
                <a:solidFill>
                  <a:srgbClr val="FF0000"/>
                </a:solidFill>
              </a:rPr>
              <a:t>edm</a:t>
            </a:r>
            <a:r>
              <a:rPr lang="en-GB" sz="3600" kern="0" dirty="0">
                <a:solidFill>
                  <a:srgbClr val="FF0000"/>
                </a:solidFill>
              </a:rPr>
              <a:t> **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693738" y="1282700"/>
            <a:ext cx="7772400" cy="472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2400"/>
              </a:spcAft>
              <a:buFontTx/>
              <a:buChar char="•"/>
              <a:defRPr/>
            </a:pPr>
            <a:r>
              <a:rPr lang="en-GB" sz="3200" kern="0" dirty="0">
                <a:solidFill>
                  <a:srgbClr val="00CC99">
                    <a:lumMod val="20000"/>
                    <a:lumOff val="80000"/>
                  </a:srgbClr>
                </a:solidFill>
              </a:rPr>
              <a:t>We don’t know what result to expect.</a:t>
            </a:r>
            <a:endParaRPr lang="en-GB" sz="3200" kern="0" baseline="-25000" dirty="0">
              <a:solidFill>
                <a:srgbClr val="00CC99">
                  <a:lumMod val="20000"/>
                  <a:lumOff val="80000"/>
                </a:srgb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2400"/>
              </a:spcAft>
              <a:buFontTx/>
              <a:buChar char="•"/>
              <a:defRPr/>
            </a:pPr>
            <a:r>
              <a:rPr lang="en-GB" sz="3200" kern="0" dirty="0">
                <a:solidFill>
                  <a:srgbClr val="00CC99">
                    <a:lumMod val="20000"/>
                    <a:lumOff val="80000"/>
                  </a:srgbClr>
                </a:solidFill>
              </a:rPr>
              <a:t>Still, to avoid </a:t>
            </a:r>
            <a:r>
              <a:rPr lang="en-GB" sz="3200" kern="0" dirty="0" smtClean="0">
                <a:solidFill>
                  <a:srgbClr val="00CC99">
                    <a:lumMod val="20000"/>
                    <a:lumOff val="80000"/>
                  </a:srgbClr>
                </a:solidFill>
              </a:rPr>
              <a:t>inadvertent  </a:t>
            </a:r>
            <a:r>
              <a:rPr lang="en-GB" sz="3200" kern="0" dirty="0">
                <a:solidFill>
                  <a:srgbClr val="00CC99">
                    <a:lumMod val="20000"/>
                    <a:lumOff val="80000"/>
                  </a:srgbClr>
                </a:solidFill>
              </a:rPr>
              <a:t>bias we hide the mean </a:t>
            </a:r>
            <a:r>
              <a:rPr lang="en-GB" sz="3200" kern="0" dirty="0" err="1">
                <a:solidFill>
                  <a:srgbClr val="00CC99">
                    <a:lumMod val="20000"/>
                    <a:lumOff val="80000"/>
                  </a:srgbClr>
                </a:solidFill>
              </a:rPr>
              <a:t>edm</a:t>
            </a:r>
            <a:r>
              <a:rPr lang="en-GB" sz="3200" kern="0" dirty="0">
                <a:solidFill>
                  <a:srgbClr val="00CC99">
                    <a:lumMod val="20000"/>
                    <a:lumOff val="80000"/>
                  </a:srgbClr>
                </a:solidFill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2400"/>
              </a:spcAft>
              <a:buFontTx/>
              <a:buChar char="•"/>
              <a:defRPr/>
            </a:pPr>
            <a:r>
              <a:rPr lang="en-GB" sz="3200" kern="0" dirty="0" smtClean="0">
                <a:solidFill>
                  <a:srgbClr val="00CC99">
                    <a:lumMod val="20000"/>
                    <a:lumOff val="80000"/>
                  </a:srgbClr>
                </a:solidFill>
              </a:rPr>
              <a:t>An offset </a:t>
            </a:r>
            <a:r>
              <a:rPr lang="en-GB" sz="3200" kern="0" dirty="0">
                <a:solidFill>
                  <a:srgbClr val="00CC99">
                    <a:lumMod val="20000"/>
                    <a:lumOff val="80000"/>
                  </a:srgbClr>
                </a:solidFill>
              </a:rPr>
              <a:t>is added that only the computer knows.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3200" kern="0" dirty="0">
                <a:solidFill>
                  <a:srgbClr val="00CC99">
                    <a:lumMod val="20000"/>
                    <a:lumOff val="80000"/>
                  </a:srgbClr>
                </a:solidFill>
              </a:rPr>
              <a:t>More important than you might think.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2400" kern="0" dirty="0">
                <a:solidFill>
                  <a:srgbClr val="00CC99">
                    <a:lumMod val="20000"/>
                    <a:lumOff val="80000"/>
                  </a:srgbClr>
                </a:solidFill>
              </a:rPr>
              <a:t>e.g.   </a:t>
            </a:r>
            <a:r>
              <a:rPr lang="en-GB" sz="2400" kern="0" dirty="0" err="1">
                <a:solidFill>
                  <a:srgbClr val="00CC99">
                    <a:lumMod val="20000"/>
                    <a:lumOff val="80000"/>
                  </a:srgbClr>
                </a:solidFill>
              </a:rPr>
              <a:t>Jeng</a:t>
            </a:r>
            <a:r>
              <a:rPr lang="en-GB" sz="2400" kern="0" dirty="0">
                <a:solidFill>
                  <a:srgbClr val="00CC99">
                    <a:lumMod val="20000"/>
                    <a:lumOff val="80000"/>
                  </a:srgbClr>
                </a:solidFill>
              </a:rPr>
              <a:t>, Am. J. Phys. </a:t>
            </a:r>
            <a:r>
              <a:rPr lang="en-GB" sz="2400" b="1" kern="0" dirty="0">
                <a:solidFill>
                  <a:srgbClr val="00CC99">
                    <a:lumMod val="20000"/>
                    <a:lumOff val="80000"/>
                  </a:srgbClr>
                </a:solidFill>
              </a:rPr>
              <a:t>74</a:t>
            </a:r>
            <a:r>
              <a:rPr lang="en-GB" sz="2400" kern="0" dirty="0">
                <a:solidFill>
                  <a:srgbClr val="00CC99">
                    <a:lumMod val="20000"/>
                    <a:lumOff val="80000"/>
                  </a:srgbClr>
                </a:solidFill>
              </a:rPr>
              <a:t> (7), 2006.</a:t>
            </a:r>
          </a:p>
        </p:txBody>
      </p:sp>
      <p:sp>
        <p:nvSpPr>
          <p:cNvPr id="5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fld id="{3B6856BB-8F34-4D2C-A22B-614AF34B30B9}" type="slidenum">
              <a:rPr lang="en-GB" sz="1400" smtClean="0">
                <a:solidFill>
                  <a:srgbClr val="00FFFF"/>
                </a:solidFill>
                <a:latin typeface="Times New Roman"/>
              </a:rPr>
              <a:pPr algn="r" eaLnBrk="0" hangingPunct="0">
                <a:defRPr/>
              </a:pPr>
              <a:t>11</a:t>
            </a:fld>
            <a:endParaRPr lang="en-GB" sz="1400" dirty="0">
              <a:solidFill>
                <a:srgbClr val="00FFFF"/>
              </a:solidFill>
              <a:latin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Mike\Desktop\EdmData.jpg"/>
          <p:cNvPicPr>
            <a:picLocks noChangeAspect="1" noChangeArrowheads="1"/>
          </p:cNvPicPr>
          <p:nvPr/>
        </p:nvPicPr>
        <p:blipFill>
          <a:blip r:embed="rId2" cstate="print"/>
          <a:srcRect l="1957" t="14646" b="14410"/>
          <a:stretch>
            <a:fillRect/>
          </a:stretch>
        </p:blipFill>
        <p:spPr bwMode="auto">
          <a:xfrm>
            <a:off x="450083" y="890283"/>
            <a:ext cx="68086057" cy="2813037"/>
          </a:xfrm>
          <a:prstGeom prst="rect">
            <a:avLst/>
          </a:prstGeom>
          <a:noFill/>
        </p:spPr>
      </p:pic>
      <p:sp>
        <p:nvSpPr>
          <p:cNvPr id="119810" name="Content Placeholder 2"/>
          <p:cNvSpPr>
            <a:spLocks/>
          </p:cNvSpPr>
          <p:nvPr/>
        </p:nvSpPr>
        <p:spPr bwMode="auto">
          <a:xfrm>
            <a:off x="594360" y="0"/>
            <a:ext cx="854964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/>
            <a:r>
              <a:rPr lang="en-GB" dirty="0" smtClean="0">
                <a:solidFill>
                  <a:srgbClr val="CCFFFF"/>
                </a:solidFill>
              </a:rPr>
              <a:t>2011 Data:</a:t>
            </a:r>
          </a:p>
          <a:p>
            <a:pPr indent="-342900"/>
            <a:r>
              <a:rPr lang="en-GB" dirty="0" smtClean="0">
                <a:solidFill>
                  <a:srgbClr val="CCFFFF"/>
                </a:solidFill>
              </a:rPr>
              <a:t>6194 </a:t>
            </a:r>
            <a:r>
              <a:rPr lang="en-GB" dirty="0">
                <a:solidFill>
                  <a:srgbClr val="CCFFFF"/>
                </a:solidFill>
              </a:rPr>
              <a:t>measurements (~6 min each) at </a:t>
            </a:r>
            <a:r>
              <a:rPr lang="en-GB" dirty="0" smtClean="0">
                <a:solidFill>
                  <a:srgbClr val="CCFFFF"/>
                </a:solidFill>
              </a:rPr>
              <a:t>10 </a:t>
            </a:r>
            <a:r>
              <a:rPr lang="en-GB" dirty="0">
                <a:solidFill>
                  <a:srgbClr val="CCFFFF"/>
                </a:solidFill>
              </a:rPr>
              <a:t>kV/cm.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5235" y="4477985"/>
            <a:ext cx="3528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bootstrap method</a:t>
            </a:r>
          </a:p>
          <a:p>
            <a:r>
              <a:rPr lang="en-GB" sz="2400" dirty="0" smtClean="0"/>
              <a:t>determines</a:t>
            </a:r>
          </a:p>
          <a:p>
            <a:r>
              <a:rPr lang="en-GB" sz="2400" dirty="0" smtClean="0"/>
              <a:t>probability distribution</a:t>
            </a:r>
            <a:endParaRPr lang="en-GB" sz="2400" dirty="0"/>
          </a:p>
        </p:txBody>
      </p:sp>
      <p:sp>
        <p:nvSpPr>
          <p:cNvPr id="41" name="Slide Number Placeholder 16"/>
          <p:cNvSpPr txBox="1">
            <a:spLocks/>
          </p:cNvSpPr>
          <p:nvPr/>
        </p:nvSpPr>
        <p:spPr bwMode="auto">
          <a:xfrm>
            <a:off x="7178040" y="649224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24840" y="3762076"/>
            <a:ext cx="4127501" cy="3018534"/>
            <a:chOff x="431800" y="3530600"/>
            <a:chExt cx="4381501" cy="3204290"/>
          </a:xfrm>
        </p:grpSpPr>
        <p:grpSp>
          <p:nvGrpSpPr>
            <p:cNvPr id="44" name="Group 43"/>
            <p:cNvGrpSpPr/>
            <p:nvPr/>
          </p:nvGrpSpPr>
          <p:grpSpPr>
            <a:xfrm>
              <a:off x="444501" y="3530600"/>
              <a:ext cx="4368800" cy="3175000"/>
              <a:chOff x="165100" y="3517900"/>
              <a:chExt cx="4693285" cy="33401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177800" y="3517900"/>
                <a:ext cx="4680585" cy="33401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pic>
            <p:nvPicPr>
              <p:cNvPr id="40" name="Picture 39" descr="Histogram.jpg"/>
              <p:cNvPicPr>
                <a:picLocks noChangeAspect="1"/>
              </p:cNvPicPr>
              <p:nvPr/>
            </p:nvPicPr>
            <p:blipFill>
              <a:blip r:embed="rId3" cstate="print"/>
              <a:srcRect l="25720" r="22522" b="4381"/>
              <a:stretch>
                <a:fillRect/>
              </a:stretch>
            </p:blipFill>
            <p:spPr>
              <a:xfrm>
                <a:off x="165100" y="3542556"/>
                <a:ext cx="4546600" cy="2947144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431800" y="6334780"/>
              <a:ext cx="4491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-5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67200" y="63347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5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4900" y="63347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0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1500" y="3769380"/>
              <a:ext cx="1595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Gaussian</a:t>
              </a:r>
            </a:p>
            <a:p>
              <a:r>
                <a:rPr lang="en-GB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distribution</a:t>
              </a:r>
              <a:endParaRPr lang="en-GB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616200" y="3860799"/>
              <a:ext cx="558800" cy="313932"/>
            </a:xfrm>
            <a:custGeom>
              <a:avLst/>
              <a:gdLst>
                <a:gd name="connsiteX0" fmla="*/ 419100 w 419100"/>
                <a:gd name="connsiteY0" fmla="*/ 127000 h 156633"/>
                <a:gd name="connsiteX1" fmla="*/ 88900 w 419100"/>
                <a:gd name="connsiteY1" fmla="*/ 139700 h 156633"/>
                <a:gd name="connsiteX2" fmla="*/ 317500 w 419100"/>
                <a:gd name="connsiteY2" fmla="*/ 25400 h 156633"/>
                <a:gd name="connsiteX3" fmla="*/ 0 w 419100"/>
                <a:gd name="connsiteY3" fmla="*/ 0 h 156633"/>
                <a:gd name="connsiteX0" fmla="*/ 419100 w 419100"/>
                <a:gd name="connsiteY0" fmla="*/ 127000 h 141816"/>
                <a:gd name="connsiteX1" fmla="*/ 165100 w 419100"/>
                <a:gd name="connsiteY1" fmla="*/ 97879 h 141816"/>
                <a:gd name="connsiteX2" fmla="*/ 317500 w 419100"/>
                <a:gd name="connsiteY2" fmla="*/ 25400 h 141816"/>
                <a:gd name="connsiteX3" fmla="*/ 0 w 419100"/>
                <a:gd name="connsiteY3" fmla="*/ 0 h 14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41816">
                  <a:moveTo>
                    <a:pt x="419100" y="127000"/>
                  </a:moveTo>
                  <a:cubicBezTo>
                    <a:pt x="262466" y="141816"/>
                    <a:pt x="182033" y="114812"/>
                    <a:pt x="165100" y="97879"/>
                  </a:cubicBezTo>
                  <a:cubicBezTo>
                    <a:pt x="148167" y="80946"/>
                    <a:pt x="345017" y="41713"/>
                    <a:pt x="317500" y="25400"/>
                  </a:cubicBezTo>
                  <a:cubicBezTo>
                    <a:pt x="289983" y="9087"/>
                    <a:pt x="151341" y="1058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1419" y="3553480"/>
              <a:ext cx="20040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Distribution of</a:t>
              </a:r>
            </a:p>
            <a:p>
              <a:pPr algn="ctr"/>
              <a:r>
                <a:rPr lang="en-GB" sz="20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edm</a:t>
              </a:r>
              <a:r>
                <a:rPr lang="en-GB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/</a:t>
              </a:r>
              <a:r>
                <a:rPr lang="en-GB" sz="2000" b="1" dirty="0" smtClean="0">
                  <a:solidFill>
                    <a:schemeClr val="accent2">
                      <a:lumMod val="75000"/>
                    </a:schemeClr>
                  </a:solidFill>
                  <a:sym typeface="Symbol"/>
                </a:rPr>
                <a:t></a:t>
              </a:r>
              <a:r>
                <a:rPr lang="en-GB" sz="2000" baseline="-25000" dirty="0" err="1" smtClean="0">
                  <a:solidFill>
                    <a:schemeClr val="accent2">
                      <a:lumMod val="75000"/>
                    </a:schemeClr>
                  </a:solidFill>
                  <a:sym typeface="Symbol"/>
                </a:rPr>
                <a:t>edm</a:t>
              </a:r>
              <a:endParaRPr lang="en-GB" sz="2000" baseline="-2500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899160"/>
            <a:ext cx="453542" cy="2774436"/>
            <a:chOff x="0" y="640080"/>
            <a:chExt cx="453542" cy="2774436"/>
          </a:xfrm>
        </p:grpSpPr>
        <p:sp>
          <p:nvSpPr>
            <p:cNvPr id="25" name="Rectangle 24"/>
            <p:cNvSpPr/>
            <p:nvPr/>
          </p:nvSpPr>
          <p:spPr bwMode="auto">
            <a:xfrm>
              <a:off x="0" y="640080"/>
              <a:ext cx="453542" cy="277443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2184" y="8839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2184" y="13716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184" y="18440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" y="231648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240" y="277368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-2</a:t>
              </a:r>
              <a:endPara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4360" y="901932"/>
            <a:ext cx="454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EDM (10</a:t>
            </a:r>
            <a:r>
              <a:rPr lang="en-GB" sz="2400" baseline="30000" dirty="0" smtClean="0">
                <a:solidFill>
                  <a:srgbClr val="FF0000"/>
                </a:solidFill>
              </a:rPr>
              <a:t>-25</a:t>
            </a:r>
            <a:r>
              <a:rPr lang="en-GB" sz="2400" dirty="0" smtClean="0">
                <a:solidFill>
                  <a:srgbClr val="FF0000"/>
                </a:solidFill>
              </a:rPr>
              <a:t> e.cm)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320" y="3081252"/>
            <a:ext cx="454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25 million beam shots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fill="remove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4.6531E-6 L -3.00972 4.6531E-6 " pathEditMode="relative" rAng="0" ptsTypes="AA">
                                      <p:cBhvr>
                                        <p:cTn id="10" dur="9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/>
          <a:srcRect l="11282"/>
          <a:stretch>
            <a:fillRect/>
          </a:stretch>
        </p:blipFill>
        <p:spPr bwMode="auto">
          <a:xfrm>
            <a:off x="2346960" y="1573213"/>
            <a:ext cx="629697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00038" y="73025"/>
            <a:ext cx="8843962" cy="8842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600" kern="0" dirty="0" smtClean="0">
                <a:solidFill>
                  <a:srgbClr val="00FFFF"/>
                </a:solidFill>
              </a:rPr>
              <a:t>Measuring the other 511 correlations</a:t>
            </a:r>
            <a:endParaRPr lang="en-GB" sz="3600" kern="0" dirty="0">
              <a:solidFill>
                <a:srgbClr val="00FFFF"/>
              </a:solidFill>
            </a:endParaRPr>
          </a:p>
        </p:txBody>
      </p:sp>
      <p:sp>
        <p:nvSpPr>
          <p:cNvPr id="117764" name="TextBox 4"/>
          <p:cNvSpPr txBox="1">
            <a:spLocks noChangeArrowheads="1"/>
          </p:cNvSpPr>
          <p:nvPr/>
        </p:nvSpPr>
        <p:spPr bwMode="auto">
          <a:xfrm>
            <a:off x="2082800" y="969963"/>
            <a:ext cx="2030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FFFFFF"/>
                </a:solidFill>
              </a:rPr>
              <a:t>correlation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7765" name="TextBox 5"/>
          <p:cNvSpPr txBox="1">
            <a:spLocks noChangeArrowheads="1"/>
          </p:cNvSpPr>
          <p:nvPr/>
        </p:nvSpPr>
        <p:spPr bwMode="auto">
          <a:xfrm>
            <a:off x="4924425" y="969963"/>
            <a:ext cx="103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FFFFFF"/>
                </a:solidFill>
              </a:rPr>
              <a:t>mean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7766" name="TextBox 6"/>
          <p:cNvSpPr txBox="1">
            <a:spLocks noChangeArrowheads="1"/>
          </p:cNvSpPr>
          <p:nvPr/>
        </p:nvSpPr>
        <p:spPr bwMode="auto">
          <a:xfrm>
            <a:off x="6400800" y="969963"/>
            <a:ext cx="401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FFFFFF"/>
                </a:solidFill>
                <a:latin typeface="Symbol" pitchFamily="18" charset="2"/>
              </a:rPr>
              <a:t>s</a:t>
            </a:r>
            <a:endParaRPr lang="en-US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17767" name="TextBox 7"/>
          <p:cNvSpPr txBox="1">
            <a:spLocks noChangeArrowheads="1"/>
          </p:cNvSpPr>
          <p:nvPr/>
        </p:nvSpPr>
        <p:spPr bwMode="auto">
          <a:xfrm>
            <a:off x="7370763" y="969963"/>
            <a:ext cx="1433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FFFFFF"/>
                </a:solidFill>
              </a:rPr>
              <a:t>mean/</a:t>
            </a:r>
            <a:r>
              <a:rPr lang="en-GB">
                <a:solidFill>
                  <a:srgbClr val="FFFFFF"/>
                </a:solidFill>
                <a:latin typeface="Symbol" pitchFamily="18" charset="2"/>
              </a:rPr>
              <a:t>s</a:t>
            </a:r>
            <a:endParaRPr lang="en-US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138" y="1574800"/>
            <a:ext cx="33623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dirty="0" smtClean="0">
                <a:solidFill>
                  <a:srgbClr val="00FFFF"/>
                </a:solidFill>
              </a:rPr>
              <a:t>fringe </a:t>
            </a:r>
            <a:r>
              <a:rPr lang="en-GB" sz="2000" dirty="0">
                <a:solidFill>
                  <a:srgbClr val="00FFFF"/>
                </a:solidFill>
              </a:rPr>
              <a:t>slope calibration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425" y="1898650"/>
            <a:ext cx="1937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 smtClean="0">
                <a:solidFill>
                  <a:srgbClr val="00FFFF"/>
                </a:solidFill>
              </a:rPr>
              <a:t>beam </a:t>
            </a:r>
            <a:r>
              <a:rPr lang="en-GB" sz="2000" dirty="0">
                <a:solidFill>
                  <a:srgbClr val="00FFFF"/>
                </a:solidFill>
              </a:rPr>
              <a:t>intensity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2713" y="2236788"/>
            <a:ext cx="3783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 smtClean="0">
                <a:solidFill>
                  <a:srgbClr val="00FFFF"/>
                </a:solidFill>
                <a:latin typeface="Symbol" pitchFamily="18" charset="2"/>
                <a:sym typeface="Mathematica5"/>
              </a:rPr>
              <a:t>f</a:t>
            </a:r>
            <a:r>
              <a:rPr lang="en-GB" sz="2000" dirty="0">
                <a:solidFill>
                  <a:srgbClr val="00FFFF"/>
                </a:solidFill>
                <a:sym typeface="Mathematica5"/>
              </a:rPr>
              <a:t>-switch changes </a:t>
            </a:r>
            <a:r>
              <a:rPr lang="en-GB" sz="2000" dirty="0" err="1">
                <a:solidFill>
                  <a:srgbClr val="00FFFF"/>
                </a:solidFill>
                <a:sym typeface="Mathematica5"/>
              </a:rPr>
              <a:t>rf</a:t>
            </a:r>
            <a:r>
              <a:rPr lang="en-GB" sz="2000" dirty="0">
                <a:solidFill>
                  <a:srgbClr val="00FFFF"/>
                </a:solidFill>
                <a:sym typeface="Mathematica5"/>
              </a:rPr>
              <a:t> amplitude</a:t>
            </a:r>
            <a:endParaRPr lang="en-US" sz="2000" dirty="0">
              <a:solidFill>
                <a:srgbClr val="00FFFF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4288" y="2574925"/>
            <a:ext cx="2071450" cy="1419449"/>
            <a:chOff x="14068" y="2574363"/>
            <a:chExt cx="2071458" cy="1420245"/>
          </a:xfrm>
        </p:grpSpPr>
        <p:sp>
          <p:nvSpPr>
            <p:cNvPr id="117775" name="TextBox 11"/>
            <p:cNvSpPr txBox="1">
              <a:spLocks noChangeArrowheads="1"/>
            </p:cNvSpPr>
            <p:nvPr/>
          </p:nvSpPr>
          <p:spPr bwMode="auto">
            <a:xfrm>
              <a:off x="98476" y="2574363"/>
              <a:ext cx="1018482" cy="40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dirty="0" smtClean="0">
                  <a:solidFill>
                    <a:srgbClr val="00FFFF"/>
                  </a:solidFill>
                  <a:sym typeface="Mathematica5"/>
                </a:rPr>
                <a:t>E </a:t>
              </a:r>
              <a:r>
                <a:rPr lang="en-GB" sz="2000" dirty="0">
                  <a:solidFill>
                    <a:srgbClr val="00FFFF"/>
                  </a:solidFill>
                  <a:sym typeface="Mathematica5"/>
                </a:rPr>
                <a:t>drift</a:t>
              </a:r>
              <a:endParaRPr lang="en-US" sz="2000" dirty="0">
                <a:solidFill>
                  <a:srgbClr val="00FFFF"/>
                </a:solidFill>
              </a:endParaRPr>
            </a:p>
          </p:txBody>
        </p:sp>
        <p:sp>
          <p:nvSpPr>
            <p:cNvPr id="117776" name="TextBox 12"/>
            <p:cNvSpPr txBox="1">
              <a:spLocks noChangeArrowheads="1"/>
            </p:cNvSpPr>
            <p:nvPr/>
          </p:nvSpPr>
          <p:spPr bwMode="auto">
            <a:xfrm>
              <a:off x="84408" y="2933090"/>
              <a:ext cx="1727688" cy="40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dirty="0" smtClean="0">
                  <a:solidFill>
                    <a:srgbClr val="00FFFF"/>
                  </a:solidFill>
                  <a:sym typeface="Mathematica5"/>
                </a:rPr>
                <a:t>E </a:t>
              </a:r>
              <a:r>
                <a:rPr lang="en-GB" sz="2000" dirty="0">
                  <a:solidFill>
                    <a:srgbClr val="00FFFF"/>
                  </a:solidFill>
                  <a:sym typeface="Mathematica5"/>
                </a:rPr>
                <a:t>asymmetry</a:t>
              </a:r>
              <a:endParaRPr lang="en-US" sz="2000" dirty="0">
                <a:solidFill>
                  <a:srgbClr val="00FFFF"/>
                </a:solidFill>
              </a:endParaRPr>
            </a:p>
          </p:txBody>
        </p:sp>
        <p:sp>
          <p:nvSpPr>
            <p:cNvPr id="117777" name="TextBox 13"/>
            <p:cNvSpPr txBox="1">
              <a:spLocks noChangeArrowheads="1"/>
            </p:cNvSpPr>
            <p:nvPr/>
          </p:nvSpPr>
          <p:spPr bwMode="auto">
            <a:xfrm>
              <a:off x="14068" y="3263682"/>
              <a:ext cx="1804332" cy="40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rgbClr val="00FFFF"/>
                  </a:solidFill>
                  <a:sym typeface="Mathematica5"/>
                </a:rPr>
                <a:t> </a:t>
              </a:r>
              <a:r>
                <a:rPr lang="en-GB" sz="2000" dirty="0" smtClean="0">
                  <a:solidFill>
                    <a:srgbClr val="00FFFF"/>
                  </a:solidFill>
                  <a:sym typeface="Mathematica5"/>
                </a:rPr>
                <a:t>E </a:t>
              </a:r>
              <a:r>
                <a:rPr lang="en-GB" sz="2000" dirty="0">
                  <a:solidFill>
                    <a:srgbClr val="00FFFF"/>
                  </a:solidFill>
                  <a:sym typeface="Mathematica5"/>
                </a:rPr>
                <a:t>asymmetry</a:t>
              </a:r>
              <a:endParaRPr lang="en-US" sz="2000" dirty="0">
                <a:solidFill>
                  <a:srgbClr val="00FFFF"/>
                </a:solidFill>
              </a:endParaRPr>
            </a:p>
          </p:txBody>
        </p:sp>
        <p:sp>
          <p:nvSpPr>
            <p:cNvPr id="117778" name="TextBox 14"/>
            <p:cNvSpPr txBox="1">
              <a:spLocks noChangeArrowheads="1"/>
            </p:cNvSpPr>
            <p:nvPr/>
          </p:nvSpPr>
          <p:spPr bwMode="auto">
            <a:xfrm>
              <a:off x="98476" y="3594274"/>
              <a:ext cx="1987050" cy="40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dirty="0" smtClean="0">
                  <a:solidFill>
                    <a:srgbClr val="00FFFF"/>
                  </a:solidFill>
                  <a:sym typeface="Mathematica5"/>
                </a:rPr>
                <a:t>inexact </a:t>
              </a:r>
              <a:r>
                <a:rPr lang="el-GR" sz="2000" dirty="0">
                  <a:solidFill>
                    <a:srgbClr val="00FFFF"/>
                  </a:solidFill>
                  <a:sym typeface="Mathematica5"/>
                </a:rPr>
                <a:t>π</a:t>
              </a:r>
              <a:r>
                <a:rPr lang="en-GB" sz="2000" dirty="0">
                  <a:solidFill>
                    <a:srgbClr val="00FFFF"/>
                  </a:solidFill>
                  <a:sym typeface="Mathematica5"/>
                </a:rPr>
                <a:t> pulse</a:t>
              </a:r>
              <a:endParaRPr lang="en-US" sz="2000" dirty="0">
                <a:solidFill>
                  <a:srgbClr val="00FFFF"/>
                </a:solidFill>
              </a:endParaRPr>
            </a:p>
          </p:txBody>
        </p:sp>
      </p:grpSp>
      <p:sp>
        <p:nvSpPr>
          <p:cNvPr id="117772" name="Rectangle 18"/>
          <p:cNvSpPr>
            <a:spLocks noChangeArrowheads="1"/>
          </p:cNvSpPr>
          <p:nvPr/>
        </p:nvSpPr>
        <p:spPr bwMode="auto">
          <a:xfrm>
            <a:off x="1397000" y="3941763"/>
            <a:ext cx="7289800" cy="754062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5900" y="4458980"/>
            <a:ext cx="6946900" cy="75805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tIns="180000" bIns="144000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GB" dirty="0">
                <a:solidFill>
                  <a:srgbClr val="00FFFF"/>
                </a:solidFill>
              </a:rPr>
              <a:t>   </a:t>
            </a:r>
            <a:r>
              <a:rPr lang="en-GB" dirty="0" smtClean="0">
                <a:solidFill>
                  <a:srgbClr val="00FFFF"/>
                </a:solidFill>
              </a:rPr>
              <a:t>The rest are </a:t>
            </a:r>
            <a:r>
              <a:rPr lang="en-GB" dirty="0">
                <a:solidFill>
                  <a:srgbClr val="00FFFF"/>
                </a:solidFill>
              </a:rPr>
              <a:t>zero</a:t>
            </a:r>
            <a:r>
              <a:rPr lang="en-GB" sz="2000" dirty="0">
                <a:solidFill>
                  <a:srgbClr val="00FFFF"/>
                </a:solidFill>
              </a:rPr>
              <a:t> </a:t>
            </a:r>
            <a:r>
              <a:rPr lang="en-GB" sz="2000" dirty="0" smtClean="0">
                <a:solidFill>
                  <a:srgbClr val="00FFFF"/>
                </a:solidFill>
              </a:rPr>
              <a:t>(as they should be) </a:t>
            </a:r>
            <a:r>
              <a:rPr lang="en-GB" dirty="0" smtClean="0">
                <a:solidFill>
                  <a:srgbClr val="00FFFF"/>
                </a:solidFill>
              </a:rPr>
              <a:t>!</a:t>
            </a:r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20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fld id="{3B6856BB-8F34-4D2C-A22B-614AF34B30B9}" type="slidenum">
              <a:rPr lang="en-GB" sz="1400" smtClean="0">
                <a:solidFill>
                  <a:srgbClr val="00FFFF"/>
                </a:solidFill>
                <a:latin typeface="Times New Roman"/>
              </a:rPr>
              <a:pPr algn="r" eaLnBrk="0" hangingPunct="0">
                <a:defRPr/>
              </a:pPr>
              <a:t>13</a:t>
            </a:fld>
            <a:endParaRPr lang="en-GB" sz="1400" dirty="0">
              <a:solidFill>
                <a:srgbClr val="00FFFF"/>
              </a:solidFill>
              <a:latin typeface="Times New Roman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85900" y="5510540"/>
            <a:ext cx="6946900" cy="75805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tIns="180000" bIns="144000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GB" dirty="0">
                <a:solidFill>
                  <a:srgbClr val="00FFFF"/>
                </a:solidFill>
              </a:rPr>
              <a:t>   </a:t>
            </a:r>
            <a:r>
              <a:rPr lang="en-GB" dirty="0" smtClean="0">
                <a:solidFill>
                  <a:srgbClr val="00FFFF"/>
                </a:solidFill>
              </a:rPr>
              <a:t>Only now remove blind from EDM</a:t>
            </a:r>
            <a:endParaRPr lang="en-GB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 build="allAtOnce"/>
      <p:bldP spid="1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2738" y="0"/>
            <a:ext cx="7772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kern="0" dirty="0">
                <a:solidFill>
                  <a:srgbClr val="00FFFF"/>
                </a:solidFill>
                <a:ea typeface="+mj-ea"/>
                <a:cs typeface="+mj-cs"/>
              </a:rPr>
              <a:t>Current status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228854" y="3433446"/>
            <a:ext cx="6127299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eaLnBrk="0" hangingPunct="0">
              <a:defRPr/>
            </a:pPr>
            <a:r>
              <a:rPr lang="en-GB" sz="2400" kern="0" dirty="0" smtClean="0">
                <a:ea typeface="+mj-ea"/>
                <a:cs typeface="+mj-cs"/>
              </a:rPr>
              <a:t>  d</a:t>
            </a:r>
            <a:r>
              <a:rPr lang="en-GB" sz="2400" kern="0" baseline="-25000" dirty="0" smtClean="0">
                <a:ea typeface="+mj-ea"/>
                <a:cs typeface="+mj-cs"/>
              </a:rPr>
              <a:t>e</a:t>
            </a:r>
            <a:r>
              <a:rPr lang="en-GB" sz="2400" kern="0" dirty="0" smtClean="0">
                <a:ea typeface="+mj-ea"/>
                <a:cs typeface="+mj-cs"/>
              </a:rPr>
              <a:t> = (-2.4 </a:t>
            </a:r>
            <a:r>
              <a:rPr lang="en-GB" sz="2400" kern="0" dirty="0" smtClean="0">
                <a:ea typeface="+mj-ea"/>
                <a:cs typeface="+mj-cs"/>
                <a:sym typeface="Symbol"/>
              </a:rPr>
              <a:t> 5.7 </a:t>
            </a:r>
            <a:r>
              <a:rPr lang="en-GB" sz="2400" kern="0" dirty="0" smtClean="0">
                <a:sym typeface="Symbol"/>
              </a:rPr>
              <a:t>  1.5) </a:t>
            </a:r>
            <a:r>
              <a:rPr lang="en-GB" sz="2400" kern="0" dirty="0" smtClean="0">
                <a:ea typeface="+mj-ea"/>
                <a:cs typeface="+mj-cs"/>
              </a:rPr>
              <a:t>×10</a:t>
            </a:r>
            <a:r>
              <a:rPr lang="en-GB" sz="2400" kern="0" baseline="30000" dirty="0" smtClean="0">
                <a:ea typeface="+mj-ea"/>
                <a:cs typeface="+mj-cs"/>
              </a:rPr>
              <a:t>-28 </a:t>
            </a:r>
            <a:r>
              <a:rPr lang="en-GB" sz="2400" kern="0" dirty="0">
                <a:ea typeface="+mj-ea"/>
                <a:cs typeface="+mj-cs"/>
              </a:rPr>
              <a:t>e.cm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60358" y="4204950"/>
            <a:ext cx="2943503" cy="996020"/>
            <a:chOff x="860358" y="3732510"/>
            <a:chExt cx="2943503" cy="996020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860358" y="4022092"/>
              <a:ext cx="2660767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lvl="2" eaLnBrk="0" hangingPunct="0">
                <a:defRPr/>
              </a:pPr>
              <a:r>
                <a:rPr lang="en-GB" sz="2400" kern="0" dirty="0" smtClean="0">
                  <a:ea typeface="+mj-ea"/>
                  <a:cs typeface="+mj-cs"/>
                </a:rPr>
                <a:t>68% statistical</a:t>
              </a:r>
              <a:endParaRPr lang="en-GB" sz="2400" kern="0" dirty="0">
                <a:ea typeface="+mj-ea"/>
                <a:cs typeface="+mj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rot="2356090">
              <a:off x="3099983" y="3732510"/>
              <a:ext cx="703878" cy="773255"/>
            </a:xfrm>
            <a:custGeom>
              <a:avLst/>
              <a:gdLst>
                <a:gd name="connsiteX0" fmla="*/ 11373 w 523164"/>
                <a:gd name="connsiteY0" fmla="*/ 777922 h 777922"/>
                <a:gd name="connsiteX1" fmla="*/ 79612 w 523164"/>
                <a:gd name="connsiteY1" fmla="*/ 286603 h 777922"/>
                <a:gd name="connsiteX2" fmla="*/ 489045 w 523164"/>
                <a:gd name="connsiteY2" fmla="*/ 586854 h 777922"/>
                <a:gd name="connsiteX3" fmla="*/ 284328 w 523164"/>
                <a:gd name="connsiteY3" fmla="*/ 0 h 777922"/>
                <a:gd name="connsiteX0" fmla="*/ 60363 w 866093"/>
                <a:gd name="connsiteY0" fmla="*/ 777922 h 777922"/>
                <a:gd name="connsiteX1" fmla="*/ 128602 w 866093"/>
                <a:gd name="connsiteY1" fmla="*/ 286603 h 777922"/>
                <a:gd name="connsiteX2" fmla="*/ 831974 w 866093"/>
                <a:gd name="connsiteY2" fmla="*/ 520207 h 777922"/>
                <a:gd name="connsiteX3" fmla="*/ 333318 w 866093"/>
                <a:gd name="connsiteY3" fmla="*/ 0 h 777922"/>
                <a:gd name="connsiteX0" fmla="*/ 60363 w 831974"/>
                <a:gd name="connsiteY0" fmla="*/ 777922 h 777922"/>
                <a:gd name="connsiteX1" fmla="*/ 128602 w 831974"/>
                <a:gd name="connsiteY1" fmla="*/ 286603 h 777922"/>
                <a:gd name="connsiteX2" fmla="*/ 831974 w 831974"/>
                <a:gd name="connsiteY2" fmla="*/ 520207 h 777922"/>
                <a:gd name="connsiteX3" fmla="*/ 333318 w 831974"/>
                <a:gd name="connsiteY3" fmla="*/ 0 h 777922"/>
                <a:gd name="connsiteX0" fmla="*/ 5687 w 777298"/>
                <a:gd name="connsiteY0" fmla="*/ 777922 h 777922"/>
                <a:gd name="connsiteX1" fmla="*/ 633031 w 777298"/>
                <a:gd name="connsiteY1" fmla="*/ 651230 h 777922"/>
                <a:gd name="connsiteX2" fmla="*/ 777298 w 777298"/>
                <a:gd name="connsiteY2" fmla="*/ 520207 h 777922"/>
                <a:gd name="connsiteX3" fmla="*/ 278642 w 777298"/>
                <a:gd name="connsiteY3" fmla="*/ 0 h 777922"/>
                <a:gd name="connsiteX0" fmla="*/ 432 w 772043"/>
                <a:gd name="connsiteY0" fmla="*/ 777922 h 777922"/>
                <a:gd name="connsiteX1" fmla="*/ 480327 w 772043"/>
                <a:gd name="connsiteY1" fmla="*/ 747953 h 777922"/>
                <a:gd name="connsiteX2" fmla="*/ 627776 w 772043"/>
                <a:gd name="connsiteY2" fmla="*/ 651230 h 777922"/>
                <a:gd name="connsiteX3" fmla="*/ 772043 w 772043"/>
                <a:gd name="connsiteY3" fmla="*/ 520207 h 777922"/>
                <a:gd name="connsiteX4" fmla="*/ 273387 w 772043"/>
                <a:gd name="connsiteY4" fmla="*/ 0 h 777922"/>
                <a:gd name="connsiteX0" fmla="*/ 206940 w 498656"/>
                <a:gd name="connsiteY0" fmla="*/ 747953 h 747953"/>
                <a:gd name="connsiteX1" fmla="*/ 354389 w 498656"/>
                <a:gd name="connsiteY1" fmla="*/ 651230 h 747953"/>
                <a:gd name="connsiteX2" fmla="*/ 498656 w 498656"/>
                <a:gd name="connsiteY2" fmla="*/ 520207 h 747953"/>
                <a:gd name="connsiteX3" fmla="*/ 0 w 498656"/>
                <a:gd name="connsiteY3" fmla="*/ 0 h 747953"/>
                <a:gd name="connsiteX0" fmla="*/ 206940 w 498656"/>
                <a:gd name="connsiteY0" fmla="*/ 747953 h 747953"/>
                <a:gd name="connsiteX1" fmla="*/ 400271 w 498656"/>
                <a:gd name="connsiteY1" fmla="*/ 647643 h 747953"/>
                <a:gd name="connsiteX2" fmla="*/ 498656 w 498656"/>
                <a:gd name="connsiteY2" fmla="*/ 520207 h 747953"/>
                <a:gd name="connsiteX3" fmla="*/ 0 w 498656"/>
                <a:gd name="connsiteY3" fmla="*/ 0 h 747953"/>
                <a:gd name="connsiteX0" fmla="*/ 206940 w 498656"/>
                <a:gd name="connsiteY0" fmla="*/ 747953 h 747953"/>
                <a:gd name="connsiteX1" fmla="*/ 400271 w 498656"/>
                <a:gd name="connsiteY1" fmla="*/ 647643 h 747953"/>
                <a:gd name="connsiteX2" fmla="*/ 498656 w 498656"/>
                <a:gd name="connsiteY2" fmla="*/ 520207 h 747953"/>
                <a:gd name="connsiteX3" fmla="*/ 0 w 498656"/>
                <a:gd name="connsiteY3" fmla="*/ 0 h 747953"/>
                <a:gd name="connsiteX0" fmla="*/ 338008 w 498656"/>
                <a:gd name="connsiteY0" fmla="*/ 773255 h 773255"/>
                <a:gd name="connsiteX1" fmla="*/ 400271 w 498656"/>
                <a:gd name="connsiteY1" fmla="*/ 647643 h 773255"/>
                <a:gd name="connsiteX2" fmla="*/ 498656 w 498656"/>
                <a:gd name="connsiteY2" fmla="*/ 520207 h 773255"/>
                <a:gd name="connsiteX3" fmla="*/ 0 w 498656"/>
                <a:gd name="connsiteY3" fmla="*/ 0 h 773255"/>
                <a:gd name="connsiteX0" fmla="*/ 338008 w 565358"/>
                <a:gd name="connsiteY0" fmla="*/ 773255 h 773255"/>
                <a:gd name="connsiteX1" fmla="*/ 538583 w 565358"/>
                <a:gd name="connsiteY1" fmla="*/ 600794 h 773255"/>
                <a:gd name="connsiteX2" fmla="*/ 498656 w 565358"/>
                <a:gd name="connsiteY2" fmla="*/ 520207 h 773255"/>
                <a:gd name="connsiteX3" fmla="*/ 0 w 565358"/>
                <a:gd name="connsiteY3" fmla="*/ 0 h 773255"/>
                <a:gd name="connsiteX0" fmla="*/ 338008 w 567869"/>
                <a:gd name="connsiteY0" fmla="*/ 773255 h 773255"/>
                <a:gd name="connsiteX1" fmla="*/ 538583 w 567869"/>
                <a:gd name="connsiteY1" fmla="*/ 600794 h 773255"/>
                <a:gd name="connsiteX2" fmla="*/ 513722 w 567869"/>
                <a:gd name="connsiteY2" fmla="*/ 430623 h 773255"/>
                <a:gd name="connsiteX3" fmla="*/ 0 w 567869"/>
                <a:gd name="connsiteY3" fmla="*/ 0 h 773255"/>
                <a:gd name="connsiteX0" fmla="*/ 338008 w 643127"/>
                <a:gd name="connsiteY0" fmla="*/ 773255 h 773255"/>
                <a:gd name="connsiteX1" fmla="*/ 538583 w 643127"/>
                <a:gd name="connsiteY1" fmla="*/ 600794 h 773255"/>
                <a:gd name="connsiteX2" fmla="*/ 513722 w 643127"/>
                <a:gd name="connsiteY2" fmla="*/ 430623 h 773255"/>
                <a:gd name="connsiteX3" fmla="*/ 0 w 643127"/>
                <a:gd name="connsiteY3" fmla="*/ 0 h 773255"/>
                <a:gd name="connsiteX0" fmla="*/ 338008 w 643127"/>
                <a:gd name="connsiteY0" fmla="*/ 773255 h 773255"/>
                <a:gd name="connsiteX1" fmla="*/ 538583 w 643127"/>
                <a:gd name="connsiteY1" fmla="*/ 600794 h 773255"/>
                <a:gd name="connsiteX2" fmla="*/ 513722 w 643127"/>
                <a:gd name="connsiteY2" fmla="*/ 430623 h 773255"/>
                <a:gd name="connsiteX3" fmla="*/ 0 w 643127"/>
                <a:gd name="connsiteY3" fmla="*/ 0 h 773255"/>
                <a:gd name="connsiteX0" fmla="*/ 338008 w 703878"/>
                <a:gd name="connsiteY0" fmla="*/ 773255 h 773255"/>
                <a:gd name="connsiteX1" fmla="*/ 538583 w 703878"/>
                <a:gd name="connsiteY1" fmla="*/ 600794 h 773255"/>
                <a:gd name="connsiteX2" fmla="*/ 513722 w 703878"/>
                <a:gd name="connsiteY2" fmla="*/ 430623 h 773255"/>
                <a:gd name="connsiteX3" fmla="*/ 0 w 703878"/>
                <a:gd name="connsiteY3" fmla="*/ 0 h 773255"/>
                <a:gd name="connsiteX0" fmla="*/ 338008 w 703878"/>
                <a:gd name="connsiteY0" fmla="*/ 773255 h 773255"/>
                <a:gd name="connsiteX1" fmla="*/ 573452 w 703878"/>
                <a:gd name="connsiteY1" fmla="*/ 616439 h 773255"/>
                <a:gd name="connsiteX2" fmla="*/ 513722 w 703878"/>
                <a:gd name="connsiteY2" fmla="*/ 430623 h 773255"/>
                <a:gd name="connsiteX3" fmla="*/ 0 w 703878"/>
                <a:gd name="connsiteY3" fmla="*/ 0 h 77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878" h="773255">
                  <a:moveTo>
                    <a:pt x="338008" y="773255"/>
                  </a:moveTo>
                  <a:cubicBezTo>
                    <a:pt x="442565" y="752140"/>
                    <a:pt x="544166" y="673544"/>
                    <a:pt x="573452" y="616439"/>
                  </a:cubicBezTo>
                  <a:cubicBezTo>
                    <a:pt x="602738" y="559334"/>
                    <a:pt x="703878" y="482681"/>
                    <a:pt x="513722" y="430623"/>
                  </a:cubicBezTo>
                  <a:cubicBezTo>
                    <a:pt x="169623" y="311418"/>
                    <a:pt x="118281" y="932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62076" y="3716605"/>
            <a:ext cx="4722622" cy="1901068"/>
            <a:chOff x="4162076" y="3244165"/>
            <a:chExt cx="4722622" cy="1901068"/>
          </a:xfrm>
        </p:grpSpPr>
        <p:sp>
          <p:nvSpPr>
            <p:cNvPr id="4" name="Title 1"/>
            <p:cNvSpPr txBox="1">
              <a:spLocks/>
            </p:cNvSpPr>
            <p:nvPr/>
          </p:nvSpPr>
          <p:spPr bwMode="auto">
            <a:xfrm>
              <a:off x="4777265" y="3244165"/>
              <a:ext cx="4107433" cy="190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lvl="2" eaLnBrk="0" hangingPunct="0">
                <a:defRPr/>
              </a:pPr>
              <a:r>
                <a:rPr lang="en-GB" sz="2400" kern="0" dirty="0" smtClean="0">
                  <a:ea typeface="+mj-ea"/>
                  <a:cs typeface="+mj-cs"/>
                </a:rPr>
                <a:t>systematic  - limited 	by statistical noise</a:t>
              </a:r>
              <a:endParaRPr lang="en-GB" sz="2400" kern="0" dirty="0">
                <a:ea typeface="+mj-ea"/>
                <a:cs typeface="+mj-cs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 rot="20023771" flipH="1">
              <a:off x="4162076" y="3548206"/>
              <a:ext cx="537690" cy="692270"/>
            </a:xfrm>
            <a:custGeom>
              <a:avLst/>
              <a:gdLst>
                <a:gd name="connsiteX0" fmla="*/ 11373 w 523164"/>
                <a:gd name="connsiteY0" fmla="*/ 777922 h 777922"/>
                <a:gd name="connsiteX1" fmla="*/ 79612 w 523164"/>
                <a:gd name="connsiteY1" fmla="*/ 286603 h 777922"/>
                <a:gd name="connsiteX2" fmla="*/ 489045 w 523164"/>
                <a:gd name="connsiteY2" fmla="*/ 586854 h 777922"/>
                <a:gd name="connsiteX3" fmla="*/ 284328 w 523164"/>
                <a:gd name="connsiteY3" fmla="*/ 0 h 777922"/>
                <a:gd name="connsiteX0" fmla="*/ 5687 w 492089"/>
                <a:gd name="connsiteY0" fmla="*/ 777922 h 777922"/>
                <a:gd name="connsiteX1" fmla="*/ 226262 w 492089"/>
                <a:gd name="connsiteY1" fmla="*/ 397622 h 777922"/>
                <a:gd name="connsiteX2" fmla="*/ 483359 w 492089"/>
                <a:gd name="connsiteY2" fmla="*/ 586854 h 777922"/>
                <a:gd name="connsiteX3" fmla="*/ 278642 w 492089"/>
                <a:gd name="connsiteY3" fmla="*/ 0 h 777922"/>
                <a:gd name="connsiteX0" fmla="*/ 5687 w 552100"/>
                <a:gd name="connsiteY0" fmla="*/ 692270 h 692270"/>
                <a:gd name="connsiteX1" fmla="*/ 286273 w 552100"/>
                <a:gd name="connsiteY1" fmla="*/ 397622 h 692270"/>
                <a:gd name="connsiteX2" fmla="*/ 543370 w 552100"/>
                <a:gd name="connsiteY2" fmla="*/ 586854 h 692270"/>
                <a:gd name="connsiteX3" fmla="*/ 338653 w 552100"/>
                <a:gd name="connsiteY3" fmla="*/ 0 h 692270"/>
                <a:gd name="connsiteX0" fmla="*/ 5687 w 543377"/>
                <a:gd name="connsiteY0" fmla="*/ 692270 h 692270"/>
                <a:gd name="connsiteX1" fmla="*/ 338698 w 543377"/>
                <a:gd name="connsiteY1" fmla="*/ 575691 h 692270"/>
                <a:gd name="connsiteX2" fmla="*/ 543370 w 543377"/>
                <a:gd name="connsiteY2" fmla="*/ 586854 h 692270"/>
                <a:gd name="connsiteX3" fmla="*/ 338653 w 543377"/>
                <a:gd name="connsiteY3" fmla="*/ 0 h 692270"/>
                <a:gd name="connsiteX0" fmla="*/ 0 w 537690"/>
                <a:gd name="connsiteY0" fmla="*/ 692270 h 692270"/>
                <a:gd name="connsiteX1" fmla="*/ 333011 w 537690"/>
                <a:gd name="connsiteY1" fmla="*/ 575691 h 692270"/>
                <a:gd name="connsiteX2" fmla="*/ 537683 w 537690"/>
                <a:gd name="connsiteY2" fmla="*/ 586854 h 692270"/>
                <a:gd name="connsiteX3" fmla="*/ 332966 w 537690"/>
                <a:gd name="connsiteY3" fmla="*/ 0 h 69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690" h="692270">
                  <a:moveTo>
                    <a:pt x="0" y="692270"/>
                  </a:moveTo>
                  <a:cubicBezTo>
                    <a:pt x="224897" y="570397"/>
                    <a:pt x="243397" y="593260"/>
                    <a:pt x="333011" y="575691"/>
                  </a:cubicBezTo>
                  <a:cubicBezTo>
                    <a:pt x="422625" y="558122"/>
                    <a:pt x="537690" y="682802"/>
                    <a:pt x="537683" y="586854"/>
                  </a:cubicBezTo>
                  <a:cubicBezTo>
                    <a:pt x="537676" y="490906"/>
                    <a:pt x="451247" y="93260"/>
                    <a:pt x="332966" y="0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201558" y="5289531"/>
            <a:ext cx="6550380" cy="706437"/>
          </a:xfrm>
          <a:prstGeom prst="rect">
            <a:avLst/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lvl="2" eaLnBrk="0" hangingPunct="0">
              <a:defRPr/>
            </a:pPr>
            <a:r>
              <a:rPr lang="en-GB" sz="2400" kern="0" dirty="0" smtClean="0">
                <a:ea typeface="+mj-ea"/>
                <a:cs typeface="+mj-cs"/>
              </a:rPr>
              <a:t>    d</a:t>
            </a:r>
            <a:r>
              <a:rPr lang="en-GB" sz="2400" kern="0" baseline="-25000" dirty="0" smtClean="0">
                <a:ea typeface="+mj-ea"/>
                <a:cs typeface="+mj-cs"/>
              </a:rPr>
              <a:t>e</a:t>
            </a:r>
            <a:r>
              <a:rPr lang="en-GB" sz="2400" kern="0" dirty="0" smtClean="0">
                <a:ea typeface="+mj-ea"/>
                <a:cs typeface="+mj-cs"/>
              </a:rPr>
              <a:t> &lt; 1 </a:t>
            </a:r>
            <a:r>
              <a:rPr lang="en-GB" sz="2400" kern="0" dirty="0" smtClean="0"/>
              <a:t>× </a:t>
            </a:r>
            <a:r>
              <a:rPr lang="en-GB" sz="2400" kern="0" dirty="0" smtClean="0">
                <a:ea typeface="+mj-ea"/>
                <a:cs typeface="+mj-cs"/>
              </a:rPr>
              <a:t>10</a:t>
            </a:r>
            <a:r>
              <a:rPr lang="en-GB" sz="2400" kern="0" baseline="30000" dirty="0" smtClean="0">
                <a:ea typeface="+mj-ea"/>
                <a:cs typeface="+mj-cs"/>
              </a:rPr>
              <a:t>-27 </a:t>
            </a:r>
            <a:r>
              <a:rPr lang="en-GB" sz="2400" kern="0" dirty="0" smtClean="0">
                <a:ea typeface="+mj-ea"/>
                <a:cs typeface="+mj-cs"/>
              </a:rPr>
              <a:t>e.cm with 90% confidence</a:t>
            </a:r>
            <a:endParaRPr lang="en-GB" sz="2400" kern="0" dirty="0"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5638" y="949216"/>
            <a:ext cx="8488362" cy="1630628"/>
            <a:chOff x="655638" y="4083944"/>
            <a:chExt cx="8488362" cy="1630628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655638" y="4083944"/>
              <a:ext cx="8488362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lvl="2" eaLnBrk="0" hangingPunct="0">
                <a:buFont typeface="Arial" pitchFamily="34" charset="0"/>
                <a:buChar char="•"/>
                <a:defRPr/>
              </a:pPr>
              <a:r>
                <a:rPr lang="en-GB" sz="2400" kern="0" dirty="0">
                  <a:ea typeface="+mj-ea"/>
                  <a:cs typeface="+mj-cs"/>
                </a:rPr>
                <a:t>       </a:t>
              </a:r>
              <a:r>
                <a:rPr lang="en-GB" sz="2400" kern="0" dirty="0" smtClean="0">
                  <a:ea typeface="+mj-ea"/>
                  <a:cs typeface="+mj-cs"/>
                </a:rPr>
                <a:t>Previous result -  </a:t>
              </a:r>
              <a:r>
                <a:rPr lang="en-GB" sz="2400" kern="0" dirty="0" err="1" smtClean="0">
                  <a:ea typeface="+mj-ea"/>
                  <a:cs typeface="+mj-cs"/>
                </a:rPr>
                <a:t>Tl</a:t>
              </a:r>
              <a:r>
                <a:rPr lang="en-GB" sz="2400" kern="0" dirty="0" smtClean="0">
                  <a:ea typeface="+mj-ea"/>
                  <a:cs typeface="+mj-cs"/>
                </a:rPr>
                <a:t> atoms</a:t>
              </a:r>
              <a:endParaRPr lang="en-GB" sz="2400" kern="0" dirty="0">
                <a:ea typeface="+mj-ea"/>
                <a:cs typeface="+mj-cs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1201558" y="5008135"/>
              <a:ext cx="7942442" cy="7064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lvl="2" eaLnBrk="0" hangingPunct="0">
                <a:defRPr/>
              </a:pPr>
              <a:r>
                <a:rPr lang="en-GB" sz="2400" kern="0" dirty="0" smtClean="0">
                  <a:ea typeface="+mj-ea"/>
                  <a:cs typeface="+mj-cs"/>
                </a:rPr>
                <a:t>    d</a:t>
              </a:r>
              <a:r>
                <a:rPr lang="en-GB" sz="2400" kern="0" baseline="-25000" dirty="0" smtClean="0">
                  <a:ea typeface="+mj-ea"/>
                  <a:cs typeface="+mj-cs"/>
                </a:rPr>
                <a:t>e</a:t>
              </a:r>
              <a:r>
                <a:rPr lang="en-GB" sz="2400" kern="0" dirty="0" smtClean="0">
                  <a:ea typeface="+mj-ea"/>
                  <a:cs typeface="+mj-cs"/>
                </a:rPr>
                <a:t> &lt; 1.6 </a:t>
              </a:r>
              <a:r>
                <a:rPr lang="en-GB" sz="2400" kern="0" dirty="0" smtClean="0"/>
                <a:t>× </a:t>
              </a:r>
              <a:r>
                <a:rPr lang="en-GB" sz="2400" kern="0" dirty="0" smtClean="0">
                  <a:ea typeface="+mj-ea"/>
                  <a:cs typeface="+mj-cs"/>
                </a:rPr>
                <a:t>10</a:t>
              </a:r>
              <a:r>
                <a:rPr lang="en-GB" sz="2400" kern="0" baseline="30000" dirty="0" smtClean="0">
                  <a:ea typeface="+mj-ea"/>
                  <a:cs typeface="+mj-cs"/>
                </a:rPr>
                <a:t>-27 </a:t>
              </a:r>
              <a:r>
                <a:rPr lang="en-GB" sz="2400" kern="0" dirty="0" smtClean="0">
                  <a:ea typeface="+mj-ea"/>
                  <a:cs typeface="+mj-cs"/>
                </a:rPr>
                <a:t>e.cm  with 90% confidence</a:t>
              </a:r>
              <a:endParaRPr lang="en-GB" sz="2400" kern="0" dirty="0">
                <a:ea typeface="+mj-ea"/>
                <a:cs typeface="+mj-cs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657910" y="2869256"/>
            <a:ext cx="84883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eaLnBrk="0" hangingPunct="0">
              <a:buFont typeface="Arial" pitchFamily="34" charset="0"/>
              <a:buChar char="•"/>
              <a:defRPr/>
            </a:pPr>
            <a:r>
              <a:rPr lang="en-GB" sz="2400" kern="0" dirty="0">
                <a:ea typeface="+mj-ea"/>
                <a:cs typeface="+mj-cs"/>
              </a:rPr>
              <a:t>       </a:t>
            </a:r>
            <a:r>
              <a:rPr lang="en-GB" sz="2400" kern="0" dirty="0" smtClean="0">
                <a:ea typeface="+mj-ea"/>
                <a:cs typeface="+mj-cs"/>
              </a:rPr>
              <a:t>2011 result – </a:t>
            </a:r>
            <a:r>
              <a:rPr lang="en-GB" sz="2400" kern="0" dirty="0" err="1" smtClean="0">
                <a:ea typeface="+mj-ea"/>
                <a:cs typeface="+mj-cs"/>
              </a:rPr>
              <a:t>YbF</a:t>
            </a:r>
            <a:r>
              <a:rPr lang="en-GB" sz="2400" kern="0" dirty="0" smtClean="0">
                <a:ea typeface="+mj-ea"/>
                <a:cs typeface="+mj-cs"/>
              </a:rPr>
              <a:t>    </a:t>
            </a:r>
            <a:r>
              <a:rPr lang="en-GB" sz="2000" kern="0" dirty="0" smtClean="0">
                <a:ea typeface="+mj-ea"/>
                <a:cs typeface="+mj-cs"/>
              </a:rPr>
              <a:t>Hudson </a:t>
            </a:r>
            <a:r>
              <a:rPr lang="en-GB" sz="2000" i="1" kern="0" dirty="0" smtClean="0">
                <a:ea typeface="+mj-ea"/>
                <a:cs typeface="+mj-cs"/>
              </a:rPr>
              <a:t>et al.</a:t>
            </a:r>
            <a:r>
              <a:rPr lang="en-GB" sz="2000" kern="0" dirty="0" smtClean="0">
                <a:ea typeface="+mj-ea"/>
                <a:cs typeface="+mj-cs"/>
              </a:rPr>
              <a:t> (Nature 2011)</a:t>
            </a:r>
            <a:endParaRPr lang="en-GB" sz="2000" kern="0" dirty="0">
              <a:ea typeface="+mj-ea"/>
              <a:cs typeface="+mj-cs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24084" y="2501857"/>
            <a:ext cx="6005015" cy="0"/>
          </a:xfrm>
          <a:prstGeom prst="line">
            <a:avLst/>
          </a:prstGeom>
          <a:noFill/>
          <a:ln w="38100" cap="flat" cmpd="sng" algn="ctr">
            <a:solidFill>
              <a:srgbClr val="FF010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5346978" y="851208"/>
            <a:ext cx="36343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eaLnBrk="0" hangingPunct="0">
              <a:defRPr/>
            </a:pPr>
            <a:r>
              <a:rPr lang="en-GB" sz="2000" kern="0" dirty="0" smtClean="0"/>
              <a:t>Regan </a:t>
            </a:r>
            <a:r>
              <a:rPr lang="en-GB" sz="2000" i="1" kern="0" dirty="0" smtClean="0"/>
              <a:t>et al.</a:t>
            </a:r>
            <a:r>
              <a:rPr lang="en-GB" sz="2000" kern="0" dirty="0" smtClean="0"/>
              <a:t> (PRL 2002)</a:t>
            </a:r>
          </a:p>
          <a:p>
            <a:pPr marL="0" lvl="2" eaLnBrk="0" hangingPunct="0">
              <a:defRPr/>
            </a:pPr>
            <a:r>
              <a:rPr lang="en-GB" sz="2000" kern="0" dirty="0" err="1" smtClean="0"/>
              <a:t>Dzuba</a:t>
            </a:r>
            <a:r>
              <a:rPr lang="en-GB" sz="2000" kern="0" dirty="0" smtClean="0"/>
              <a:t>/Flambaum (PRL 2009)</a:t>
            </a:r>
          </a:p>
          <a:p>
            <a:pPr marL="0" lvl="2" eaLnBrk="0" hangingPunct="0">
              <a:defRPr/>
            </a:pPr>
            <a:r>
              <a:rPr lang="en-GB" sz="2000" kern="0" dirty="0" err="1" smtClean="0"/>
              <a:t>Nataraj</a:t>
            </a:r>
            <a:r>
              <a:rPr lang="en-GB" sz="2000" kern="0" dirty="0" smtClean="0"/>
              <a:t> </a:t>
            </a:r>
            <a:r>
              <a:rPr lang="en-GB" sz="2000" i="1" kern="0" dirty="0" smtClean="0"/>
              <a:t>et al.</a:t>
            </a:r>
            <a:r>
              <a:rPr lang="en-GB" sz="2000" kern="0" dirty="0" smtClean="0"/>
              <a:t> (PRL 2011)</a:t>
            </a:r>
          </a:p>
        </p:txBody>
      </p:sp>
      <p:sp>
        <p:nvSpPr>
          <p:cNvPr id="25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213908" y="2510898"/>
            <a:ext cx="4252756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eaLnBrk="0" hangingPunct="0">
              <a:defRPr/>
            </a:pPr>
            <a:r>
              <a:rPr lang="en-GB" sz="2000" kern="0" dirty="0" smtClean="0">
                <a:ea typeface="+mj-ea"/>
                <a:cs typeface="+mj-cs"/>
              </a:rPr>
              <a:t>Kara </a:t>
            </a:r>
            <a:r>
              <a:rPr lang="en-GB" sz="2000" i="1" kern="0" dirty="0" smtClean="0">
                <a:ea typeface="+mj-ea"/>
                <a:cs typeface="+mj-cs"/>
              </a:rPr>
              <a:t>et al.</a:t>
            </a:r>
            <a:r>
              <a:rPr lang="en-GB" sz="2000" kern="0" dirty="0" smtClean="0">
                <a:ea typeface="+mj-ea"/>
                <a:cs typeface="+mj-cs"/>
              </a:rPr>
              <a:t> </a:t>
            </a:r>
            <a:r>
              <a:rPr lang="en-GB" sz="2000" kern="0" dirty="0">
                <a:ea typeface="+mj-ea"/>
                <a:cs typeface="+mj-cs"/>
              </a:rPr>
              <a:t> </a:t>
            </a:r>
            <a:r>
              <a:rPr lang="en-GB" sz="2000" kern="0" dirty="0" smtClean="0">
                <a:ea typeface="+mj-ea"/>
                <a:cs typeface="+mj-cs"/>
              </a:rPr>
              <a:t>NJP 14, 103051 (2012)</a:t>
            </a:r>
            <a:endParaRPr lang="en-GB" sz="2000" kern="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813" y="1338263"/>
            <a:ext cx="3260725" cy="2376487"/>
            <a:chOff x="975" y="843"/>
            <a:chExt cx="2054" cy="149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11" y="1082"/>
              <a:ext cx="756" cy="1197"/>
              <a:chOff x="1436" y="1082"/>
              <a:chExt cx="756" cy="1197"/>
            </a:xfrm>
          </p:grpSpPr>
          <p:sp>
            <p:nvSpPr>
              <p:cNvPr id="106559" name="Rectangle 4"/>
              <p:cNvSpPr>
                <a:spLocks noChangeArrowheads="1"/>
              </p:cNvSpPr>
              <p:nvPr/>
            </p:nvSpPr>
            <p:spPr bwMode="auto">
              <a:xfrm>
                <a:off x="1436" y="1082"/>
                <a:ext cx="718" cy="1197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560" name="Text Box 5"/>
              <p:cNvSpPr txBox="1">
                <a:spLocks noChangeArrowheads="1"/>
              </p:cNvSpPr>
              <p:nvPr/>
            </p:nvSpPr>
            <p:spPr bwMode="auto">
              <a:xfrm>
                <a:off x="1500" y="1561"/>
                <a:ext cx="69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>
                    <a:solidFill>
                      <a:schemeClr val="tx1"/>
                    </a:solidFill>
                    <a:cs typeface="Times New Roman" pitchFamily="18" charset="0"/>
                  </a:rPr>
                  <a:t>Left -Right</a:t>
                </a: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208" y="1382"/>
              <a:ext cx="821" cy="958"/>
              <a:chOff x="2383" y="1382"/>
              <a:chExt cx="821" cy="958"/>
            </a:xfrm>
          </p:grpSpPr>
          <p:sp>
            <p:nvSpPr>
              <p:cNvPr id="106557" name="Rectangle 7"/>
              <p:cNvSpPr>
                <a:spLocks noChangeArrowheads="1"/>
              </p:cNvSpPr>
              <p:nvPr/>
            </p:nvSpPr>
            <p:spPr bwMode="auto">
              <a:xfrm>
                <a:off x="2383" y="1382"/>
                <a:ext cx="769" cy="958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558" name="Text Box 8"/>
              <p:cNvSpPr txBox="1">
                <a:spLocks noChangeArrowheads="1"/>
              </p:cNvSpPr>
              <p:nvPr/>
            </p:nvSpPr>
            <p:spPr bwMode="auto">
              <a:xfrm>
                <a:off x="2447" y="1693"/>
                <a:ext cx="757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other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SUSY</a:t>
                </a:r>
                <a:endParaRPr lang="en-GB" sz="2400" dirty="0">
                  <a:solidFill>
                    <a:schemeClr val="tx1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</p:grpSp>
        <p:sp>
          <p:nvSpPr>
            <p:cNvPr id="106552" name="Rectangle 9"/>
            <p:cNvSpPr>
              <a:spLocks noChangeArrowheads="1"/>
            </p:cNvSpPr>
            <p:nvPr/>
          </p:nvSpPr>
          <p:spPr bwMode="auto">
            <a:xfrm>
              <a:off x="995" y="1142"/>
              <a:ext cx="615" cy="89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6553" name="Text Box 10"/>
            <p:cNvSpPr txBox="1">
              <a:spLocks noChangeArrowheads="1"/>
            </p:cNvSpPr>
            <p:nvPr/>
          </p:nvSpPr>
          <p:spPr bwMode="auto">
            <a:xfrm>
              <a:off x="975" y="1117"/>
              <a:ext cx="69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chemeClr val="tx1"/>
                  </a:solidFill>
                  <a:cs typeface="Times New Roman" pitchFamily="18" charset="0"/>
                </a:rPr>
                <a:t>Multi Higgs</a:t>
              </a: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168" y="843"/>
              <a:ext cx="849" cy="778"/>
              <a:chOff x="2168" y="843"/>
              <a:chExt cx="849" cy="778"/>
            </a:xfrm>
          </p:grpSpPr>
          <p:sp>
            <p:nvSpPr>
              <p:cNvPr id="106555" name="Rectangle 12"/>
              <p:cNvSpPr>
                <a:spLocks noChangeArrowheads="1"/>
              </p:cNvSpPr>
              <p:nvPr/>
            </p:nvSpPr>
            <p:spPr bwMode="auto">
              <a:xfrm>
                <a:off x="2168" y="843"/>
                <a:ext cx="757" cy="778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556" name="Text Box 13"/>
              <p:cNvSpPr txBox="1">
                <a:spLocks noChangeArrowheads="1"/>
              </p:cNvSpPr>
              <p:nvPr/>
            </p:nvSpPr>
            <p:spPr bwMode="auto">
              <a:xfrm>
                <a:off x="2186" y="1055"/>
                <a:ext cx="83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dirty="0">
                    <a:solidFill>
                      <a:schemeClr val="tx1"/>
                    </a:solidFill>
                    <a:cs typeface="Times New Roman" pitchFamily="18" charset="0"/>
                  </a:rPr>
                  <a:t>MSSM </a:t>
                </a: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279525" y="673100"/>
            <a:ext cx="200025" cy="5797550"/>
            <a:chOff x="806" y="424"/>
            <a:chExt cx="126" cy="3652"/>
          </a:xfrm>
        </p:grpSpPr>
        <p:sp>
          <p:nvSpPr>
            <p:cNvPr id="106541" name="Line 15"/>
            <p:cNvSpPr>
              <a:spLocks noChangeShapeType="1"/>
            </p:cNvSpPr>
            <p:nvPr/>
          </p:nvSpPr>
          <p:spPr bwMode="auto">
            <a:xfrm>
              <a:off x="806" y="484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2" name="Line 16"/>
            <p:cNvSpPr>
              <a:spLocks noChangeShapeType="1"/>
            </p:cNvSpPr>
            <p:nvPr/>
          </p:nvSpPr>
          <p:spPr bwMode="auto">
            <a:xfrm>
              <a:off x="806" y="963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3" name="Line 17"/>
            <p:cNvSpPr>
              <a:spLocks noChangeShapeType="1"/>
            </p:cNvSpPr>
            <p:nvPr/>
          </p:nvSpPr>
          <p:spPr bwMode="auto">
            <a:xfrm>
              <a:off x="806" y="1442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4" name="Line 18"/>
            <p:cNvSpPr>
              <a:spLocks noChangeShapeType="1"/>
            </p:cNvSpPr>
            <p:nvPr/>
          </p:nvSpPr>
          <p:spPr bwMode="auto">
            <a:xfrm>
              <a:off x="806" y="1861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5" name="Line 19"/>
            <p:cNvSpPr>
              <a:spLocks noChangeShapeType="1"/>
            </p:cNvSpPr>
            <p:nvPr/>
          </p:nvSpPr>
          <p:spPr bwMode="auto">
            <a:xfrm>
              <a:off x="806" y="2340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6" name="Line 20"/>
            <p:cNvSpPr>
              <a:spLocks noChangeShapeType="1"/>
            </p:cNvSpPr>
            <p:nvPr/>
          </p:nvSpPr>
          <p:spPr bwMode="auto">
            <a:xfrm>
              <a:off x="806" y="2819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7" name="Line 21"/>
            <p:cNvSpPr>
              <a:spLocks noChangeShapeType="1"/>
            </p:cNvSpPr>
            <p:nvPr/>
          </p:nvSpPr>
          <p:spPr bwMode="auto">
            <a:xfrm>
              <a:off x="806" y="3297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8" name="Line 22"/>
            <p:cNvSpPr>
              <a:spLocks noChangeShapeType="1"/>
            </p:cNvSpPr>
            <p:nvPr/>
          </p:nvSpPr>
          <p:spPr bwMode="auto">
            <a:xfrm>
              <a:off x="806" y="3776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9" name="Line 23"/>
            <p:cNvSpPr>
              <a:spLocks noChangeShapeType="1"/>
            </p:cNvSpPr>
            <p:nvPr/>
          </p:nvSpPr>
          <p:spPr bwMode="auto">
            <a:xfrm>
              <a:off x="932" y="424"/>
              <a:ext cx="0" cy="3652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499" name="Text Box 24"/>
          <p:cNvSpPr txBox="1">
            <a:spLocks noChangeArrowheads="1"/>
          </p:cNvSpPr>
          <p:nvPr/>
        </p:nvSpPr>
        <p:spPr bwMode="auto">
          <a:xfrm>
            <a:off x="477838" y="1338263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</a:p>
        </p:txBody>
      </p:sp>
      <p:sp>
        <p:nvSpPr>
          <p:cNvPr id="106500" name="Text Box 25"/>
          <p:cNvSpPr txBox="1">
            <a:spLocks noChangeArrowheads="1"/>
          </p:cNvSpPr>
          <p:nvPr/>
        </p:nvSpPr>
        <p:spPr bwMode="auto">
          <a:xfrm>
            <a:off x="477838" y="57785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-22</a:t>
            </a:r>
          </a:p>
        </p:txBody>
      </p:sp>
      <p:sp>
        <p:nvSpPr>
          <p:cNvPr id="106501" name="Text Box 26"/>
          <p:cNvSpPr txBox="1">
            <a:spLocks noChangeArrowheads="1"/>
          </p:cNvSpPr>
          <p:nvPr/>
        </p:nvSpPr>
        <p:spPr bwMode="auto">
          <a:xfrm>
            <a:off x="477838" y="209867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-26</a:t>
            </a:r>
          </a:p>
        </p:txBody>
      </p:sp>
      <p:sp>
        <p:nvSpPr>
          <p:cNvPr id="106502" name="Text Box 27"/>
          <p:cNvSpPr txBox="1">
            <a:spLocks noChangeArrowheads="1"/>
          </p:cNvSpPr>
          <p:nvPr/>
        </p:nvSpPr>
        <p:spPr bwMode="auto">
          <a:xfrm>
            <a:off x="477838" y="276225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-28</a:t>
            </a:r>
          </a:p>
        </p:txBody>
      </p:sp>
      <p:sp>
        <p:nvSpPr>
          <p:cNvPr id="106503" name="Text Box 28"/>
          <p:cNvSpPr txBox="1">
            <a:spLocks noChangeArrowheads="1"/>
          </p:cNvSpPr>
          <p:nvPr/>
        </p:nvSpPr>
        <p:spPr bwMode="auto">
          <a:xfrm>
            <a:off x="477838" y="3525838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06504" name="Text Box 29"/>
          <p:cNvSpPr txBox="1">
            <a:spLocks noChangeArrowheads="1"/>
          </p:cNvSpPr>
          <p:nvPr/>
        </p:nvSpPr>
        <p:spPr bwMode="auto">
          <a:xfrm>
            <a:off x="477838" y="4284663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-32</a:t>
            </a:r>
          </a:p>
        </p:txBody>
      </p:sp>
      <p:sp>
        <p:nvSpPr>
          <p:cNvPr id="106505" name="Text Box 30"/>
          <p:cNvSpPr txBox="1">
            <a:spLocks noChangeArrowheads="1"/>
          </p:cNvSpPr>
          <p:nvPr/>
        </p:nvSpPr>
        <p:spPr bwMode="auto">
          <a:xfrm>
            <a:off x="477838" y="504507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-34</a:t>
            </a:r>
          </a:p>
        </p:txBody>
      </p:sp>
      <p:sp>
        <p:nvSpPr>
          <p:cNvPr id="106506" name="Text Box 31"/>
          <p:cNvSpPr txBox="1">
            <a:spLocks noChangeArrowheads="1"/>
          </p:cNvSpPr>
          <p:nvPr/>
        </p:nvSpPr>
        <p:spPr bwMode="auto">
          <a:xfrm>
            <a:off x="477838" y="5805488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-36</a:t>
            </a:r>
          </a:p>
        </p:txBody>
      </p:sp>
      <p:sp>
        <p:nvSpPr>
          <p:cNvPr id="106507" name="Text Box 32"/>
          <p:cNvSpPr txBox="1">
            <a:spLocks noChangeArrowheads="1"/>
          </p:cNvSpPr>
          <p:nvPr/>
        </p:nvSpPr>
        <p:spPr bwMode="auto">
          <a:xfrm>
            <a:off x="179388" y="127000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FFFF"/>
                </a:solidFill>
                <a:cs typeface="Times New Roman" pitchFamily="18" charset="0"/>
              </a:rPr>
              <a:t>eEDM  (e.cm)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4932359" y="2733677"/>
            <a:ext cx="3308346" cy="895350"/>
            <a:chOff x="3107" y="1722"/>
            <a:chExt cx="2084" cy="564"/>
          </a:xfrm>
        </p:grpSpPr>
        <p:sp>
          <p:nvSpPr>
            <p:cNvPr id="106539" name="Text Box 34"/>
            <p:cNvSpPr txBox="1">
              <a:spLocks noChangeArrowheads="1"/>
            </p:cNvSpPr>
            <p:nvPr/>
          </p:nvSpPr>
          <p:spPr bwMode="auto">
            <a:xfrm>
              <a:off x="3369" y="1757"/>
              <a:ext cx="182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We are starting to</a:t>
              </a:r>
              <a:endParaRPr lang="en-GB" sz="2400" dirty="0">
                <a:solidFill>
                  <a:srgbClr val="FF0000"/>
                </a:solidFill>
              </a:endParaRPr>
            </a:p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explore </a:t>
              </a:r>
              <a:r>
                <a:rPr lang="en-GB" sz="2400" dirty="0">
                  <a:solidFill>
                    <a:srgbClr val="FF0000"/>
                  </a:solidFill>
                </a:rPr>
                <a:t>this </a:t>
              </a:r>
              <a:r>
                <a:rPr lang="en-GB" sz="2400" dirty="0" smtClean="0">
                  <a:solidFill>
                    <a:srgbClr val="FF0000"/>
                  </a:solidFill>
                </a:rPr>
                <a:t>region</a:t>
              </a:r>
            </a:p>
          </p:txBody>
        </p:sp>
        <p:sp>
          <p:nvSpPr>
            <p:cNvPr id="106540" name="AutoShape 35"/>
            <p:cNvSpPr>
              <a:spLocks/>
            </p:cNvSpPr>
            <p:nvPr/>
          </p:nvSpPr>
          <p:spPr bwMode="auto">
            <a:xfrm>
              <a:off x="3107" y="1722"/>
              <a:ext cx="209" cy="564"/>
            </a:xfrm>
            <a:prstGeom prst="rightBrace">
              <a:avLst>
                <a:gd name="adj1" fmla="val 26652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479550" y="5994400"/>
            <a:ext cx="2736850" cy="484188"/>
            <a:chOff x="932" y="3776"/>
            <a:chExt cx="1724" cy="305"/>
          </a:xfrm>
        </p:grpSpPr>
        <p:sp>
          <p:nvSpPr>
            <p:cNvPr id="106537" name="Rectangle 37"/>
            <p:cNvSpPr>
              <a:spLocks noChangeArrowheads="1"/>
            </p:cNvSpPr>
            <p:nvPr/>
          </p:nvSpPr>
          <p:spPr bwMode="auto">
            <a:xfrm>
              <a:off x="995" y="3776"/>
              <a:ext cx="1477" cy="300"/>
            </a:xfrm>
            <a:prstGeom prst="rect">
              <a:avLst/>
            </a:prstGeom>
            <a:solidFill>
              <a:srgbClr val="00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6538" name="Text Box 38"/>
            <p:cNvSpPr txBox="1">
              <a:spLocks noChangeArrowheads="1"/>
            </p:cNvSpPr>
            <p:nvPr/>
          </p:nvSpPr>
          <p:spPr bwMode="auto">
            <a:xfrm>
              <a:off x="932" y="3793"/>
              <a:ext cx="17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chemeClr val="tx1"/>
                  </a:solidFill>
                  <a:cs typeface="Times New Roman" pitchFamily="18" charset="0"/>
                </a:rPr>
                <a:t>Standard Model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1474788" y="650256"/>
            <a:ext cx="7669828" cy="1979954"/>
            <a:chOff x="929" y="384"/>
            <a:chExt cx="4831" cy="1247"/>
          </a:xfrm>
        </p:grpSpPr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929" y="384"/>
              <a:ext cx="4345" cy="1247"/>
              <a:chOff x="929" y="384"/>
              <a:chExt cx="4345" cy="1247"/>
            </a:xfrm>
          </p:grpSpPr>
          <p:sp>
            <p:nvSpPr>
              <p:cNvPr id="106520" name="Line 42"/>
              <p:cNvSpPr>
                <a:spLocks noChangeShapeType="1"/>
              </p:cNvSpPr>
              <p:nvPr/>
            </p:nvSpPr>
            <p:spPr bwMode="auto">
              <a:xfrm>
                <a:off x="929" y="1628"/>
                <a:ext cx="4345" cy="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930" y="384"/>
                <a:ext cx="2667" cy="1232"/>
                <a:chOff x="930" y="384"/>
                <a:chExt cx="2667" cy="1232"/>
              </a:xfrm>
            </p:grpSpPr>
            <p:sp>
              <p:nvSpPr>
                <p:cNvPr id="106522" name="Line 44"/>
                <p:cNvSpPr>
                  <a:spLocks noChangeShapeType="1"/>
                </p:cNvSpPr>
                <p:nvPr/>
              </p:nvSpPr>
              <p:spPr bwMode="auto">
                <a:xfrm>
                  <a:off x="930" y="1207"/>
                  <a:ext cx="226" cy="40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23" name="Line 45"/>
                <p:cNvSpPr>
                  <a:spLocks noChangeShapeType="1"/>
                </p:cNvSpPr>
                <p:nvPr/>
              </p:nvSpPr>
              <p:spPr bwMode="auto">
                <a:xfrm>
                  <a:off x="950" y="878"/>
                  <a:ext cx="408" cy="73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24" name="Line 46"/>
                <p:cNvSpPr>
                  <a:spLocks noChangeShapeType="1"/>
                </p:cNvSpPr>
                <p:nvPr/>
              </p:nvSpPr>
              <p:spPr bwMode="auto">
                <a:xfrm>
                  <a:off x="959" y="530"/>
                  <a:ext cx="600" cy="108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25" name="Line 47"/>
                <p:cNvSpPr>
                  <a:spLocks noChangeShapeType="1"/>
                </p:cNvSpPr>
                <p:nvPr/>
              </p:nvSpPr>
              <p:spPr bwMode="auto">
                <a:xfrm>
                  <a:off x="1124" y="463"/>
                  <a:ext cx="637" cy="1153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26" name="Line 48"/>
                <p:cNvSpPr>
                  <a:spLocks noChangeShapeType="1"/>
                </p:cNvSpPr>
                <p:nvPr/>
              </p:nvSpPr>
              <p:spPr bwMode="auto">
                <a:xfrm>
                  <a:off x="1302" y="439"/>
                  <a:ext cx="650" cy="117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27" name="Line 49"/>
                <p:cNvSpPr>
                  <a:spLocks noChangeShapeType="1"/>
                </p:cNvSpPr>
                <p:nvPr/>
              </p:nvSpPr>
              <p:spPr bwMode="auto">
                <a:xfrm>
                  <a:off x="1499" y="430"/>
                  <a:ext cx="655" cy="118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28" name="Line 50"/>
                <p:cNvSpPr>
                  <a:spLocks noChangeShapeType="1"/>
                </p:cNvSpPr>
                <p:nvPr/>
              </p:nvSpPr>
              <p:spPr bwMode="auto">
                <a:xfrm>
                  <a:off x="1674" y="384"/>
                  <a:ext cx="681" cy="1232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29" name="Line 51"/>
                <p:cNvSpPr>
                  <a:spLocks noChangeShapeType="1"/>
                </p:cNvSpPr>
                <p:nvPr/>
              </p:nvSpPr>
              <p:spPr bwMode="auto">
                <a:xfrm>
                  <a:off x="1881" y="393"/>
                  <a:ext cx="676" cy="1223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30" name="Line 52"/>
                <p:cNvSpPr>
                  <a:spLocks noChangeShapeType="1"/>
                </p:cNvSpPr>
                <p:nvPr/>
              </p:nvSpPr>
              <p:spPr bwMode="auto">
                <a:xfrm>
                  <a:off x="2072" y="393"/>
                  <a:ext cx="676" cy="1223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31" name="Line 53"/>
                <p:cNvSpPr>
                  <a:spLocks noChangeShapeType="1"/>
                </p:cNvSpPr>
                <p:nvPr/>
              </p:nvSpPr>
              <p:spPr bwMode="auto">
                <a:xfrm>
                  <a:off x="2269" y="384"/>
                  <a:ext cx="681" cy="1232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32" name="Line 54"/>
                <p:cNvSpPr>
                  <a:spLocks noChangeShapeType="1"/>
                </p:cNvSpPr>
                <p:nvPr/>
              </p:nvSpPr>
              <p:spPr bwMode="auto">
                <a:xfrm>
                  <a:off x="2486" y="412"/>
                  <a:ext cx="665" cy="120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33" name="Line 55"/>
                <p:cNvSpPr>
                  <a:spLocks noChangeShapeType="1"/>
                </p:cNvSpPr>
                <p:nvPr/>
              </p:nvSpPr>
              <p:spPr bwMode="auto">
                <a:xfrm>
                  <a:off x="2682" y="402"/>
                  <a:ext cx="671" cy="121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34" name="Line 56"/>
                <p:cNvSpPr>
                  <a:spLocks noChangeShapeType="1"/>
                </p:cNvSpPr>
                <p:nvPr/>
              </p:nvSpPr>
              <p:spPr bwMode="auto">
                <a:xfrm>
                  <a:off x="2942" y="430"/>
                  <a:ext cx="655" cy="118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35" name="Line 57"/>
                <p:cNvSpPr>
                  <a:spLocks noChangeShapeType="1"/>
                </p:cNvSpPr>
                <p:nvPr/>
              </p:nvSpPr>
              <p:spPr bwMode="auto">
                <a:xfrm>
                  <a:off x="3181" y="430"/>
                  <a:ext cx="207" cy="37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536" name="Line 58"/>
                <p:cNvSpPr>
                  <a:spLocks noChangeShapeType="1"/>
                </p:cNvSpPr>
                <p:nvPr/>
              </p:nvSpPr>
              <p:spPr bwMode="auto">
                <a:xfrm>
                  <a:off x="3426" y="403"/>
                  <a:ext cx="144" cy="261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59"/>
            <p:cNvGrpSpPr>
              <a:grpSpLocks/>
            </p:cNvGrpSpPr>
            <p:nvPr/>
          </p:nvGrpSpPr>
          <p:grpSpPr bwMode="auto">
            <a:xfrm>
              <a:off x="3492" y="846"/>
              <a:ext cx="2268" cy="570"/>
              <a:chOff x="3492" y="846"/>
              <a:chExt cx="2268" cy="570"/>
            </a:xfrm>
          </p:grpSpPr>
          <p:sp>
            <p:nvSpPr>
              <p:cNvPr id="106517" name="Text Box 60"/>
              <p:cNvSpPr txBox="1">
                <a:spLocks noChangeArrowheads="1"/>
              </p:cNvSpPr>
              <p:nvPr/>
            </p:nvSpPr>
            <p:spPr bwMode="auto">
              <a:xfrm>
                <a:off x="3606" y="1125"/>
                <a:ext cx="183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dirty="0">
                    <a:solidFill>
                      <a:srgbClr val="00FFFF"/>
                    </a:solidFill>
                    <a:cs typeface="Times New Roman" pitchFamily="18" charset="0"/>
                  </a:rPr>
                  <a:t>d</a:t>
                </a:r>
                <a:r>
                  <a:rPr lang="en-GB" sz="2400" baseline="-25000" dirty="0">
                    <a:solidFill>
                      <a:srgbClr val="00FFFF"/>
                    </a:solidFill>
                    <a:cs typeface="Times New Roman" pitchFamily="18" charset="0"/>
                  </a:rPr>
                  <a:t>e</a:t>
                </a:r>
                <a:r>
                  <a:rPr lang="en-GB" sz="2400" dirty="0">
                    <a:solidFill>
                      <a:srgbClr val="00FFFF"/>
                    </a:solidFill>
                    <a:cs typeface="Times New Roman" pitchFamily="18" charset="0"/>
                  </a:rPr>
                  <a:t> &lt; </a:t>
                </a:r>
                <a:r>
                  <a:rPr lang="en-GB" sz="2400" dirty="0" smtClean="0">
                    <a:solidFill>
                      <a:srgbClr val="00FFFF"/>
                    </a:solidFill>
                    <a:cs typeface="Times New Roman" pitchFamily="18" charset="0"/>
                  </a:rPr>
                  <a:t>1 </a:t>
                </a:r>
                <a:r>
                  <a:rPr lang="en-GB" sz="2400" dirty="0">
                    <a:solidFill>
                      <a:srgbClr val="00FFFF"/>
                    </a:solidFill>
                    <a:cs typeface="Times New Roman" pitchFamily="18" charset="0"/>
                  </a:rPr>
                  <a:t>x 10</a:t>
                </a:r>
                <a:r>
                  <a:rPr lang="en-GB" sz="2400" baseline="46000" dirty="0">
                    <a:solidFill>
                      <a:srgbClr val="00FFFF"/>
                    </a:solidFill>
                    <a:cs typeface="Times New Roman" pitchFamily="18" charset="0"/>
                  </a:rPr>
                  <a:t>-27</a:t>
                </a:r>
                <a:r>
                  <a:rPr lang="en-GB" sz="2400" dirty="0">
                    <a:solidFill>
                      <a:srgbClr val="00FFFF"/>
                    </a:solidFill>
                    <a:cs typeface="Times New Roman" pitchFamily="18" charset="0"/>
                  </a:rPr>
                  <a:t> e.cm</a:t>
                </a:r>
              </a:p>
            </p:txBody>
          </p:sp>
          <p:sp>
            <p:nvSpPr>
              <p:cNvPr id="106519" name="Text Box 62"/>
              <p:cNvSpPr txBox="1">
                <a:spLocks noChangeArrowheads="1"/>
              </p:cNvSpPr>
              <p:nvPr/>
            </p:nvSpPr>
            <p:spPr bwMode="auto">
              <a:xfrm>
                <a:off x="3492" y="846"/>
                <a:ext cx="226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dirty="0" smtClean="0">
                    <a:solidFill>
                      <a:srgbClr val="00FFFF"/>
                    </a:solidFill>
                    <a:cs typeface="Times New Roman" pitchFamily="18" charset="0"/>
                  </a:rPr>
                  <a:t>New excluded </a:t>
                </a:r>
                <a:r>
                  <a:rPr lang="en-GB" sz="2400" dirty="0">
                    <a:solidFill>
                      <a:srgbClr val="00FFFF"/>
                    </a:solidFill>
                    <a:cs typeface="Times New Roman" pitchFamily="18" charset="0"/>
                  </a:rPr>
                  <a:t>region </a:t>
                </a:r>
              </a:p>
            </p:txBody>
          </p:sp>
        </p:grpSp>
      </p:grpSp>
      <p:sp>
        <p:nvSpPr>
          <p:cNvPr id="62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320040" y="0"/>
            <a:ext cx="5692120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3600" kern="0" dirty="0" smtClean="0">
                <a:solidFill>
                  <a:srgbClr val="00FFFF"/>
                </a:solidFill>
                <a:latin typeface="Calibri"/>
                <a:cs typeface="+mn-cs"/>
              </a:rPr>
              <a:t>How we will improve</a:t>
            </a:r>
            <a:endParaRPr lang="en-GB" sz="3600" kern="0" dirty="0">
              <a:solidFill>
                <a:srgbClr val="00FFFF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0971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CCFFFF"/>
                </a:solidFill>
                <a:cs typeface="+mn-cs"/>
              </a:rPr>
              <a:t>Phase 1   Small upgrades: 3 </a:t>
            </a:r>
            <a:r>
              <a:rPr lang="en-GB" sz="2400" dirty="0" smtClean="0">
                <a:solidFill>
                  <a:srgbClr val="CCFFFF"/>
                </a:solidFill>
              </a:rPr>
              <a:t>x improvement</a:t>
            </a:r>
            <a:endParaRPr lang="en-GB" sz="2400" dirty="0" smtClean="0">
              <a:solidFill>
                <a:srgbClr val="CCFFFF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CCFFFF"/>
                </a:solidFill>
                <a:cs typeface="+mn-cs"/>
              </a:rPr>
              <a:t>	  – in progress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srgbClr val="CCFFFF"/>
              </a:solidFill>
              <a:cs typeface="+mn-cs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0" y="1718320"/>
            <a:ext cx="8676456" cy="3501380"/>
            <a:chOff x="0" y="1718320"/>
            <a:chExt cx="8676456" cy="3501380"/>
          </a:xfrm>
        </p:grpSpPr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65400"/>
              <a:ext cx="3495993" cy="265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51520" y="1718320"/>
              <a:ext cx="84249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srgbClr val="CCFFFF"/>
                  </a:solidFill>
                  <a:cs typeface="+mn-cs"/>
                </a:rPr>
                <a:t>Phase 2   Cryogenic source of </a:t>
              </a:r>
              <a:r>
                <a:rPr lang="en-GB" sz="2400" dirty="0" err="1" smtClean="0">
                  <a:solidFill>
                    <a:srgbClr val="CCFFFF"/>
                  </a:solidFill>
                  <a:cs typeface="+mn-cs"/>
                </a:rPr>
                <a:t>YbF</a:t>
              </a:r>
              <a:r>
                <a:rPr lang="en-GB" sz="2400" dirty="0" smtClean="0">
                  <a:solidFill>
                    <a:srgbClr val="CCFFFF"/>
                  </a:solidFill>
                  <a:cs typeface="+mn-cs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srgbClr val="CCFFFF"/>
                  </a:solidFill>
                  <a:cs typeface="+mn-cs"/>
                </a:rPr>
                <a:t>	   – almost ready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992" y="41273"/>
            <a:ext cx="9616851" cy="6950105"/>
            <a:chOff x="70992" y="41273"/>
            <a:chExt cx="9616851" cy="6950105"/>
          </a:xfrm>
        </p:grpSpPr>
        <p:sp>
          <p:nvSpPr>
            <p:cNvPr id="7" name="Rectangle 6"/>
            <p:cNvSpPr/>
            <p:nvPr/>
          </p:nvSpPr>
          <p:spPr>
            <a:xfrm>
              <a:off x="70992" y="5355952"/>
              <a:ext cx="90730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srgbClr val="CCFFFF"/>
                  </a:solidFill>
                  <a:cs typeface="+mn-cs"/>
                </a:rPr>
                <a:t>Phase 3   Laser-cooled molecular fountain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srgbClr val="CCFFFF"/>
                  </a:solidFill>
                  <a:cs typeface="+mn-cs"/>
                </a:rPr>
                <a:t>	  – being developed</a:t>
              </a:r>
              <a:endParaRPr lang="en-GB" sz="2400" dirty="0">
                <a:solidFill>
                  <a:srgbClr val="CCFFFF"/>
                </a:solidFill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233988" y="41273"/>
              <a:ext cx="4453855" cy="6950105"/>
              <a:chOff x="1779588" y="600073"/>
              <a:chExt cx="4453855" cy="6950105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H="1">
                <a:off x="3108326" y="3800476"/>
                <a:ext cx="2486025" cy="28575"/>
              </a:xfrm>
              <a:prstGeom prst="straightConnector1">
                <a:avLst/>
              </a:prstGeom>
              <a:ln w="104775">
                <a:solidFill>
                  <a:srgbClr val="00FE3C"/>
                </a:solidFill>
                <a:prstDash val="solid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751257" y="2771780"/>
                <a:ext cx="1285875" cy="2143125"/>
              </a:xfrm>
              <a:prstGeom prst="straightConnector1">
                <a:avLst/>
              </a:prstGeom>
              <a:ln w="104775">
                <a:solidFill>
                  <a:srgbClr val="00FE3C"/>
                </a:solidFill>
                <a:prstDash val="solid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2222501" y="2365846"/>
                <a:ext cx="3009899" cy="2791944"/>
              </a:xfrm>
              <a:prstGeom prst="line">
                <a:avLst/>
              </a:prstGeom>
              <a:ln w="114300"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/>
              <p:cNvSpPr/>
              <p:nvPr/>
            </p:nvSpPr>
            <p:spPr>
              <a:xfrm rot="19007584">
                <a:off x="2517467" y="3818168"/>
                <a:ext cx="3715976" cy="3732010"/>
              </a:xfrm>
              <a:prstGeom prst="arc">
                <a:avLst>
                  <a:gd name="adj1" fmla="val 16200000"/>
                  <a:gd name="adj2" fmla="val 18427198"/>
                </a:avLst>
              </a:prstGeom>
              <a:ln w="2381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151304" y="600073"/>
                <a:ext cx="151413" cy="2843217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2"/>
                </a:outerShdw>
              </a:effectLst>
              <a:scene3d>
                <a:camera prst="orthographicFront">
                  <a:rot lat="2400000" lon="7800000" rev="0"/>
                </a:camera>
                <a:lightRig rig="morning" dir="t"/>
              </a:scene3d>
              <a:sp3d extrusionH="552450" contourW="12700" prstMaterial="flat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V="1">
                <a:off x="4398233" y="728663"/>
                <a:ext cx="0" cy="3997937"/>
              </a:xfrm>
              <a:prstGeom prst="straightConnector1">
                <a:avLst/>
              </a:prstGeom>
              <a:ln w="104775">
                <a:solidFill>
                  <a:srgbClr val="00FE3C"/>
                </a:solidFill>
                <a:prstDash val="solid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779588" y="4314825"/>
                <a:ext cx="1228725" cy="814388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2"/>
                </a:outerShdw>
              </a:effectLst>
              <a:scene3d>
                <a:camera prst="orthographicFront">
                  <a:rot lat="2400000" lon="7800000" rev="0"/>
                </a:camera>
                <a:lightRig rig="morning" dir="t"/>
              </a:scene3d>
              <a:sp3d extrusionH="552450" contourW="12700" prstMaterial="flat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2" name="Group 39"/>
              <p:cNvGrpSpPr/>
              <p:nvPr/>
            </p:nvGrpSpPr>
            <p:grpSpPr>
              <a:xfrm flipH="1">
                <a:off x="4237974" y="1579675"/>
                <a:ext cx="384605" cy="574184"/>
                <a:chOff x="3288014" y="848155"/>
                <a:chExt cx="384605" cy="574184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3341658" y="885335"/>
                  <a:ext cx="108518" cy="1085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438206" y="848155"/>
                  <a:ext cx="108518" cy="1085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288014" y="1265599"/>
                  <a:ext cx="108518" cy="1085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564101" y="1097001"/>
                  <a:ext cx="108518" cy="1085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3548273" y="1313821"/>
                  <a:ext cx="108518" cy="1085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304947" y="1011599"/>
                  <a:ext cx="108518" cy="1085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3410930" y="1010026"/>
                  <a:ext cx="108518" cy="1085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376294" y="1169353"/>
                  <a:ext cx="108518" cy="1085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3822692" y="685801"/>
                <a:ext cx="151413" cy="2843217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2"/>
                </a:outerShdw>
              </a:effectLst>
              <a:scene3d>
                <a:camera prst="orthographicFront">
                  <a:rot lat="2400000" lon="7800000" rev="0"/>
                </a:camera>
                <a:lightRig rig="morning" dir="t"/>
              </a:scene3d>
              <a:sp3d extrusionH="552450" contourW="12700" prstMaterial="flat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246120" y="0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FFFF"/>
                </a:solidFill>
              </a:rPr>
              <a:t>Phase 1:</a:t>
            </a:r>
            <a:endParaRPr lang="en-GB" sz="3200" dirty="0">
              <a:solidFill>
                <a:srgbClr val="00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56921" y="3291840"/>
            <a:ext cx="3958479" cy="1695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3200" dirty="0" smtClean="0"/>
              <a:t>Now making a</a:t>
            </a:r>
          </a:p>
          <a:p>
            <a:pPr algn="ctr"/>
            <a:r>
              <a:rPr lang="en-GB" sz="3200" dirty="0" smtClean="0"/>
              <a:t>2</a:t>
            </a:r>
            <a:r>
              <a:rPr lang="en-GB" sz="3200" dirty="0" smtClean="0">
                <a:sym typeface="Symbol"/>
              </a:rPr>
              <a:t></a:t>
            </a:r>
            <a:r>
              <a:rPr lang="en-GB" sz="3200" dirty="0" smtClean="0"/>
              <a:t>10</a:t>
            </a:r>
            <a:r>
              <a:rPr lang="en-GB" sz="3200" baseline="30000" dirty="0" smtClean="0"/>
              <a:t>-28</a:t>
            </a:r>
            <a:r>
              <a:rPr lang="en-GB" sz="3200" dirty="0" smtClean="0"/>
              <a:t> e.cm</a:t>
            </a:r>
          </a:p>
          <a:p>
            <a:pPr algn="ctr"/>
            <a:r>
              <a:rPr lang="en-GB" sz="3200" dirty="0" smtClean="0"/>
              <a:t>EDM measurement</a:t>
            </a:r>
            <a:endParaRPr lang="en-GB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5212080" y="381000"/>
            <a:ext cx="3931920" cy="1475528"/>
            <a:chOff x="5425440" y="2499360"/>
            <a:chExt cx="3931920" cy="1475528"/>
          </a:xfrm>
        </p:grpSpPr>
        <p:grpSp>
          <p:nvGrpSpPr>
            <p:cNvPr id="51" name="Group 50"/>
            <p:cNvGrpSpPr/>
            <p:nvPr/>
          </p:nvGrpSpPr>
          <p:grpSpPr>
            <a:xfrm>
              <a:off x="5425440" y="2499360"/>
              <a:ext cx="3931920" cy="1475528"/>
              <a:chOff x="5425440" y="2499360"/>
              <a:chExt cx="3931920" cy="1475528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425440" y="2499360"/>
                <a:ext cx="3718560" cy="58744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108000" tIns="108000" rIns="108000" bIns="108000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GB" sz="2400" dirty="0" smtClean="0">
                    <a:solidFill>
                      <a:srgbClr val="00FFFF"/>
                    </a:solidFill>
                  </a:rPr>
                  <a:t> Longer interferometer</a:t>
                </a:r>
                <a:endParaRPr lang="en-GB" sz="2400" dirty="0">
                  <a:solidFill>
                    <a:srgbClr val="00FFFF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459346" y="2956560"/>
                <a:ext cx="3898014" cy="101832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108000" tIns="108000" rIns="108000" bIns="108000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GB" sz="2400" dirty="0" smtClean="0">
                    <a:solidFill>
                      <a:srgbClr val="00FFFF"/>
                    </a:solidFill>
                  </a:rPr>
                  <a:t> Lower background</a:t>
                </a:r>
              </a:p>
              <a:p>
                <a:r>
                  <a:rPr lang="en-GB" sz="2400" dirty="0" smtClean="0">
                    <a:solidFill>
                      <a:srgbClr val="00FFFF"/>
                    </a:solidFill>
                  </a:rPr>
                  <a:t>           </a:t>
                </a:r>
                <a:r>
                  <a:rPr lang="en-GB" dirty="0" smtClean="0">
                    <a:solidFill>
                      <a:srgbClr val="00FFFF"/>
                    </a:solidFill>
                  </a:rPr>
                  <a:t> </a:t>
                </a:r>
                <a:r>
                  <a:rPr lang="en-GB" dirty="0" smtClean="0">
                    <a:solidFill>
                      <a:srgbClr val="FFFF00"/>
                    </a:solidFill>
                  </a:rPr>
                  <a:t>2.5</a:t>
                </a:r>
                <a:r>
                  <a:rPr lang="en-GB" dirty="0" smtClean="0">
                    <a:solidFill>
                      <a:srgbClr val="FFFF00"/>
                    </a:solidFill>
                    <a:sym typeface="Symbol"/>
                  </a:rPr>
                  <a:t>sensitivity</a:t>
                </a:r>
                <a:endParaRPr lang="en-GB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4" name="Right Arrow 43"/>
            <p:cNvSpPr/>
            <p:nvPr/>
          </p:nvSpPr>
          <p:spPr bwMode="auto">
            <a:xfrm>
              <a:off x="6019800" y="3566160"/>
              <a:ext cx="441960" cy="106680"/>
            </a:xfrm>
            <a:prstGeom prst="rightArrow">
              <a:avLst/>
            </a:prstGeom>
            <a:solidFill>
              <a:srgbClr val="FFFF0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0" y="1173480"/>
            <a:ext cx="5413390" cy="4711095"/>
            <a:chOff x="0" y="777240"/>
            <a:chExt cx="5413390" cy="4711095"/>
          </a:xfrm>
        </p:grpSpPr>
        <p:grpSp>
          <p:nvGrpSpPr>
            <p:cNvPr id="54" name="Group 53"/>
            <p:cNvGrpSpPr/>
            <p:nvPr/>
          </p:nvGrpSpPr>
          <p:grpSpPr>
            <a:xfrm>
              <a:off x="0" y="777240"/>
              <a:ext cx="4804382" cy="4323600"/>
              <a:chOff x="-205372" y="1737360"/>
              <a:chExt cx="6317565" cy="4323600"/>
            </a:xfrm>
          </p:grpSpPr>
          <p:grpSp>
            <p:nvGrpSpPr>
              <p:cNvPr id="43" name="Group 42"/>
              <p:cNvGrpSpPr/>
              <p:nvPr/>
            </p:nvGrpSpPr>
            <p:grpSpPr>
              <a:xfrm rot="5400000">
                <a:off x="3790942" y="3739709"/>
                <a:ext cx="428965" cy="4213537"/>
                <a:chOff x="384106" y="380264"/>
                <a:chExt cx="428965" cy="4213537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 rot="16200000">
                  <a:off x="449349" y="343876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 smtClean="0"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en-GB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 rot="16200000">
                  <a:off x="449349" y="953478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 smtClean="0">
                      <a:latin typeface="Arial" pitchFamily="34" charset="0"/>
                      <a:cs typeface="Arial" pitchFamily="34" charset="0"/>
                    </a:rPr>
                    <a:t>5</a:t>
                  </a:r>
                  <a:endParaRPr lang="en-GB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 rot="16200000">
                  <a:off x="449349" y="1654517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 smtClean="0"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GB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 rot="16200000">
                  <a:off x="449349" y="2294597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GB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rot="16200000">
                  <a:off x="449349" y="2949917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GB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 rot="16200000">
                  <a:off x="420494" y="3561143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GB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 rot="16200000">
                  <a:off x="449347" y="4230079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en-GB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-205372" y="1737360"/>
                <a:ext cx="6312725" cy="3697862"/>
                <a:chOff x="227369" y="219559"/>
                <a:chExt cx="6312725" cy="4942130"/>
              </a:xfrm>
            </p:grpSpPr>
            <p:sp>
              <p:nvSpPr>
                <p:cNvPr id="14" name="Rectangle 13"/>
                <p:cNvSpPr/>
                <p:nvPr/>
              </p:nvSpPr>
              <p:spPr bwMode="auto">
                <a:xfrm rot="5400000">
                  <a:off x="2432547" y="4636683"/>
                  <a:ext cx="525599" cy="518160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010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 rot="5400000">
                  <a:off x="3849715" y="-90538"/>
                  <a:ext cx="525599" cy="3352495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010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 rot="5400000">
                  <a:off x="3277148" y="1585379"/>
                  <a:ext cx="525599" cy="2207362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010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 rot="5400000">
                  <a:off x="3769400" y="541452"/>
                  <a:ext cx="525599" cy="3191866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010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 rot="5400000">
                  <a:off x="3533637" y="-326135"/>
                  <a:ext cx="525599" cy="2720340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010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 rot="5400000">
                  <a:off x="2966252" y="3551302"/>
                  <a:ext cx="525599" cy="1585570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010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 rot="5400000">
                  <a:off x="3689085" y="2276793"/>
                  <a:ext cx="525599" cy="3031236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010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847089" y="2401886"/>
                  <a:ext cx="1515990" cy="53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Stray </a:t>
                  </a:r>
                  <a:r>
                    <a:rPr lang="en-GB" sz="2000" dirty="0" err="1" smtClean="0">
                      <a:latin typeface="Arial" pitchFamily="34" charset="0"/>
                      <a:cs typeface="Arial" pitchFamily="34" charset="0"/>
                      <a:sym typeface="Symbol"/>
                    </a:rPr>
                    <a:t>Bx</a:t>
                  </a:r>
                  <a:endParaRPr lang="en-GB" sz="20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26691" y="4626949"/>
                  <a:ext cx="1836388" cy="53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2000" dirty="0" smtClean="0">
                      <a:latin typeface="Arial" pitchFamily="34" charset="0"/>
                      <a:cs typeface="Arial" pitchFamily="34" charset="0"/>
                    </a:rPr>
                    <a:t>E direction</a:t>
                  </a:r>
                  <a:endParaRPr lang="en-GB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27369" y="1320131"/>
                  <a:ext cx="2135708" cy="53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2000" dirty="0" smtClean="0">
                      <a:latin typeface="Arial" pitchFamily="34" charset="0"/>
                      <a:cs typeface="Arial" pitchFamily="34" charset="0"/>
                    </a:rPr>
                    <a:t>E magnitude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47089" y="1861009"/>
                  <a:ext cx="1515990" cy="53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Stray By</a:t>
                  </a:r>
                  <a:endParaRPr lang="en-GB" sz="20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02574" y="779255"/>
                  <a:ext cx="1760504" cy="53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Pump pol.</a:t>
                  </a:r>
                  <a:endParaRPr lang="en-GB" sz="20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 rot="5400000">
                  <a:off x="4225381" y="-1569555"/>
                  <a:ext cx="525599" cy="4103827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010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83601" y="238378"/>
                  <a:ext cx="1779477" cy="53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Probe pol.</a:t>
                  </a:r>
                  <a:endParaRPr lang="en-GB" sz="20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66739" y="4086071"/>
                  <a:ext cx="1796339" cy="53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Pump freq</a:t>
                  </a:r>
                  <a:endParaRPr lang="en-GB" sz="20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47768" y="3545195"/>
                  <a:ext cx="1815309" cy="53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Probe freq</a:t>
                  </a:r>
                  <a:endParaRPr lang="en-GB" sz="20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 rot="5400000">
                  <a:off x="3722766" y="1691436"/>
                  <a:ext cx="525599" cy="3098597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010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520367" y="2942762"/>
                  <a:ext cx="1842712" cy="53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F=1 detect</a:t>
                  </a:r>
                  <a:endParaRPr lang="en-GB" sz="20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042160" y="5528726"/>
                <a:ext cx="3962399" cy="137160"/>
                <a:chOff x="2423160" y="5943600"/>
                <a:chExt cx="3962399" cy="137160"/>
              </a:xfrm>
            </p:grpSpPr>
            <p:cxnSp>
              <p:nvCxnSpPr>
                <p:cNvPr id="50" name="Straight Connector 49"/>
                <p:cNvCxnSpPr/>
                <p:nvPr/>
              </p:nvCxnSpPr>
              <p:spPr bwMode="auto">
                <a:xfrm>
                  <a:off x="2423160" y="6080760"/>
                  <a:ext cx="396239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 bwMode="auto">
                <a:xfrm>
                  <a:off x="2436705" y="5943600"/>
                  <a:ext cx="0" cy="1219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>
                  <a:off x="3091460" y="5943600"/>
                  <a:ext cx="0" cy="1219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3746215" y="5943600"/>
                  <a:ext cx="0" cy="1219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>
                  <a:off x="4400972" y="5943600"/>
                  <a:ext cx="0" cy="1219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>
                  <a:off x="5055728" y="5943600"/>
                  <a:ext cx="0" cy="1219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>
                  <a:off x="5710483" y="5943600"/>
                  <a:ext cx="0" cy="1219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6365238" y="5943600"/>
                  <a:ext cx="0" cy="1219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</p:grpSp>
        </p:grpSp>
        <p:sp>
          <p:nvSpPr>
            <p:cNvPr id="64" name="Rectangle 63"/>
            <p:cNvSpPr/>
            <p:nvPr/>
          </p:nvSpPr>
          <p:spPr>
            <a:xfrm>
              <a:off x="1073740" y="5026670"/>
              <a:ext cx="43396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Max uncertainty  (10</a:t>
              </a:r>
              <a:r>
                <a:rPr lang="en-GB" sz="2400" baseline="30000" dirty="0" smtClean="0"/>
                <a:t>-29</a:t>
              </a:r>
              <a:r>
                <a:rPr lang="en-GB" sz="2400" dirty="0" smtClean="0"/>
                <a:t> e.cm)</a:t>
              </a:r>
              <a:endParaRPr lang="en-GB" sz="24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495800" y="2098060"/>
            <a:ext cx="4480560" cy="954107"/>
          </a:xfrm>
          <a:prstGeom prst="rect">
            <a:avLst/>
          </a:prstGeom>
          <a:ln w="25400">
            <a:solidFill>
              <a:srgbClr val="FF0101"/>
            </a:solidFill>
          </a:ln>
        </p:spPr>
        <p:txBody>
          <a:bodyPr wrap="square">
            <a:spAutoFit/>
          </a:bodyPr>
          <a:lstStyle/>
          <a:p>
            <a:r>
              <a:rPr lang="en-GB" dirty="0" err="1" smtClean="0"/>
              <a:t>Systematics</a:t>
            </a:r>
            <a:r>
              <a:rPr lang="en-GB" dirty="0" smtClean="0"/>
              <a:t> emphasised</a:t>
            </a:r>
          </a:p>
          <a:p>
            <a:r>
              <a:rPr lang="en-GB" dirty="0" smtClean="0"/>
              <a:t>            total &lt; 10</a:t>
            </a:r>
            <a:r>
              <a:rPr lang="en-GB" baseline="30000" dirty="0" smtClean="0"/>
              <a:t>-28</a:t>
            </a:r>
            <a:r>
              <a:rPr lang="en-GB" dirty="0" smtClean="0"/>
              <a:t> e.cm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289560" y="533400"/>
            <a:ext cx="357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Defects emphasised</a:t>
            </a:r>
            <a:endParaRPr lang="en-GB" dirty="0"/>
          </a:p>
        </p:txBody>
      </p:sp>
      <p:sp>
        <p:nvSpPr>
          <p:cNvPr id="62" name="Right Arrow 61"/>
          <p:cNvSpPr/>
          <p:nvPr/>
        </p:nvSpPr>
        <p:spPr bwMode="auto">
          <a:xfrm>
            <a:off x="5036820" y="2766060"/>
            <a:ext cx="655320" cy="106680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49" grpId="0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516380"/>
            <a:ext cx="476726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Rectangle 16"/>
          <p:cNvSpPr>
            <a:spLocks noChangeArrowheads="1"/>
          </p:cNvSpPr>
          <p:nvPr/>
        </p:nvSpPr>
        <p:spPr bwMode="auto">
          <a:xfrm>
            <a:off x="-530225" y="20638"/>
            <a:ext cx="99456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dirty="0" smtClean="0">
                <a:solidFill>
                  <a:srgbClr val="00FFFF"/>
                </a:solidFill>
              </a:rPr>
              <a:t>Phase 2 - cryogenic </a:t>
            </a:r>
            <a:r>
              <a:rPr lang="en-GB" sz="3200" dirty="0">
                <a:solidFill>
                  <a:srgbClr val="00FFFF"/>
                </a:solidFill>
              </a:rPr>
              <a:t>buffer gas source of </a:t>
            </a:r>
            <a:r>
              <a:rPr lang="en-GB" sz="3200" dirty="0" err="1">
                <a:solidFill>
                  <a:srgbClr val="00FFFF"/>
                </a:solidFill>
              </a:rPr>
              <a:t>YbF</a:t>
            </a:r>
            <a:endParaRPr lang="en-GB" sz="3200" dirty="0">
              <a:solidFill>
                <a:srgbClr val="00FFFF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457950" y="2106930"/>
            <a:ext cx="2347913" cy="844550"/>
            <a:chOff x="6457950" y="2228850"/>
            <a:chExt cx="2347995" cy="844964"/>
          </a:xfrm>
        </p:grpSpPr>
        <p:cxnSp>
          <p:nvCxnSpPr>
            <p:cNvPr id="129035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6457950" y="2228850"/>
              <a:ext cx="1995743" cy="586379"/>
            </a:xfrm>
            <a:prstGeom prst="straightConnector1">
              <a:avLst/>
            </a:prstGeom>
            <a:noFill/>
            <a:ln w="41275" algn="ctr">
              <a:solidFill>
                <a:srgbClr val="00FF00"/>
              </a:solidFill>
              <a:round/>
              <a:headEnd/>
              <a:tailEnd type="stealth" w="lg" len="lg"/>
            </a:ln>
          </p:spPr>
        </p:cxnSp>
        <p:sp>
          <p:nvSpPr>
            <p:cNvPr id="129036" name="TextBox 21"/>
            <p:cNvSpPr txBox="1">
              <a:spLocks noChangeArrowheads="1"/>
            </p:cNvSpPr>
            <p:nvPr/>
          </p:nvSpPr>
          <p:spPr bwMode="auto">
            <a:xfrm>
              <a:off x="6981408" y="2550594"/>
              <a:ext cx="18245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00FF00"/>
                  </a:solidFill>
                </a:rPr>
                <a:t>YbF beam</a:t>
              </a:r>
              <a:endParaRPr lang="en-US">
                <a:solidFill>
                  <a:srgbClr val="00FF00"/>
                </a:solidFill>
              </a:endParaRPr>
            </a:p>
          </p:txBody>
        </p:sp>
      </p:grp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6596063" y="3943668"/>
            <a:ext cx="1511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FF0000"/>
                </a:solidFill>
              </a:rPr>
              <a:t>YAG</a:t>
            </a:r>
          </a:p>
          <a:p>
            <a:pPr eaLnBrk="0" hangingPunct="0"/>
            <a:r>
              <a:rPr lang="en-GB" dirty="0">
                <a:solidFill>
                  <a:srgbClr val="FF0000"/>
                </a:solidFill>
              </a:rPr>
              <a:t>ablation</a:t>
            </a:r>
          </a:p>
          <a:p>
            <a:pPr eaLnBrk="0" hangingPunct="0"/>
            <a:r>
              <a:rPr lang="en-GB" dirty="0">
                <a:solidFill>
                  <a:srgbClr val="FF0000"/>
                </a:solidFill>
              </a:rPr>
              <a:t>laser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9030" name="TextBox 21"/>
          <p:cNvSpPr txBox="1">
            <a:spLocks noChangeArrowheads="1"/>
          </p:cNvSpPr>
          <p:nvPr/>
        </p:nvSpPr>
        <p:spPr bwMode="auto">
          <a:xfrm>
            <a:off x="3824288" y="4500880"/>
            <a:ext cx="2544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00"/>
                </a:solidFill>
              </a:rPr>
              <a:t>3K He gas cell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42888" y="2686368"/>
            <a:ext cx="2671762" cy="954087"/>
            <a:chOff x="242887" y="2807770"/>
            <a:chExt cx="2671763" cy="954107"/>
          </a:xfrm>
        </p:grpSpPr>
        <p:sp>
          <p:nvSpPr>
            <p:cNvPr id="129033" name="TextBox 21"/>
            <p:cNvSpPr txBox="1">
              <a:spLocks noChangeArrowheads="1"/>
            </p:cNvSpPr>
            <p:nvPr/>
          </p:nvSpPr>
          <p:spPr bwMode="auto">
            <a:xfrm>
              <a:off x="242887" y="2807770"/>
              <a:ext cx="152317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FF0101"/>
                  </a:solidFill>
                </a:rPr>
                <a:t>Yb+AlF</a:t>
              </a:r>
              <a:r>
                <a:rPr lang="en-GB" baseline="-25000">
                  <a:solidFill>
                    <a:srgbClr val="FF0101"/>
                  </a:solidFill>
                </a:rPr>
                <a:t>3</a:t>
              </a:r>
            </a:p>
            <a:p>
              <a:pPr eaLnBrk="0" hangingPunct="0"/>
              <a:r>
                <a:rPr lang="en-GB">
                  <a:solidFill>
                    <a:srgbClr val="FF0101"/>
                  </a:solidFill>
                </a:rPr>
                <a:t>target</a:t>
              </a:r>
              <a:endParaRPr lang="en-US">
                <a:solidFill>
                  <a:srgbClr val="FF0101"/>
                </a:solidFill>
              </a:endParaRPr>
            </a:p>
          </p:txBody>
        </p:sp>
        <p:sp>
          <p:nvSpPr>
            <p:cNvPr id="129034" name="Freeform 32"/>
            <p:cNvSpPr>
              <a:spLocks/>
            </p:cNvSpPr>
            <p:nvPr/>
          </p:nvSpPr>
          <p:spPr bwMode="auto">
            <a:xfrm>
              <a:off x="1585913" y="3312319"/>
              <a:ext cx="1328737" cy="390525"/>
            </a:xfrm>
            <a:custGeom>
              <a:avLst/>
              <a:gdLst>
                <a:gd name="T0" fmla="*/ 0 w 1328737"/>
                <a:gd name="T1" fmla="*/ 202406 h 390525"/>
                <a:gd name="T2" fmla="*/ 542925 w 1328737"/>
                <a:gd name="T3" fmla="*/ 30956 h 390525"/>
                <a:gd name="T4" fmla="*/ 285750 w 1328737"/>
                <a:gd name="T5" fmla="*/ 388144 h 390525"/>
                <a:gd name="T6" fmla="*/ 1328737 w 1328737"/>
                <a:gd name="T7" fmla="*/ 16669 h 3905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8737" h="390525">
                  <a:moveTo>
                    <a:pt x="0" y="202406"/>
                  </a:moveTo>
                  <a:cubicBezTo>
                    <a:pt x="247650" y="101203"/>
                    <a:pt x="495300" y="0"/>
                    <a:pt x="542925" y="30956"/>
                  </a:cubicBezTo>
                  <a:cubicBezTo>
                    <a:pt x="590550" y="61912"/>
                    <a:pt x="154781" y="390525"/>
                    <a:pt x="285750" y="388144"/>
                  </a:cubicBezTo>
                  <a:cubicBezTo>
                    <a:pt x="416719" y="385763"/>
                    <a:pt x="872728" y="201216"/>
                    <a:pt x="1328737" y="16669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fld id="{3B6856BB-8F34-4D2C-A22B-614AF34B30B9}" type="slidenum">
              <a:rPr lang="en-GB" sz="1400" smtClean="0">
                <a:solidFill>
                  <a:srgbClr val="00FFFF"/>
                </a:solidFill>
                <a:latin typeface="Arial"/>
                <a:cs typeface="Arial"/>
              </a:rPr>
              <a:pPr algn="r" eaLnBrk="0" hangingPunct="0">
                <a:defRPr/>
              </a:pPr>
              <a:t>18</a:t>
            </a:fld>
            <a:endParaRPr lang="en-GB" sz="1400" dirty="0">
              <a:solidFill>
                <a:srgbClr val="00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41960" y="853440"/>
            <a:ext cx="8473440" cy="3032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Megascan.jpg"/>
          <p:cNvPicPr>
            <a:picLocks noChangeAspect="1"/>
          </p:cNvPicPr>
          <p:nvPr/>
        </p:nvPicPr>
        <p:blipFill>
          <a:blip r:embed="rId2" cstate="print"/>
          <a:srcRect l="7667" r="5333"/>
          <a:stretch>
            <a:fillRect/>
          </a:stretch>
        </p:blipFill>
        <p:spPr>
          <a:xfrm>
            <a:off x="701040" y="1071032"/>
            <a:ext cx="7955280" cy="2639665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62260" y="0"/>
            <a:ext cx="93964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dirty="0" smtClean="0">
                <a:solidFill>
                  <a:srgbClr val="00FFFF"/>
                </a:solidFill>
                <a:latin typeface="Calibri"/>
                <a:cs typeface="+mn-cs"/>
              </a:rPr>
              <a:t>Cryogenic beam spectrum</a:t>
            </a:r>
            <a:endParaRPr lang="en-GB" sz="3600" dirty="0">
              <a:solidFill>
                <a:srgbClr val="00FFFF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0112" y="1262256"/>
            <a:ext cx="400196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Rotational temperature: 4 ± 1 K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Translational temperature: 5 ± 1 K</a:t>
            </a:r>
          </a:p>
        </p:txBody>
      </p:sp>
      <p:sp>
        <p:nvSpPr>
          <p:cNvPr id="14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31707" y="3896678"/>
            <a:ext cx="5613335" cy="6762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400" kern="0" dirty="0" smtClean="0">
                <a:solidFill>
                  <a:srgbClr val="CCFFFF"/>
                </a:solidFill>
                <a:cs typeface="Times New Roman" pitchFamily="18" charset="0"/>
              </a:rPr>
              <a:t>10 </a:t>
            </a:r>
            <a:r>
              <a:rPr lang="en-GB" sz="2400" kern="0" dirty="0" smtClean="0">
                <a:solidFill>
                  <a:srgbClr val="CCFFFF"/>
                </a:solidFill>
                <a:cs typeface="Times New Roman" pitchFamily="18" charset="0"/>
                <a:sym typeface="Symbol" pitchFamily="18" charset="2"/>
              </a:rPr>
              <a:t> more molecules/pulse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739265" y="4753928"/>
            <a:ext cx="708469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CCFFFF"/>
                </a:solidFill>
                <a:cs typeface="Times New Roman" pitchFamily="18" charset="0"/>
              </a:rPr>
              <a:t>=&gt; </a:t>
            </a:r>
            <a:r>
              <a:rPr lang="en-GB" sz="2400" dirty="0" smtClean="0">
                <a:solidFill>
                  <a:srgbClr val="CCFFFF"/>
                </a:solidFill>
                <a:cs typeface="Times New Roman" pitchFamily="18" charset="0"/>
              </a:rPr>
              <a:t>10 </a:t>
            </a:r>
            <a:r>
              <a:rPr lang="en-GB" sz="2400" dirty="0">
                <a:solidFill>
                  <a:srgbClr val="CCFFFF"/>
                </a:solidFill>
                <a:cs typeface="Times New Roman" pitchFamily="18" charset="0"/>
                <a:sym typeface="Symbol" pitchFamily="18" charset="2"/>
              </a:rPr>
              <a:t> better </a:t>
            </a:r>
            <a:r>
              <a:rPr lang="en-GB" sz="2400" dirty="0" smtClean="0">
                <a:solidFill>
                  <a:srgbClr val="CCFFFF"/>
                </a:solidFill>
                <a:cs typeface="Times New Roman" pitchFamily="18" charset="0"/>
                <a:sym typeface="Symbol" pitchFamily="18" charset="2"/>
              </a:rPr>
              <a:t>EDM </a:t>
            </a:r>
            <a:r>
              <a:rPr lang="en-GB" sz="2400" dirty="0" err="1" smtClean="0">
                <a:solidFill>
                  <a:srgbClr val="CCFFFF"/>
                </a:solidFill>
                <a:cs typeface="Times New Roman" pitchFamily="18" charset="0"/>
                <a:sym typeface="Symbol" pitchFamily="18" charset="2"/>
              </a:rPr>
              <a:t>signal:noise</a:t>
            </a:r>
            <a:r>
              <a:rPr lang="en-GB" sz="2400" dirty="0" smtClean="0">
                <a:solidFill>
                  <a:srgbClr val="CCFF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400" dirty="0">
                <a:solidFill>
                  <a:srgbClr val="CCFFFF"/>
                </a:solidFill>
                <a:cs typeface="Times New Roman" pitchFamily="18" charset="0"/>
                <a:sym typeface="Symbol" pitchFamily="18" charset="2"/>
              </a:rPr>
              <a:t>ratio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401252" y="4332923"/>
            <a:ext cx="674274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400" dirty="0">
                <a:solidFill>
                  <a:srgbClr val="CCFFFF"/>
                </a:solidFill>
                <a:cs typeface="Times New Roman" pitchFamily="18" charset="0"/>
                <a:sym typeface="Symbol" pitchFamily="18" charset="2"/>
              </a:rPr>
              <a:t>4</a:t>
            </a:r>
            <a:r>
              <a:rPr lang="en-GB" sz="2400" dirty="0" smtClean="0">
                <a:solidFill>
                  <a:srgbClr val="CCFF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400" dirty="0">
                <a:solidFill>
                  <a:srgbClr val="CCFFFF"/>
                </a:solidFill>
                <a:cs typeface="Times New Roman" pitchFamily="18" charset="0"/>
                <a:sym typeface="Symbol" pitchFamily="18" charset="2"/>
              </a:rPr>
              <a:t> longer interaction </a:t>
            </a:r>
            <a:r>
              <a:rPr lang="en-GB" sz="2400" dirty="0" smtClean="0">
                <a:solidFill>
                  <a:srgbClr val="CCFFFF"/>
                </a:solidFill>
                <a:cs typeface="Times New Roman" pitchFamily="18" charset="0"/>
                <a:sym typeface="Symbol" pitchFamily="18" charset="2"/>
              </a:rPr>
              <a:t>time (slower beam)</a:t>
            </a:r>
            <a:endParaRPr lang="en-GB" sz="2400" dirty="0">
              <a:solidFill>
                <a:srgbClr val="CCFFFF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65760" y="5354955"/>
            <a:ext cx="8229600" cy="7239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FFFF00"/>
                </a:solidFill>
                <a:cs typeface="Times New Roman" pitchFamily="18" charset="0"/>
              </a:rPr>
              <a:t>=&gt;</a:t>
            </a:r>
            <a:r>
              <a:rPr lang="en-GB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solidFill>
                  <a:srgbClr val="FFFF00"/>
                </a:solidFill>
                <a:cs typeface="Arial"/>
              </a:rPr>
              <a:t>access to </a:t>
            </a:r>
            <a:r>
              <a:rPr lang="en-GB" sz="3600" dirty="0" smtClean="0">
                <a:solidFill>
                  <a:srgbClr val="FFFF00"/>
                </a:solidFill>
                <a:cs typeface="Arial"/>
              </a:rPr>
              <a:t>mid </a:t>
            </a:r>
            <a:r>
              <a:rPr lang="en-GB" sz="3600" dirty="0">
                <a:solidFill>
                  <a:srgbClr val="FFFF00"/>
                </a:solidFill>
                <a:cs typeface="Arial"/>
              </a:rPr>
              <a:t>10</a:t>
            </a:r>
            <a:r>
              <a:rPr lang="en-GB" sz="3600" baseline="30000" dirty="0">
                <a:solidFill>
                  <a:srgbClr val="FFFF00"/>
                </a:solidFill>
                <a:cs typeface="Arial"/>
              </a:rPr>
              <a:t>-29</a:t>
            </a:r>
            <a:r>
              <a:rPr lang="en-GB" sz="3600" dirty="0">
                <a:solidFill>
                  <a:srgbClr val="FFFF00"/>
                </a:solidFill>
                <a:cs typeface="Arial"/>
              </a:rPr>
              <a:t> e.cm </a:t>
            </a:r>
            <a:r>
              <a:rPr lang="en-GB" sz="3600" dirty="0" smtClean="0">
                <a:solidFill>
                  <a:srgbClr val="FFFF00"/>
                </a:solidFill>
                <a:cs typeface="Arial"/>
              </a:rPr>
              <a:t>range</a:t>
            </a:r>
            <a:endParaRPr lang="en-GB" sz="3600" dirty="0">
              <a:solidFill>
                <a:srgbClr val="FFFF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95288" y="-315913"/>
            <a:ext cx="6769100" cy="6769101"/>
            <a:chOff x="249" y="-199"/>
            <a:chExt cx="4264" cy="426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9" y="-199"/>
              <a:ext cx="4264" cy="4264"/>
              <a:chOff x="554" y="799"/>
              <a:chExt cx="1860" cy="1860"/>
            </a:xfrm>
          </p:grpSpPr>
          <p:sp>
            <p:nvSpPr>
              <p:cNvPr id="1044" name="Oval 5"/>
              <p:cNvSpPr>
                <a:spLocks noChangeArrowheads="1"/>
              </p:cNvSpPr>
              <p:nvPr/>
            </p:nvSpPr>
            <p:spPr bwMode="auto">
              <a:xfrm>
                <a:off x="554" y="799"/>
                <a:ext cx="1860" cy="1860"/>
              </a:xfrm>
              <a:prstGeom prst="ellipse">
                <a:avLst/>
              </a:prstGeom>
              <a:gradFill rotWithShape="1">
                <a:gsLst>
                  <a:gs pos="0">
                    <a:srgbClr val="FFBF00"/>
                  </a:gs>
                  <a:gs pos="10001">
                    <a:srgbClr val="F27300"/>
                  </a:gs>
                  <a:gs pos="25000">
                    <a:srgbClr val="8F0040"/>
                  </a:gs>
                  <a:gs pos="50000">
                    <a:srgbClr val="400040"/>
                  </a:gs>
                  <a:gs pos="80000">
                    <a:srgbClr val="00004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 type="none" w="lg" len="lg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Oval 6"/>
              <p:cNvSpPr>
                <a:spLocks noChangeArrowheads="1"/>
              </p:cNvSpPr>
              <p:nvPr/>
            </p:nvSpPr>
            <p:spPr bwMode="auto">
              <a:xfrm>
                <a:off x="1380" y="1633"/>
                <a:ext cx="201" cy="201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00FFFF"/>
                </a:solidFill>
                <a:round/>
                <a:headEnd/>
                <a:tailEnd type="none" w="lg" len="lg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>
              <a:off x="2005" y="1521"/>
              <a:ext cx="253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041" name="Rectangle 10"/>
            <p:cNvSpPr>
              <a:spLocks noChangeArrowheads="1"/>
            </p:cNvSpPr>
            <p:nvPr/>
          </p:nvSpPr>
          <p:spPr bwMode="auto">
            <a:xfrm>
              <a:off x="2481" y="1525"/>
              <a:ext cx="253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>
              <a:off x="2484" y="1996"/>
              <a:ext cx="253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>
              <a:off x="2000" y="2000"/>
              <a:ext cx="253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739900" y="3600450"/>
            <a:ext cx="6370638" cy="2187575"/>
            <a:chOff x="1096" y="2268"/>
            <a:chExt cx="4013" cy="1378"/>
          </a:xfrm>
        </p:grpSpPr>
        <p:sp>
          <p:nvSpPr>
            <p:cNvPr id="1037" name="Text Box 7"/>
            <p:cNvSpPr txBox="1">
              <a:spLocks noChangeArrowheads="1"/>
            </p:cNvSpPr>
            <p:nvPr/>
          </p:nvSpPr>
          <p:spPr bwMode="auto">
            <a:xfrm>
              <a:off x="1096" y="2781"/>
              <a:ext cx="4013" cy="8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>
                  <a:solidFill>
                    <a:srgbClr val="FFFFFF"/>
                  </a:solidFill>
                </a:rPr>
                <a:t>polarisable vacuum with increasingly</a:t>
              </a:r>
            </a:p>
            <a:p>
              <a:pPr eaLnBrk="0" hangingPunct="0"/>
              <a:r>
                <a:rPr lang="en-GB">
                  <a:solidFill>
                    <a:srgbClr val="FFFFFF"/>
                  </a:solidFill>
                </a:rPr>
                <a:t>rich structure at shorter distances:</a:t>
              </a:r>
            </a:p>
            <a:p>
              <a:pPr eaLnBrk="0" hangingPunct="0"/>
              <a:endParaRPr lang="en-GB">
                <a:solidFill>
                  <a:srgbClr val="00FFFF"/>
                </a:solidFill>
              </a:endParaRPr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 rot="5790809">
              <a:off x="2584" y="2169"/>
              <a:ext cx="499" cy="698"/>
            </a:xfrm>
            <a:custGeom>
              <a:avLst/>
              <a:gdLst>
                <a:gd name="T0" fmla="*/ 499 w 499"/>
                <a:gd name="T1" fmla="*/ 0 h 953"/>
                <a:gd name="T2" fmla="*/ 90 w 499"/>
                <a:gd name="T3" fmla="*/ 169 h 953"/>
                <a:gd name="T4" fmla="*/ 453 w 499"/>
                <a:gd name="T5" fmla="*/ 117 h 953"/>
                <a:gd name="T6" fmla="*/ 0 w 499"/>
                <a:gd name="T7" fmla="*/ 274 h 9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"/>
                <a:gd name="T13" fmla="*/ 0 h 953"/>
                <a:gd name="T14" fmla="*/ 499 w 499"/>
                <a:gd name="T15" fmla="*/ 953 h 9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" h="953">
                  <a:moveTo>
                    <a:pt x="499" y="0"/>
                  </a:moveTo>
                  <a:cubicBezTo>
                    <a:pt x="298" y="261"/>
                    <a:pt x="98" y="522"/>
                    <a:pt x="90" y="590"/>
                  </a:cubicBezTo>
                  <a:cubicBezTo>
                    <a:pt x="82" y="658"/>
                    <a:pt x="468" y="348"/>
                    <a:pt x="453" y="408"/>
                  </a:cubicBezTo>
                  <a:cubicBezTo>
                    <a:pt x="438" y="468"/>
                    <a:pt x="219" y="710"/>
                    <a:pt x="0" y="953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0957" name="Rectangle 13"/>
          <p:cNvSpPr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FFFF"/>
                </a:solidFill>
              </a:rPr>
              <a:t>(anti)leptons, (anti)quarks, Higgs (standard model)</a:t>
            </a:r>
          </a:p>
        </p:txBody>
      </p:sp>
      <p:sp>
        <p:nvSpPr>
          <p:cNvPr id="210958" name="Rectangle 14"/>
          <p:cNvSpPr>
            <a:spLocks noChangeArrowheads="1"/>
          </p:cNvSpPr>
          <p:nvPr/>
        </p:nvSpPr>
        <p:spPr bwMode="auto">
          <a:xfrm>
            <a:off x="684213" y="5949950"/>
            <a:ext cx="9144000" cy="5191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FFFF"/>
                </a:solidFill>
              </a:rPr>
              <a:t>beyond that: supersymmetric particles ………?</a:t>
            </a:r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258763" y="354013"/>
            <a:ext cx="8950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lvl="2" algn="ctr" eaLnBrk="0" hangingPunct="0"/>
            <a:r>
              <a:rPr lang="en-GB" sz="3600" dirty="0">
                <a:solidFill>
                  <a:srgbClr val="00FFFF"/>
                </a:solidFill>
              </a:rPr>
              <a:t> How </a:t>
            </a:r>
            <a:r>
              <a:rPr lang="en-GB" sz="3600" dirty="0" smtClean="0">
                <a:solidFill>
                  <a:srgbClr val="00FFFF"/>
                </a:solidFill>
              </a:rPr>
              <a:t>a point </a:t>
            </a:r>
            <a:r>
              <a:rPr lang="en-GB" sz="3600" dirty="0">
                <a:solidFill>
                  <a:srgbClr val="00FFFF"/>
                </a:solidFill>
              </a:rPr>
              <a:t>electron gets structure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03613" y="2438400"/>
            <a:ext cx="528637" cy="1208088"/>
            <a:chOff x="2207" y="1536"/>
            <a:chExt cx="333" cy="761"/>
          </a:xfrm>
        </p:grpSpPr>
        <p:graphicFrame>
          <p:nvGraphicFramePr>
            <p:cNvPr id="1026" name="Object 17"/>
            <p:cNvGraphicFramePr>
              <a:graphicFrameLocks noChangeAspect="1"/>
            </p:cNvGraphicFramePr>
            <p:nvPr/>
          </p:nvGraphicFramePr>
          <p:xfrm>
            <a:off x="2207" y="1536"/>
            <a:ext cx="333" cy="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5" name="Designer Drawing" r:id="rId3" imgW="2167560" imgH="4956480" progId="">
                    <p:embed/>
                  </p:oleObj>
                </mc:Choice>
                <mc:Fallback>
                  <p:oleObj name="Designer Drawing" r:id="rId3" imgW="2167560" imgH="495648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7" y="1536"/>
                          <a:ext cx="333" cy="7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Line 18"/>
            <p:cNvSpPr>
              <a:spLocks noChangeShapeType="1"/>
            </p:cNvSpPr>
            <p:nvPr/>
          </p:nvSpPr>
          <p:spPr bwMode="auto">
            <a:xfrm flipV="1">
              <a:off x="2374" y="1568"/>
              <a:ext cx="0" cy="8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3" name="Text Box 19"/>
          <p:cNvSpPr txBox="1">
            <a:spLocks noChangeArrowheads="1"/>
          </p:cNvSpPr>
          <p:nvPr/>
        </p:nvSpPr>
        <p:spPr bwMode="auto">
          <a:xfrm>
            <a:off x="3592513" y="2632075"/>
            <a:ext cx="369887" cy="762000"/>
          </a:xfrm>
          <a:prstGeom prst="rect">
            <a:avLst/>
          </a:prstGeom>
          <a:noFill/>
          <a:ln w="635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/>
            <a:r>
              <a:rPr lang="en-GB" sz="440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034" name="Text Box 21"/>
          <p:cNvSpPr txBox="1">
            <a:spLocks noChangeArrowheads="1"/>
          </p:cNvSpPr>
          <p:nvPr/>
        </p:nvSpPr>
        <p:spPr bwMode="auto">
          <a:xfrm>
            <a:off x="5219700" y="1743075"/>
            <a:ext cx="2505075" cy="5191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FFFFFF"/>
                </a:solidFill>
              </a:rPr>
              <a:t>point electron</a:t>
            </a:r>
          </a:p>
        </p:txBody>
      </p:sp>
      <p:sp>
        <p:nvSpPr>
          <p:cNvPr id="1035" name="Freeform 22"/>
          <p:cNvSpPr>
            <a:spLocks/>
          </p:cNvSpPr>
          <p:nvPr/>
        </p:nvSpPr>
        <p:spPr bwMode="auto">
          <a:xfrm>
            <a:off x="4102100" y="2112963"/>
            <a:ext cx="981075" cy="908050"/>
          </a:xfrm>
          <a:custGeom>
            <a:avLst/>
            <a:gdLst>
              <a:gd name="T0" fmla="*/ 2147483647 w 499"/>
              <a:gd name="T1" fmla="*/ 0 h 953"/>
              <a:gd name="T2" fmla="*/ 2147483647 w 499"/>
              <a:gd name="T3" fmla="*/ 2147483647 h 953"/>
              <a:gd name="T4" fmla="*/ 2147483647 w 499"/>
              <a:gd name="T5" fmla="*/ 2147483647 h 953"/>
              <a:gd name="T6" fmla="*/ 0 w 499"/>
              <a:gd name="T7" fmla="*/ 2147483647 h 953"/>
              <a:gd name="T8" fmla="*/ 0 60000 65536"/>
              <a:gd name="T9" fmla="*/ 0 60000 65536"/>
              <a:gd name="T10" fmla="*/ 0 60000 65536"/>
              <a:gd name="T11" fmla="*/ 0 60000 65536"/>
              <a:gd name="T12" fmla="*/ 0 w 499"/>
              <a:gd name="T13" fmla="*/ 0 h 953"/>
              <a:gd name="T14" fmla="*/ 499 w 499"/>
              <a:gd name="T15" fmla="*/ 953 h 9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" h="953">
                <a:moveTo>
                  <a:pt x="499" y="0"/>
                </a:moveTo>
                <a:cubicBezTo>
                  <a:pt x="298" y="261"/>
                  <a:pt x="98" y="522"/>
                  <a:pt x="90" y="590"/>
                </a:cubicBezTo>
                <a:cubicBezTo>
                  <a:pt x="82" y="658"/>
                  <a:pt x="468" y="348"/>
                  <a:pt x="453" y="408"/>
                </a:cubicBezTo>
                <a:cubicBezTo>
                  <a:pt x="438" y="468"/>
                  <a:pt x="219" y="710"/>
                  <a:pt x="0" y="953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7" grpId="0"/>
      <p:bldP spid="2109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5979897" y="763819"/>
            <a:ext cx="65314" cy="322217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709240" y="763819"/>
            <a:ext cx="65314" cy="322217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274468" y="5060978"/>
            <a:ext cx="777240" cy="523220"/>
            <a:chOff x="2928268" y="4546628"/>
            <a:chExt cx="777240" cy="523220"/>
          </a:xfrm>
        </p:grpSpPr>
        <p:sp>
          <p:nvSpPr>
            <p:cNvPr id="4" name="Rectangle 3"/>
            <p:cNvSpPr/>
            <p:nvPr/>
          </p:nvSpPr>
          <p:spPr bwMode="auto">
            <a:xfrm>
              <a:off x="2928268" y="4546628"/>
              <a:ext cx="723900" cy="523220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flipH="1">
              <a:off x="3624969" y="4681251"/>
              <a:ext cx="80539" cy="26161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12088" y="4610128"/>
            <a:ext cx="1604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3K beam</a:t>
            </a:r>
          </a:p>
          <a:p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 bwMode="auto">
          <a:xfrm>
            <a:off x="4971698" y="5229889"/>
            <a:ext cx="176325" cy="183937"/>
          </a:xfrm>
          <a:prstGeom prst="ellipse">
            <a:avLst/>
          </a:prstGeom>
          <a:gradFill>
            <a:gsLst>
              <a:gs pos="0">
                <a:srgbClr val="5CEB35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279253" y="4835827"/>
            <a:ext cx="176325" cy="183937"/>
          </a:xfrm>
          <a:prstGeom prst="ellipse">
            <a:avLst/>
          </a:prstGeom>
          <a:gradFill>
            <a:gsLst>
              <a:gs pos="0">
                <a:srgbClr val="5CEB35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16600" y="4137660"/>
            <a:ext cx="3102085" cy="1635760"/>
            <a:chOff x="3871312" y="3395952"/>
            <a:chExt cx="3102085" cy="1635760"/>
          </a:xfrm>
        </p:grpSpPr>
        <p:grpSp>
          <p:nvGrpSpPr>
            <p:cNvPr id="21" name="Group 20"/>
            <p:cNvGrpSpPr/>
            <p:nvPr/>
          </p:nvGrpSpPr>
          <p:grpSpPr>
            <a:xfrm>
              <a:off x="3871312" y="3395952"/>
              <a:ext cx="1094740" cy="1635760"/>
              <a:chOff x="3871312" y="3472154"/>
              <a:chExt cx="1094740" cy="1635760"/>
            </a:xfrm>
          </p:grpSpPr>
          <p:cxnSp>
            <p:nvCxnSpPr>
              <p:cNvPr id="51" name="Straight Arrow Connector 27"/>
              <p:cNvCxnSpPr>
                <a:cxnSpLocks noChangeShapeType="1"/>
              </p:cNvCxnSpPr>
              <p:nvPr/>
            </p:nvCxnSpPr>
            <p:spPr bwMode="auto">
              <a:xfrm flipV="1">
                <a:off x="3924652" y="4363694"/>
                <a:ext cx="447040" cy="728980"/>
              </a:xfrm>
              <a:prstGeom prst="straightConnector1">
                <a:avLst/>
              </a:prstGeom>
              <a:noFill/>
              <a:ln w="41275" algn="ctr">
                <a:solidFill>
                  <a:srgbClr val="00FF0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64" name="Straight Arrow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4496152" y="4378934"/>
                <a:ext cx="447040" cy="728980"/>
              </a:xfrm>
              <a:prstGeom prst="straightConnector1">
                <a:avLst/>
              </a:prstGeom>
              <a:noFill/>
              <a:ln w="41275" algn="ctr">
                <a:solidFill>
                  <a:srgbClr val="00FF0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65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3871312" y="3472154"/>
                <a:ext cx="447040" cy="728980"/>
              </a:xfrm>
              <a:prstGeom prst="straightConnector1">
                <a:avLst/>
              </a:prstGeom>
              <a:noFill/>
              <a:ln w="41275" algn="ctr">
                <a:solidFill>
                  <a:srgbClr val="00FF0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66" name="Straight Arrow Connector 27"/>
              <p:cNvCxnSpPr>
                <a:cxnSpLocks noChangeShapeType="1"/>
              </p:cNvCxnSpPr>
              <p:nvPr/>
            </p:nvCxnSpPr>
            <p:spPr bwMode="auto">
              <a:xfrm flipH="1">
                <a:off x="4519012" y="3487394"/>
                <a:ext cx="447040" cy="728980"/>
              </a:xfrm>
              <a:prstGeom prst="straightConnector1">
                <a:avLst/>
              </a:prstGeom>
              <a:noFill/>
              <a:ln w="41275" algn="ctr">
                <a:solidFill>
                  <a:srgbClr val="00FF00"/>
                </a:solidFill>
                <a:round/>
                <a:headEnd/>
                <a:tailEnd type="stealth" w="lg" len="lg"/>
              </a:ln>
            </p:spPr>
          </p:cxnSp>
        </p:grp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714445" y="3783243"/>
              <a:ext cx="22589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 smtClean="0">
                  <a:solidFill>
                    <a:srgbClr val="00FF00"/>
                  </a:solidFill>
                </a:rPr>
                <a:t>laser cooling</a:t>
              </a:r>
              <a:endParaRPr lang="en-US" dirty="0">
                <a:solidFill>
                  <a:srgbClr val="00FF00"/>
                </a:solidFill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0" y="2892289"/>
            <a:ext cx="5613335" cy="6762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400" kern="0" dirty="0" smtClean="0">
                <a:solidFill>
                  <a:srgbClr val="00FFFF"/>
                </a:solidFill>
                <a:latin typeface="Arial"/>
                <a:cs typeface="Times New Roman" pitchFamily="18" charset="0"/>
              </a:rPr>
              <a:t>1/2 sec flight time (instead of 1/2 ms)</a:t>
            </a:r>
            <a:endParaRPr lang="en-GB" sz="2400" kern="0" dirty="0" smtClean="0">
              <a:solidFill>
                <a:srgbClr val="00FFFF"/>
              </a:solidFill>
              <a:latin typeface="Arial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-530225" y="20638"/>
            <a:ext cx="99456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dirty="0" smtClean="0">
                <a:solidFill>
                  <a:srgbClr val="00FFFF"/>
                </a:solidFill>
              </a:rPr>
              <a:t>Phase 3 – a molecular fountain</a:t>
            </a:r>
            <a:endParaRPr lang="en-GB" sz="3200" dirty="0">
              <a:solidFill>
                <a:srgbClr val="00FFFF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14300" y="1764529"/>
            <a:ext cx="5613335" cy="954541"/>
            <a:chOff x="0" y="596129"/>
            <a:chExt cx="5613335" cy="954541"/>
          </a:xfrm>
        </p:grpSpPr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0" y="596129"/>
              <a:ext cx="5613335" cy="676275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GB" sz="2600" kern="0" dirty="0" smtClean="0">
                  <a:solidFill>
                    <a:srgbClr val="00FFFF"/>
                  </a:solidFill>
                  <a:latin typeface="Arial"/>
                  <a:cs typeface="Times New Roman" pitchFamily="18" charset="0"/>
                </a:rPr>
                <a:t>Laser cooling </a:t>
              </a:r>
              <a:endParaRPr lang="en-GB" sz="2600" kern="0" dirty="0" smtClean="0">
                <a:solidFill>
                  <a:srgbClr val="00FFFF"/>
                </a:solidFill>
                <a:latin typeface="Arial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136140" y="849630"/>
              <a:ext cx="340995" cy="701040"/>
              <a:chOff x="2136140" y="849630"/>
              <a:chExt cx="340995" cy="701040"/>
            </a:xfrm>
          </p:grpSpPr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2477135" y="849630"/>
                <a:ext cx="0" cy="70104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H="1">
                <a:off x="2136140" y="853440"/>
                <a:ext cx="33528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</p:grpSp>
      <p:sp>
        <p:nvSpPr>
          <p:cNvPr id="42" name="Title 1"/>
          <p:cNvSpPr txBox="1">
            <a:spLocks/>
          </p:cNvSpPr>
          <p:nvPr/>
        </p:nvSpPr>
        <p:spPr>
          <a:xfrm>
            <a:off x="0" y="3411855"/>
            <a:ext cx="5166360" cy="7239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dirty="0">
                <a:solidFill>
                  <a:srgbClr val="CCFFFF"/>
                </a:solidFill>
                <a:latin typeface="+mj-lt"/>
                <a:cs typeface="Times New Roman" pitchFamily="18" charset="0"/>
              </a:rPr>
              <a:t>=&gt; 6</a:t>
            </a:r>
            <a:r>
              <a:rPr lang="en-GB" sz="2400" dirty="0" smtClean="0">
                <a:solidFill>
                  <a:srgbClr val="CCFFFF"/>
                </a:solidFill>
                <a:latin typeface="+mj-lt"/>
                <a:cs typeface="Times New Roman" pitchFamily="18" charset="0"/>
                <a:sym typeface="Symbol"/>
              </a:rPr>
              <a:t></a:t>
            </a:r>
            <a:r>
              <a:rPr lang="en-GB" sz="2400" dirty="0" smtClean="0">
                <a:solidFill>
                  <a:srgbClr val="CCFFFF"/>
                </a:solidFill>
                <a:latin typeface="+mj-lt"/>
                <a:cs typeface="Arial"/>
              </a:rPr>
              <a:t>10</a:t>
            </a:r>
            <a:r>
              <a:rPr lang="en-GB" sz="2400" baseline="30000" dirty="0" smtClean="0">
                <a:solidFill>
                  <a:srgbClr val="CCFFFF"/>
                </a:solidFill>
                <a:latin typeface="+mj-lt"/>
                <a:cs typeface="Arial"/>
              </a:rPr>
              <a:t>-31</a:t>
            </a:r>
            <a:r>
              <a:rPr lang="en-GB" sz="2400" dirty="0" smtClean="0">
                <a:solidFill>
                  <a:srgbClr val="CCFFFF"/>
                </a:solidFill>
                <a:latin typeface="+mj-lt"/>
                <a:cs typeface="Arial"/>
              </a:rPr>
              <a:t> </a:t>
            </a:r>
            <a:r>
              <a:rPr lang="en-GB" sz="2400" dirty="0" err="1" smtClean="0">
                <a:solidFill>
                  <a:srgbClr val="CCFFFF"/>
                </a:solidFill>
                <a:latin typeface="+mn-lt"/>
                <a:cs typeface="Arial"/>
              </a:rPr>
              <a:t>e.cm</a:t>
            </a:r>
            <a:r>
              <a:rPr lang="en-GB" sz="2400" dirty="0" smtClean="0">
                <a:solidFill>
                  <a:srgbClr val="CCFFFF"/>
                </a:solidFill>
                <a:latin typeface="+mj-lt"/>
                <a:cs typeface="Arial"/>
              </a:rPr>
              <a:t> statistical (in 8 </a:t>
            </a:r>
            <a:r>
              <a:rPr lang="en-GB" sz="2400" dirty="0" err="1" smtClean="0">
                <a:solidFill>
                  <a:srgbClr val="CCFFFF"/>
                </a:solidFill>
                <a:latin typeface="+mj-lt"/>
                <a:cs typeface="Arial"/>
              </a:rPr>
              <a:t>hrs</a:t>
            </a:r>
            <a:r>
              <a:rPr lang="en-GB" sz="2400" dirty="0" smtClean="0">
                <a:solidFill>
                  <a:srgbClr val="CCFFFF"/>
                </a:solidFill>
                <a:latin typeface="+mj-lt"/>
                <a:cs typeface="Arial"/>
              </a:rPr>
              <a:t>) </a:t>
            </a:r>
            <a:endParaRPr lang="en-GB" sz="2400" dirty="0">
              <a:solidFill>
                <a:srgbClr val="CCFFFF"/>
              </a:solidFill>
              <a:latin typeface="+mj-lt"/>
              <a:cs typeface="Arial"/>
            </a:endParaRPr>
          </a:p>
        </p:txBody>
      </p:sp>
      <p:sp>
        <p:nvSpPr>
          <p:cNvPr id="39" name="Arc 38"/>
          <p:cNvSpPr/>
          <p:nvPr/>
        </p:nvSpPr>
        <p:spPr bwMode="auto">
          <a:xfrm rot="5400000">
            <a:off x="4494407" y="3431494"/>
            <a:ext cx="1320794" cy="2634069"/>
          </a:xfrm>
          <a:prstGeom prst="arc">
            <a:avLst>
              <a:gd name="adj1" fmla="val 17658096"/>
              <a:gd name="adj2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53" name="Arc 52"/>
          <p:cNvSpPr/>
          <p:nvPr/>
        </p:nvSpPr>
        <p:spPr bwMode="auto">
          <a:xfrm rot="5400000">
            <a:off x="4209762" y="2878793"/>
            <a:ext cx="1854200" cy="2761569"/>
          </a:xfrm>
          <a:prstGeom prst="arc">
            <a:avLst>
              <a:gd name="adj1" fmla="val 18497794"/>
              <a:gd name="adj2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816603" y="4102118"/>
            <a:ext cx="2679154" cy="1671320"/>
            <a:chOff x="3871312" y="3360392"/>
            <a:chExt cx="2679154" cy="1671320"/>
          </a:xfrm>
        </p:grpSpPr>
        <p:grpSp>
          <p:nvGrpSpPr>
            <p:cNvPr id="69" name="Group 68"/>
            <p:cNvGrpSpPr/>
            <p:nvPr/>
          </p:nvGrpSpPr>
          <p:grpSpPr>
            <a:xfrm>
              <a:off x="3871312" y="3360392"/>
              <a:ext cx="1120140" cy="1671320"/>
              <a:chOff x="3871312" y="3436594"/>
              <a:chExt cx="1120140" cy="1671320"/>
            </a:xfrm>
          </p:grpSpPr>
          <p:cxnSp>
            <p:nvCxnSpPr>
              <p:cNvPr id="71" name="Straight Arrow Connector 27"/>
              <p:cNvCxnSpPr>
                <a:cxnSpLocks noChangeShapeType="1"/>
              </p:cNvCxnSpPr>
              <p:nvPr/>
            </p:nvCxnSpPr>
            <p:spPr bwMode="auto">
              <a:xfrm flipV="1">
                <a:off x="3924652" y="4363694"/>
                <a:ext cx="447040" cy="728980"/>
              </a:xfrm>
              <a:prstGeom prst="straightConnector1">
                <a:avLst/>
              </a:prstGeom>
              <a:noFill/>
              <a:ln w="41275" algn="ctr">
                <a:solidFill>
                  <a:srgbClr val="00FF0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72" name="Straight Arrow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4496152" y="4378934"/>
                <a:ext cx="447040" cy="728980"/>
              </a:xfrm>
              <a:prstGeom prst="straightConnector1">
                <a:avLst/>
              </a:prstGeom>
              <a:noFill/>
              <a:ln w="41275" algn="ctr">
                <a:solidFill>
                  <a:srgbClr val="00FF0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73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3871312" y="3459454"/>
                <a:ext cx="447040" cy="728980"/>
              </a:xfrm>
              <a:prstGeom prst="straightConnector1">
                <a:avLst/>
              </a:prstGeom>
              <a:noFill/>
              <a:ln w="41275" algn="ctr">
                <a:solidFill>
                  <a:srgbClr val="00FF0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74" name="Straight Arrow Connector 27"/>
              <p:cNvCxnSpPr>
                <a:cxnSpLocks noChangeShapeType="1"/>
              </p:cNvCxnSpPr>
              <p:nvPr/>
            </p:nvCxnSpPr>
            <p:spPr bwMode="auto">
              <a:xfrm flipH="1">
                <a:off x="4544412" y="3436594"/>
                <a:ext cx="447040" cy="728980"/>
              </a:xfrm>
              <a:prstGeom prst="straightConnector1">
                <a:avLst/>
              </a:prstGeom>
              <a:noFill/>
              <a:ln w="41275" algn="ctr">
                <a:solidFill>
                  <a:srgbClr val="00FF00"/>
                </a:solidFill>
                <a:round/>
                <a:headEnd/>
                <a:tailEnd type="stealth" w="lg" len="lg"/>
              </a:ln>
            </p:spPr>
          </p:cxnSp>
        </p:grp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4757988" y="4131586"/>
              <a:ext cx="17924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 smtClean="0">
                  <a:solidFill>
                    <a:srgbClr val="00FF00"/>
                  </a:solidFill>
                </a:rPr>
                <a:t>detection</a:t>
              </a:r>
              <a:endParaRPr lang="en-US" dirty="0">
                <a:solidFill>
                  <a:srgbClr val="00FF0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011068" y="4559328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guide</a:t>
            </a:r>
            <a:endParaRPr lang="en-GB" dirty="0"/>
          </a:p>
        </p:txBody>
      </p:sp>
      <p:sp>
        <p:nvSpPr>
          <p:cNvPr id="76" name="Line 4320"/>
          <p:cNvSpPr>
            <a:spLocks noChangeShapeType="1"/>
          </p:cNvSpPr>
          <p:nvPr/>
        </p:nvSpPr>
        <p:spPr bwMode="auto">
          <a:xfrm rot="16200000" flipV="1">
            <a:off x="5741988" y="669924"/>
            <a:ext cx="0" cy="4857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oval" w="lg" len="lg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7" name="Text Box 4322"/>
          <p:cNvSpPr txBox="1">
            <a:spLocks noChangeArrowheads="1"/>
          </p:cNvSpPr>
          <p:nvPr/>
        </p:nvSpPr>
        <p:spPr bwMode="auto">
          <a:xfrm>
            <a:off x="5140325" y="1035050"/>
            <a:ext cx="619080" cy="40011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/>
                </a:solidFill>
                <a:latin typeface="Calibri"/>
                <a:cs typeface="+mn-cs"/>
              </a:rPr>
              <a:t>HV+</a:t>
            </a:r>
            <a:endParaRPr lang="en-US" sz="20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8" name="Line 4320"/>
          <p:cNvSpPr>
            <a:spLocks noChangeShapeType="1"/>
          </p:cNvSpPr>
          <p:nvPr/>
        </p:nvSpPr>
        <p:spPr bwMode="auto">
          <a:xfrm rot="5400000" flipH="1" flipV="1">
            <a:off x="7011990" y="669924"/>
            <a:ext cx="0" cy="4857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oval" w="lg" len="lg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9" name="Text Box 4322"/>
          <p:cNvSpPr txBox="1">
            <a:spLocks noChangeArrowheads="1"/>
          </p:cNvSpPr>
          <p:nvPr/>
        </p:nvSpPr>
        <p:spPr bwMode="auto">
          <a:xfrm>
            <a:off x="6956425" y="1035050"/>
            <a:ext cx="569387" cy="40011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white"/>
                </a:solidFill>
                <a:latin typeface="Calibri"/>
                <a:cs typeface="+mn-cs"/>
              </a:rPr>
              <a:t>HV-</a:t>
            </a:r>
            <a:endParaRPr lang="en-US" sz="20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041900" y="5359400"/>
            <a:ext cx="1686252" cy="548620"/>
            <a:chOff x="5041900" y="5359400"/>
            <a:chExt cx="1686252" cy="548620"/>
          </a:xfrm>
        </p:grpSpPr>
        <p:cxnSp>
          <p:nvCxnSpPr>
            <p:cNvPr id="81" name="Straight Arrow Connector 80"/>
            <p:cNvCxnSpPr/>
            <p:nvPr/>
          </p:nvCxnSpPr>
          <p:spPr bwMode="auto">
            <a:xfrm>
              <a:off x="5041900" y="5359400"/>
              <a:ext cx="1498600" cy="0"/>
            </a:xfrm>
            <a:prstGeom prst="straightConnector1">
              <a:avLst/>
            </a:prstGeom>
            <a:noFill/>
            <a:ln w="476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6070600" y="5384800"/>
              <a:ext cx="657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333FF"/>
                  </a:solidFill>
                </a:rPr>
                <a:t>He</a:t>
              </a:r>
              <a:endParaRPr lang="en-GB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25" name="Group 4313"/>
          <p:cNvGrpSpPr>
            <a:grpSpLocks/>
          </p:cNvGrpSpPr>
          <p:nvPr/>
        </p:nvGrpSpPr>
        <p:grpSpPr bwMode="auto">
          <a:xfrm>
            <a:off x="5150769" y="2405747"/>
            <a:ext cx="2679700" cy="1371600"/>
            <a:chOff x="2320" y="440"/>
            <a:chExt cx="1688" cy="864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618" y="693"/>
              <a:ext cx="1099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err="1">
                  <a:solidFill>
                    <a:srgbClr val="FF0000"/>
                  </a:solidFill>
                  <a:latin typeface="Calibri"/>
                  <a:cs typeface="+mn-cs"/>
                </a:rPr>
                <a:t>rf</a:t>
              </a:r>
              <a:r>
                <a:rPr lang="en-GB" sz="2400" dirty="0">
                  <a:solidFill>
                    <a:srgbClr val="FF0000"/>
                  </a:solidFill>
                  <a:latin typeface="Calibri"/>
                  <a:cs typeface="+mn-cs"/>
                </a:rPr>
                <a:t> </a:t>
              </a:r>
              <a:r>
                <a:rPr lang="en-GB" sz="2400" dirty="0" smtClean="0">
                  <a:solidFill>
                    <a:srgbClr val="FF0000"/>
                  </a:solidFill>
                  <a:latin typeface="Calibri"/>
                  <a:cs typeface="+mn-cs"/>
                </a:rPr>
                <a:t> pulse</a:t>
              </a:r>
              <a:endParaRPr lang="en-GB" sz="2400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AutoShape 4312"/>
            <p:cNvSpPr>
              <a:spLocks noChangeArrowheads="1"/>
            </p:cNvSpPr>
            <p:nvPr/>
          </p:nvSpPr>
          <p:spPr bwMode="auto">
            <a:xfrm>
              <a:off x="2320" y="440"/>
              <a:ext cx="1688" cy="864"/>
            </a:xfrm>
            <a:prstGeom prst="irregularSeal1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45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80666"/>
            <a:ext cx="471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Tarbutt</a:t>
            </a:r>
            <a:r>
              <a:rPr lang="en-US" sz="2400" dirty="0" smtClean="0"/>
              <a:t> </a:t>
            </a:r>
            <a:r>
              <a:rPr lang="en-US" sz="2400" i="1" dirty="0" smtClean="0"/>
              <a:t>et al.  </a:t>
            </a:r>
            <a:r>
              <a:rPr lang="en-US" sz="2400" dirty="0" smtClean="0"/>
              <a:t>arXiv</a:t>
            </a:r>
            <a:r>
              <a:rPr lang="en-US" sz="2400" dirty="0"/>
              <a:t>:1302.2870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46 L 0.03993 -0.00556 C 0.04861 -0.00533 0.06216 -0.00834 0.07466 -0.01181 C 0.08889 -0.01899 0.10087 -0.02454 0.10799 -0.03125 L 0.14497 -0.05417 " pathEditMode="relative" rAng="-95179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157 -0.54398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24" grpId="0" animBg="1"/>
      <p:bldP spid="24" grpId="1" animBg="1"/>
      <p:bldP spid="24" grpId="2" animBg="1"/>
      <p:bldP spid="33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6419"/>
            <a:ext cx="8945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dirty="0" smtClean="0">
                <a:solidFill>
                  <a:srgbClr val="00FFFF"/>
                </a:solidFill>
              </a:rPr>
              <a:t>Other </a:t>
            </a:r>
            <a:r>
              <a:rPr lang="en-GB" sz="3200" dirty="0" err="1" smtClean="0">
                <a:solidFill>
                  <a:srgbClr val="00FFFF"/>
                </a:solidFill>
              </a:rPr>
              <a:t>eEDM</a:t>
            </a:r>
            <a:r>
              <a:rPr lang="en-GB" sz="3200" dirty="0" smtClean="0">
                <a:solidFill>
                  <a:srgbClr val="00FFFF"/>
                </a:solidFill>
              </a:rPr>
              <a:t> experiments in preparation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8120" y="1771725"/>
            <a:ext cx="9281160" cy="487065"/>
            <a:chOff x="198120" y="1855258"/>
            <a:chExt cx="9281160" cy="487065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5249331" y="1855258"/>
              <a:ext cx="42299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dirty="0" smtClean="0">
                  <a:solidFill>
                    <a:prstClr val="white"/>
                  </a:solidFill>
                  <a:ea typeface="굴림" pitchFamily="50" charset="-127"/>
                </a:rPr>
                <a:t>WC :   </a:t>
              </a:r>
              <a:r>
                <a:rPr lang="en-US" altLang="ko-KR" sz="2400" baseline="30000" dirty="0" smtClean="0">
                  <a:solidFill>
                    <a:prstClr val="white"/>
                  </a:solidFill>
                  <a:ea typeface="굴림" pitchFamily="50" charset="-127"/>
                </a:rPr>
                <a:t>3</a:t>
              </a:r>
              <a:r>
                <a:rPr lang="el-GR" sz="2400" dirty="0" smtClean="0">
                  <a:solidFill>
                    <a:prstClr val="white"/>
                  </a:solidFill>
                </a:rPr>
                <a:t>Δ</a:t>
              </a:r>
              <a:r>
                <a:rPr lang="el-GR" sz="2400" baseline="-25000" dirty="0" smtClean="0">
                  <a:solidFill>
                    <a:prstClr val="white"/>
                  </a:solidFill>
                </a:rPr>
                <a:t>1</a:t>
              </a:r>
              <a:r>
                <a:rPr lang="el-GR" sz="2400" dirty="0" smtClean="0">
                  <a:solidFill>
                    <a:prstClr val="white"/>
                  </a:solidFill>
                </a:rPr>
                <a:t> </a:t>
              </a:r>
              <a:r>
                <a:rPr lang="en-GB" sz="2400" dirty="0" smtClean="0">
                  <a:solidFill>
                    <a:prstClr val="white"/>
                  </a:solidFill>
                </a:rPr>
                <a:t>ground state</a:t>
              </a:r>
              <a:endParaRPr lang="en-US" altLang="ko-KR" sz="2400" dirty="0">
                <a:solidFill>
                  <a:prstClr val="white"/>
                </a:solidFill>
                <a:ea typeface="굴림" pitchFamily="50" charset="-127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98120" y="1880658"/>
              <a:ext cx="44534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dirty="0" smtClean="0">
                  <a:solidFill>
                    <a:prstClr val="white"/>
                  </a:solidFill>
                  <a:ea typeface="굴림" pitchFamily="50" charset="-127"/>
                </a:rPr>
                <a:t>Leanhardt group, Michigan</a:t>
              </a:r>
              <a:endParaRPr lang="en-US" altLang="ko-KR" sz="2400" dirty="0">
                <a:solidFill>
                  <a:prstClr val="white"/>
                </a:solidFill>
                <a:ea typeface="굴림" pitchFamily="50" charset="-127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120" y="1062778"/>
            <a:ext cx="8778240" cy="461665"/>
            <a:chOff x="198120" y="1398058"/>
            <a:chExt cx="8778240" cy="461665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98120" y="1398058"/>
              <a:ext cx="5227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dirty="0" smtClean="0">
                  <a:solidFill>
                    <a:prstClr val="white"/>
                  </a:solidFill>
                  <a:ea typeface="굴림" pitchFamily="50" charset="-127"/>
                </a:rPr>
                <a:t>Acme collaboration, Harvard/Yale</a:t>
              </a:r>
              <a:endParaRPr lang="en-US" altLang="ko-KR" sz="2400" dirty="0">
                <a:solidFill>
                  <a:prstClr val="white"/>
                </a:solidFill>
                <a:ea typeface="굴림" pitchFamily="50" charset="-127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129520" y="1398058"/>
              <a:ext cx="38468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dirty="0" err="1" smtClean="0">
                  <a:solidFill>
                    <a:prstClr val="white"/>
                  </a:solidFill>
                  <a:ea typeface="굴림" pitchFamily="50" charset="-127"/>
                </a:rPr>
                <a:t>ThO</a:t>
              </a:r>
              <a:r>
                <a:rPr lang="en-US" altLang="ko-KR" sz="2400" dirty="0" smtClean="0">
                  <a:solidFill>
                    <a:prstClr val="white"/>
                  </a:solidFill>
                  <a:ea typeface="굴림" pitchFamily="50" charset="-127"/>
                </a:rPr>
                <a:t> :   </a:t>
              </a:r>
              <a:r>
                <a:rPr lang="en-US" altLang="ko-KR" sz="2400" baseline="30000" dirty="0" smtClean="0">
                  <a:solidFill>
                    <a:prstClr val="white"/>
                  </a:solidFill>
                  <a:ea typeface="굴림" pitchFamily="50" charset="-127"/>
                </a:rPr>
                <a:t>3</a:t>
              </a:r>
              <a:r>
                <a:rPr lang="el-GR" sz="2400" dirty="0" smtClean="0">
                  <a:solidFill>
                    <a:prstClr val="white"/>
                  </a:solidFill>
                </a:rPr>
                <a:t>Δ</a:t>
              </a:r>
              <a:r>
                <a:rPr lang="el-GR" sz="2400" baseline="-25000" dirty="0" smtClean="0">
                  <a:solidFill>
                    <a:prstClr val="white"/>
                  </a:solidFill>
                </a:rPr>
                <a:t>1</a:t>
              </a:r>
              <a:r>
                <a:rPr lang="el-GR" sz="2400" dirty="0" smtClean="0">
                  <a:solidFill>
                    <a:prstClr val="white"/>
                  </a:solidFill>
                </a:rPr>
                <a:t> </a:t>
              </a:r>
              <a:r>
                <a:rPr lang="en-GB" sz="2400" dirty="0" smtClean="0">
                  <a:solidFill>
                    <a:prstClr val="white"/>
                  </a:solidFill>
                </a:rPr>
                <a:t>metastable</a:t>
              </a:r>
              <a:endParaRPr lang="en-US" altLang="ko-KR" sz="2400" dirty="0">
                <a:solidFill>
                  <a:prstClr val="white"/>
                </a:solidFill>
                <a:ea typeface="굴림" pitchFamily="50" charset="-127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8120" y="2604280"/>
            <a:ext cx="9083606" cy="487065"/>
            <a:chOff x="198120" y="1855258"/>
            <a:chExt cx="9083606" cy="487065"/>
          </a:xfrm>
        </p:grpSpPr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5051777" y="1855258"/>
              <a:ext cx="42299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dirty="0" err="1" smtClean="0">
                  <a:solidFill>
                    <a:prstClr val="white"/>
                  </a:solidFill>
                  <a:ea typeface="굴림" pitchFamily="50" charset="-127"/>
                </a:rPr>
                <a:t>HfF</a:t>
              </a:r>
              <a:r>
                <a:rPr lang="en-US" altLang="ko-KR" sz="3600" baseline="30000" dirty="0" smtClean="0">
                  <a:solidFill>
                    <a:prstClr val="white"/>
                  </a:solidFill>
                  <a:ea typeface="굴림" pitchFamily="50" charset="-127"/>
                </a:rPr>
                <a:t>+</a:t>
              </a:r>
              <a:r>
                <a:rPr lang="en-US" altLang="ko-KR" sz="2400" dirty="0" smtClean="0">
                  <a:solidFill>
                    <a:prstClr val="white"/>
                  </a:solidFill>
                  <a:ea typeface="굴림" pitchFamily="50" charset="-127"/>
                </a:rPr>
                <a:t> :   </a:t>
              </a:r>
              <a:r>
                <a:rPr lang="en-US" altLang="ko-KR" sz="2400" baseline="30000" dirty="0" smtClean="0">
                  <a:solidFill>
                    <a:prstClr val="white"/>
                  </a:solidFill>
                  <a:ea typeface="굴림" pitchFamily="50" charset="-127"/>
                </a:rPr>
                <a:t>3</a:t>
              </a:r>
              <a:r>
                <a:rPr lang="el-GR" sz="2400" dirty="0" smtClean="0">
                  <a:solidFill>
                    <a:prstClr val="white"/>
                  </a:solidFill>
                </a:rPr>
                <a:t>Δ</a:t>
              </a:r>
              <a:r>
                <a:rPr lang="el-GR" sz="2400" baseline="-25000" dirty="0" smtClean="0">
                  <a:solidFill>
                    <a:prstClr val="white"/>
                  </a:solidFill>
                </a:rPr>
                <a:t>1</a:t>
              </a:r>
              <a:r>
                <a:rPr lang="el-GR" sz="2400" dirty="0" smtClean="0">
                  <a:solidFill>
                    <a:prstClr val="white"/>
                  </a:solidFill>
                </a:rPr>
                <a:t> </a:t>
              </a:r>
              <a:r>
                <a:rPr lang="en-GB" sz="2400" dirty="0" smtClean="0">
                  <a:solidFill>
                    <a:prstClr val="white"/>
                  </a:solidFill>
                </a:rPr>
                <a:t>ground state</a:t>
              </a:r>
              <a:endParaRPr lang="en-US" altLang="ko-KR" sz="2400" dirty="0">
                <a:solidFill>
                  <a:prstClr val="white"/>
                </a:solidFill>
                <a:ea typeface="굴림" pitchFamily="50" charset="-127"/>
              </a:endParaRP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198120" y="1880658"/>
              <a:ext cx="44534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dirty="0" smtClean="0">
                  <a:solidFill>
                    <a:prstClr val="white"/>
                  </a:solidFill>
                  <a:ea typeface="굴림" pitchFamily="50" charset="-127"/>
                </a:rPr>
                <a:t>Cornel Group JILA</a:t>
              </a:r>
              <a:endParaRPr lang="en-US" altLang="ko-KR" sz="2400" dirty="0">
                <a:solidFill>
                  <a:prstClr val="white"/>
                </a:solidFill>
                <a:ea typeface="굴림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347810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ctr" eaLnBrk="0" hangingPunct="0">
              <a:defRPr sz="3200">
                <a:solidFill>
                  <a:srgbClr val="00FFFF"/>
                </a:solidFill>
              </a:defRPr>
            </a:lvl1pPr>
          </a:lstStyle>
          <a:p>
            <a:r>
              <a:rPr lang="en-GB" dirty="0"/>
              <a:t>Atom experiments in preparation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4320" y="4170121"/>
            <a:ext cx="9095458" cy="1180291"/>
            <a:chOff x="274320" y="4988559"/>
            <a:chExt cx="8504702" cy="1180291"/>
          </a:xfrm>
        </p:grpSpPr>
        <p:sp>
          <p:nvSpPr>
            <p:cNvPr id="39" name="TextBox 38"/>
            <p:cNvSpPr txBox="1"/>
            <p:nvPr/>
          </p:nvSpPr>
          <p:spPr>
            <a:xfrm>
              <a:off x="274320" y="4988559"/>
              <a:ext cx="8504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Cs in optical lattice: Weiss group, Penn State (next year?) </a:t>
              </a:r>
              <a:endParaRPr lang="en-GB" sz="2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02482" y="5337853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2400" dirty="0" err="1" smtClean="0"/>
                <a:t>Heinzen</a:t>
              </a:r>
              <a:r>
                <a:rPr lang="en-GB" sz="2400" dirty="0" smtClean="0"/>
                <a:t> group, Texas (2 years?)</a:t>
              </a:r>
              <a:endParaRPr lang="en-GB" sz="2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26720" y="5140959"/>
            <a:ext cx="644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Fr</a:t>
            </a:r>
            <a:r>
              <a:rPr lang="en-GB" sz="2400" dirty="0" smtClean="0"/>
              <a:t> in a MOT: Tohoku/Osaka (starting 2014)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893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03813" y="1947138"/>
            <a:ext cx="3390900" cy="457200"/>
            <a:chOff x="2952" y="1329"/>
            <a:chExt cx="2136" cy="288"/>
          </a:xfrm>
        </p:grpSpPr>
        <p:sp>
          <p:nvSpPr>
            <p:cNvPr id="145741" name="Text Box 3"/>
            <p:cNvSpPr txBox="1">
              <a:spLocks noChangeArrowheads="1"/>
            </p:cNvSpPr>
            <p:nvPr/>
          </p:nvSpPr>
          <p:spPr bwMode="auto">
            <a:xfrm>
              <a:off x="3293" y="1329"/>
              <a:ext cx="1795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400" b="1" dirty="0">
                  <a:solidFill>
                    <a:srgbClr val="FFFFFF"/>
                  </a:solidFill>
                  <a:latin typeface="Times New Roman" pitchFamily="18" charset="0"/>
                </a:rPr>
                <a:t>d(</a:t>
              </a:r>
              <a:r>
                <a:rPr lang="en-GB" sz="2400" b="1" dirty="0">
                  <a:solidFill>
                    <a:srgbClr val="FFFFFF"/>
                  </a:solidFill>
                  <a:latin typeface="Times New Roman" pitchFamily="18" charset="0"/>
                </a:rPr>
                <a:t>mu</a:t>
              </a:r>
              <a:r>
                <a:rPr lang="en-US" sz="2400" b="1" dirty="0">
                  <a:solidFill>
                    <a:srgbClr val="FFFFFF"/>
                  </a:solidFill>
                  <a:latin typeface="Times New Roman" pitchFamily="18" charset="0"/>
                </a:rPr>
                <a:t>on) </a:t>
              </a:r>
              <a:r>
                <a:rPr lang="en-US" sz="2400" b="1" dirty="0" smtClean="0">
                  <a:solidFill>
                    <a:srgbClr val="FFFFFF"/>
                  </a:solidFill>
                  <a:latin typeface="Arial" charset="0"/>
                  <a:sym typeface="Mathematica1"/>
                </a:rPr>
                <a:t>&lt;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</a:rPr>
                <a:t> 1.9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Math1"/>
                </a:rPr>
                <a:t>×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</a:rPr>
                <a:t>10</a:t>
              </a:r>
              <a:r>
                <a:rPr lang="en-US" sz="2400" b="1" baseline="30000" dirty="0" smtClean="0">
                  <a:solidFill>
                    <a:srgbClr val="FFFFFF"/>
                  </a:solidFill>
                  <a:latin typeface="Times New Roman" pitchFamily="18" charset="0"/>
                </a:rPr>
                <a:t>-</a:t>
              </a:r>
              <a:r>
                <a:rPr lang="en-GB" sz="2400" b="1" baseline="30000" dirty="0">
                  <a:solidFill>
                    <a:srgbClr val="FFFFFF"/>
                  </a:solidFill>
                  <a:latin typeface="Times New Roman" pitchFamily="18" charset="0"/>
                </a:rPr>
                <a:t>19</a:t>
              </a:r>
              <a:endParaRPr lang="en-US" sz="24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5742" name="Line 4"/>
            <p:cNvSpPr>
              <a:spLocks noChangeShapeType="1"/>
            </p:cNvSpPr>
            <p:nvPr/>
          </p:nvSpPr>
          <p:spPr bwMode="auto">
            <a:xfrm flipH="1">
              <a:off x="2952" y="1507"/>
              <a:ext cx="43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5410" name="Rectangle 7"/>
          <p:cNvSpPr>
            <a:spLocks noChangeArrowheads="1"/>
          </p:cNvSpPr>
          <p:nvPr/>
        </p:nvSpPr>
        <p:spPr bwMode="auto">
          <a:xfrm>
            <a:off x="1076325" y="3248025"/>
            <a:ext cx="104775" cy="104775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11" name="Rectangle 9"/>
          <p:cNvSpPr>
            <a:spLocks noChangeArrowheads="1"/>
          </p:cNvSpPr>
          <p:nvPr/>
        </p:nvSpPr>
        <p:spPr bwMode="auto">
          <a:xfrm>
            <a:off x="1600200" y="3562350"/>
            <a:ext cx="287338" cy="392113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12" name="Rectangle 10"/>
          <p:cNvSpPr>
            <a:spLocks noChangeArrowheads="1"/>
          </p:cNvSpPr>
          <p:nvPr/>
        </p:nvSpPr>
        <p:spPr bwMode="auto">
          <a:xfrm>
            <a:off x="2266950" y="3922713"/>
            <a:ext cx="274638" cy="104775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13" name="Rectangle 11"/>
          <p:cNvSpPr>
            <a:spLocks noChangeArrowheads="1"/>
          </p:cNvSpPr>
          <p:nvPr/>
        </p:nvSpPr>
        <p:spPr bwMode="auto">
          <a:xfrm>
            <a:off x="984250" y="2701925"/>
            <a:ext cx="223838" cy="392113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14" name="Rectangle 166"/>
          <p:cNvSpPr>
            <a:spLocks noChangeArrowheads="1"/>
          </p:cNvSpPr>
          <p:nvPr/>
        </p:nvSpPr>
        <p:spPr bwMode="auto">
          <a:xfrm>
            <a:off x="3651788" y="2530475"/>
            <a:ext cx="92075" cy="1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15" name="Rectangle 167"/>
          <p:cNvSpPr>
            <a:spLocks noChangeArrowheads="1"/>
          </p:cNvSpPr>
          <p:nvPr/>
        </p:nvSpPr>
        <p:spPr bwMode="auto">
          <a:xfrm>
            <a:off x="3651788" y="2847975"/>
            <a:ext cx="92075" cy="1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16" name="Rectangle 168"/>
          <p:cNvSpPr>
            <a:spLocks noChangeArrowheads="1"/>
          </p:cNvSpPr>
          <p:nvPr/>
        </p:nvSpPr>
        <p:spPr bwMode="auto">
          <a:xfrm>
            <a:off x="3651788" y="3162300"/>
            <a:ext cx="92075" cy="1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17" name="Rectangle 169"/>
          <p:cNvSpPr>
            <a:spLocks noChangeArrowheads="1"/>
          </p:cNvSpPr>
          <p:nvPr/>
        </p:nvSpPr>
        <p:spPr bwMode="auto">
          <a:xfrm>
            <a:off x="3651788" y="3478213"/>
            <a:ext cx="92075" cy="1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18" name="Rectangle 170"/>
          <p:cNvSpPr>
            <a:spLocks noChangeArrowheads="1"/>
          </p:cNvSpPr>
          <p:nvPr/>
        </p:nvSpPr>
        <p:spPr bwMode="auto">
          <a:xfrm>
            <a:off x="3651788" y="3792538"/>
            <a:ext cx="92075" cy="1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19" name="Rectangle 171"/>
          <p:cNvSpPr>
            <a:spLocks noChangeArrowheads="1"/>
          </p:cNvSpPr>
          <p:nvPr/>
        </p:nvSpPr>
        <p:spPr bwMode="auto">
          <a:xfrm>
            <a:off x="3651788" y="4110038"/>
            <a:ext cx="92075" cy="1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20" name="Rectangle 172"/>
          <p:cNvSpPr>
            <a:spLocks noChangeArrowheads="1"/>
          </p:cNvSpPr>
          <p:nvPr/>
        </p:nvSpPr>
        <p:spPr bwMode="auto">
          <a:xfrm>
            <a:off x="3651788" y="4425950"/>
            <a:ext cx="92075" cy="1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21" name="Rectangle 173"/>
          <p:cNvSpPr>
            <a:spLocks noChangeArrowheads="1"/>
          </p:cNvSpPr>
          <p:nvPr/>
        </p:nvSpPr>
        <p:spPr bwMode="auto">
          <a:xfrm>
            <a:off x="3651788" y="4740275"/>
            <a:ext cx="92075" cy="1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22" name="Rectangle 174"/>
          <p:cNvSpPr>
            <a:spLocks noChangeArrowheads="1"/>
          </p:cNvSpPr>
          <p:nvPr/>
        </p:nvSpPr>
        <p:spPr bwMode="auto">
          <a:xfrm>
            <a:off x="3651788" y="5057775"/>
            <a:ext cx="92075" cy="1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23" name="Rectangle 175"/>
          <p:cNvSpPr>
            <a:spLocks noChangeArrowheads="1"/>
          </p:cNvSpPr>
          <p:nvPr/>
        </p:nvSpPr>
        <p:spPr bwMode="auto">
          <a:xfrm>
            <a:off x="3645438" y="2536825"/>
            <a:ext cx="12700" cy="3157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24" name="Rectangle 176"/>
          <p:cNvSpPr>
            <a:spLocks noChangeArrowheads="1"/>
          </p:cNvSpPr>
          <p:nvPr/>
        </p:nvSpPr>
        <p:spPr bwMode="auto">
          <a:xfrm>
            <a:off x="3794663" y="2359025"/>
            <a:ext cx="4360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 dirty="0">
                <a:solidFill>
                  <a:srgbClr val="FFFFFF"/>
                </a:solidFill>
                <a:latin typeface="Times New Roman" pitchFamily="18" charset="0"/>
              </a:rPr>
              <a:t>10</a:t>
            </a:r>
            <a:r>
              <a:rPr lang="en-GB" sz="1800" baseline="30000" dirty="0">
                <a:solidFill>
                  <a:srgbClr val="FFFFFF"/>
                </a:solidFill>
                <a:latin typeface="Times New Roman" pitchFamily="18" charset="0"/>
              </a:rPr>
              <a:t>-20</a:t>
            </a:r>
          </a:p>
        </p:txBody>
      </p:sp>
      <p:sp>
        <p:nvSpPr>
          <p:cNvPr id="145425" name="Rectangle 177"/>
          <p:cNvSpPr>
            <a:spLocks noChangeArrowheads="1"/>
          </p:cNvSpPr>
          <p:nvPr/>
        </p:nvSpPr>
        <p:spPr bwMode="auto">
          <a:xfrm>
            <a:off x="3781963" y="2986088"/>
            <a:ext cx="4360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 dirty="0">
                <a:solidFill>
                  <a:srgbClr val="FFFFFF"/>
                </a:solidFill>
                <a:latin typeface="Times New Roman" pitchFamily="18" charset="0"/>
              </a:rPr>
              <a:t>10</a:t>
            </a:r>
            <a:r>
              <a:rPr lang="en-GB" sz="1800" baseline="30000" dirty="0">
                <a:solidFill>
                  <a:srgbClr val="FFFFFF"/>
                </a:solidFill>
                <a:latin typeface="Times New Roman" pitchFamily="18" charset="0"/>
              </a:rPr>
              <a:t>-22</a:t>
            </a:r>
          </a:p>
        </p:txBody>
      </p:sp>
      <p:sp>
        <p:nvSpPr>
          <p:cNvPr id="145426" name="Rectangle 178"/>
          <p:cNvSpPr>
            <a:spLocks noChangeArrowheads="1"/>
          </p:cNvSpPr>
          <p:nvPr/>
        </p:nvSpPr>
        <p:spPr bwMode="auto">
          <a:xfrm>
            <a:off x="3794663" y="3633788"/>
            <a:ext cx="4360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 dirty="0">
                <a:solidFill>
                  <a:srgbClr val="FFFFFF"/>
                </a:solidFill>
                <a:latin typeface="Times New Roman" pitchFamily="18" charset="0"/>
              </a:rPr>
              <a:t>10</a:t>
            </a:r>
            <a:r>
              <a:rPr lang="en-GB" sz="1800" baseline="30000" dirty="0">
                <a:solidFill>
                  <a:srgbClr val="FFFFFF"/>
                </a:solidFill>
                <a:latin typeface="Times New Roman" pitchFamily="18" charset="0"/>
              </a:rPr>
              <a:t>-24</a:t>
            </a:r>
          </a:p>
        </p:txBody>
      </p:sp>
      <p:sp>
        <p:nvSpPr>
          <p:cNvPr id="145427" name="Rectangle 179"/>
          <p:cNvSpPr>
            <a:spLocks noChangeArrowheads="1"/>
          </p:cNvSpPr>
          <p:nvPr/>
        </p:nvSpPr>
        <p:spPr bwMode="auto">
          <a:xfrm>
            <a:off x="3348575" y="1981200"/>
            <a:ext cx="76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 b="1">
                <a:solidFill>
                  <a:srgbClr val="FFFFFF"/>
                </a:solidFill>
                <a:latin typeface="Times New Roman" pitchFamily="18" charset="0"/>
              </a:rPr>
              <a:t>d  e.cm</a:t>
            </a:r>
          </a:p>
        </p:txBody>
      </p:sp>
      <p:sp>
        <p:nvSpPr>
          <p:cNvPr id="145428" name="Rectangle 310"/>
          <p:cNvSpPr>
            <a:spLocks noChangeArrowheads="1"/>
          </p:cNvSpPr>
          <p:nvPr/>
        </p:nvSpPr>
        <p:spPr bwMode="auto">
          <a:xfrm>
            <a:off x="2414588" y="5694363"/>
            <a:ext cx="127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29" name="Rectangle 311"/>
          <p:cNvSpPr>
            <a:spLocks noChangeArrowheads="1"/>
          </p:cNvSpPr>
          <p:nvPr/>
        </p:nvSpPr>
        <p:spPr bwMode="auto">
          <a:xfrm>
            <a:off x="1816100" y="5694363"/>
            <a:ext cx="127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30" name="Rectangle 312"/>
          <p:cNvSpPr>
            <a:spLocks noChangeArrowheads="1"/>
          </p:cNvSpPr>
          <p:nvPr/>
        </p:nvSpPr>
        <p:spPr bwMode="auto">
          <a:xfrm>
            <a:off x="1214438" y="5694363"/>
            <a:ext cx="127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31" name="Rectangle 313"/>
          <p:cNvSpPr>
            <a:spLocks noChangeArrowheads="1"/>
          </p:cNvSpPr>
          <p:nvPr/>
        </p:nvSpPr>
        <p:spPr bwMode="auto">
          <a:xfrm>
            <a:off x="466725" y="582295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>
                <a:solidFill>
                  <a:srgbClr val="FFFFFF"/>
                </a:solidFill>
                <a:latin typeface="Times New Roman" pitchFamily="18" charset="0"/>
              </a:rPr>
              <a:t>1960</a:t>
            </a:r>
          </a:p>
        </p:txBody>
      </p:sp>
      <p:sp>
        <p:nvSpPr>
          <p:cNvPr id="145432" name="Rectangle 314"/>
          <p:cNvSpPr>
            <a:spLocks noChangeArrowheads="1"/>
          </p:cNvSpPr>
          <p:nvPr/>
        </p:nvSpPr>
        <p:spPr bwMode="auto">
          <a:xfrm>
            <a:off x="1076325" y="582295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>
                <a:solidFill>
                  <a:srgbClr val="FFFFFF"/>
                </a:solidFill>
                <a:latin typeface="Times New Roman" pitchFamily="18" charset="0"/>
              </a:rPr>
              <a:t>1970</a:t>
            </a:r>
          </a:p>
        </p:txBody>
      </p:sp>
      <p:sp>
        <p:nvSpPr>
          <p:cNvPr id="145433" name="Rectangle 315"/>
          <p:cNvSpPr>
            <a:spLocks noChangeArrowheads="1"/>
          </p:cNvSpPr>
          <p:nvPr/>
        </p:nvSpPr>
        <p:spPr bwMode="auto">
          <a:xfrm>
            <a:off x="1657350" y="582295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>
                <a:solidFill>
                  <a:srgbClr val="FFFFFF"/>
                </a:solidFill>
                <a:latin typeface="Times New Roman" pitchFamily="18" charset="0"/>
              </a:rPr>
              <a:t>1980</a:t>
            </a:r>
          </a:p>
        </p:txBody>
      </p:sp>
      <p:sp>
        <p:nvSpPr>
          <p:cNvPr id="145434" name="Rectangle 316"/>
          <p:cNvSpPr>
            <a:spLocks noChangeArrowheads="1"/>
          </p:cNvSpPr>
          <p:nvPr/>
        </p:nvSpPr>
        <p:spPr bwMode="auto">
          <a:xfrm>
            <a:off x="2266950" y="582295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>
                <a:solidFill>
                  <a:srgbClr val="FFFFFF"/>
                </a:solidFill>
                <a:latin typeface="Times New Roman" pitchFamily="18" charset="0"/>
              </a:rPr>
              <a:t>1990</a:t>
            </a:r>
          </a:p>
        </p:txBody>
      </p:sp>
      <p:sp>
        <p:nvSpPr>
          <p:cNvPr id="145435" name="Rectangle 317"/>
          <p:cNvSpPr>
            <a:spLocks noChangeArrowheads="1"/>
          </p:cNvSpPr>
          <p:nvPr/>
        </p:nvSpPr>
        <p:spPr bwMode="auto">
          <a:xfrm>
            <a:off x="3651788" y="5372100"/>
            <a:ext cx="92075" cy="12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36" name="Rectangle 319"/>
          <p:cNvSpPr>
            <a:spLocks noChangeArrowheads="1"/>
          </p:cNvSpPr>
          <p:nvPr/>
        </p:nvSpPr>
        <p:spPr bwMode="auto">
          <a:xfrm>
            <a:off x="2822575" y="5827713"/>
            <a:ext cx="457200" cy="274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>
                <a:solidFill>
                  <a:srgbClr val="FFFFFF"/>
                </a:solidFill>
                <a:latin typeface="Times New Roman" pitchFamily="18" charset="0"/>
              </a:rPr>
              <a:t>2000</a:t>
            </a:r>
          </a:p>
        </p:txBody>
      </p:sp>
      <p:sp>
        <p:nvSpPr>
          <p:cNvPr id="145437" name="Rectangle 326"/>
          <p:cNvSpPr>
            <a:spLocks noChangeArrowheads="1"/>
          </p:cNvSpPr>
          <p:nvPr/>
        </p:nvSpPr>
        <p:spPr bwMode="auto">
          <a:xfrm>
            <a:off x="3017838" y="5699125"/>
            <a:ext cx="14287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38" name="Rectangle 327"/>
          <p:cNvSpPr>
            <a:spLocks noChangeArrowheads="1"/>
          </p:cNvSpPr>
          <p:nvPr/>
        </p:nvSpPr>
        <p:spPr bwMode="auto">
          <a:xfrm>
            <a:off x="3554950" y="5692775"/>
            <a:ext cx="88900" cy="1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39" name="Rectangle 328"/>
          <p:cNvSpPr>
            <a:spLocks noChangeArrowheads="1"/>
          </p:cNvSpPr>
          <p:nvPr/>
        </p:nvSpPr>
        <p:spPr bwMode="auto">
          <a:xfrm>
            <a:off x="3654963" y="5692775"/>
            <a:ext cx="92075" cy="1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40" name="Rectangle 329"/>
          <p:cNvSpPr>
            <a:spLocks noChangeArrowheads="1"/>
          </p:cNvSpPr>
          <p:nvPr/>
        </p:nvSpPr>
        <p:spPr bwMode="auto">
          <a:xfrm>
            <a:off x="4800600" y="5695950"/>
            <a:ext cx="127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41" name="Rectangle 330"/>
          <p:cNvSpPr>
            <a:spLocks noChangeArrowheads="1"/>
          </p:cNvSpPr>
          <p:nvPr/>
        </p:nvSpPr>
        <p:spPr bwMode="auto">
          <a:xfrm>
            <a:off x="3600450" y="5695950"/>
            <a:ext cx="127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5442" name="Group 331"/>
          <p:cNvGrpSpPr>
            <a:grpSpLocks/>
          </p:cNvGrpSpPr>
          <p:nvPr/>
        </p:nvGrpSpPr>
        <p:grpSpPr bwMode="auto">
          <a:xfrm>
            <a:off x="619125" y="5688013"/>
            <a:ext cx="4375150" cy="15875"/>
            <a:chOff x="390" y="3583"/>
            <a:chExt cx="2756" cy="10"/>
          </a:xfrm>
        </p:grpSpPr>
        <p:sp>
          <p:nvSpPr>
            <p:cNvPr id="145739" name="Rectangle 332"/>
            <p:cNvSpPr>
              <a:spLocks noChangeArrowheads="1"/>
            </p:cNvSpPr>
            <p:nvPr/>
          </p:nvSpPr>
          <p:spPr bwMode="auto">
            <a:xfrm>
              <a:off x="390" y="3583"/>
              <a:ext cx="1514" cy="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740" name="Rectangle 333"/>
            <p:cNvSpPr>
              <a:spLocks noChangeArrowheads="1"/>
            </p:cNvSpPr>
            <p:nvPr/>
          </p:nvSpPr>
          <p:spPr bwMode="auto">
            <a:xfrm>
              <a:off x="1632" y="3584"/>
              <a:ext cx="1514" cy="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5443" name="Rectangle 334"/>
          <p:cNvSpPr>
            <a:spLocks noChangeArrowheads="1"/>
          </p:cNvSpPr>
          <p:nvPr/>
        </p:nvSpPr>
        <p:spPr bwMode="auto">
          <a:xfrm>
            <a:off x="3462338" y="5824538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>
                <a:solidFill>
                  <a:srgbClr val="FFFFFF"/>
                </a:solidFill>
                <a:latin typeface="Times New Roman" pitchFamily="18" charset="0"/>
              </a:rPr>
              <a:t>2010</a:t>
            </a:r>
          </a:p>
        </p:txBody>
      </p:sp>
      <p:sp>
        <p:nvSpPr>
          <p:cNvPr id="145444" name="Rectangle 335"/>
          <p:cNvSpPr>
            <a:spLocks noChangeArrowheads="1"/>
          </p:cNvSpPr>
          <p:nvPr/>
        </p:nvSpPr>
        <p:spPr bwMode="auto">
          <a:xfrm>
            <a:off x="4043363" y="5824538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>
                <a:solidFill>
                  <a:srgbClr val="FFFFFF"/>
                </a:solidFill>
                <a:latin typeface="Times New Roman" pitchFamily="18" charset="0"/>
              </a:rPr>
              <a:t>2020</a:t>
            </a:r>
          </a:p>
        </p:txBody>
      </p:sp>
      <p:sp>
        <p:nvSpPr>
          <p:cNvPr id="145445" name="Rectangle 336"/>
          <p:cNvSpPr>
            <a:spLocks noChangeArrowheads="1"/>
          </p:cNvSpPr>
          <p:nvPr/>
        </p:nvSpPr>
        <p:spPr bwMode="auto">
          <a:xfrm>
            <a:off x="4652963" y="5824538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>
                <a:solidFill>
                  <a:srgbClr val="FFFFFF"/>
                </a:solidFill>
                <a:latin typeface="Times New Roman" pitchFamily="18" charset="0"/>
              </a:rPr>
              <a:t>2030</a:t>
            </a:r>
          </a:p>
        </p:txBody>
      </p:sp>
      <p:sp>
        <p:nvSpPr>
          <p:cNvPr id="145446" name="Rectangle 337"/>
          <p:cNvSpPr>
            <a:spLocks noChangeArrowheads="1"/>
          </p:cNvSpPr>
          <p:nvPr/>
        </p:nvSpPr>
        <p:spPr bwMode="auto">
          <a:xfrm>
            <a:off x="4178300" y="5691188"/>
            <a:ext cx="127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49" name="Rectangle 340"/>
          <p:cNvSpPr>
            <a:spLocks noChangeArrowheads="1"/>
          </p:cNvSpPr>
          <p:nvPr/>
        </p:nvSpPr>
        <p:spPr bwMode="auto">
          <a:xfrm>
            <a:off x="609600" y="5694363"/>
            <a:ext cx="127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51" name="Text Box 347"/>
          <p:cNvSpPr txBox="1">
            <a:spLocks noChangeArrowheads="1"/>
          </p:cNvSpPr>
          <p:nvPr/>
        </p:nvSpPr>
        <p:spPr bwMode="auto">
          <a:xfrm>
            <a:off x="2819400" y="152400"/>
            <a:ext cx="4987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b="1" dirty="0">
                <a:solidFill>
                  <a:srgbClr val="00FFFF"/>
                </a:solidFill>
              </a:rPr>
              <a:t>Current status of EDMs</a:t>
            </a:r>
          </a:p>
        </p:txBody>
      </p:sp>
      <p:grpSp>
        <p:nvGrpSpPr>
          <p:cNvPr id="11" name="Group 351"/>
          <p:cNvGrpSpPr>
            <a:grpSpLocks/>
          </p:cNvGrpSpPr>
          <p:nvPr/>
        </p:nvGrpSpPr>
        <p:grpSpPr bwMode="auto">
          <a:xfrm>
            <a:off x="5384800" y="3308350"/>
            <a:ext cx="3390900" cy="457200"/>
            <a:chOff x="2856" y="1932"/>
            <a:chExt cx="2136" cy="288"/>
          </a:xfrm>
        </p:grpSpPr>
        <p:sp>
          <p:nvSpPr>
            <p:cNvPr id="145717" name="Text Box 352"/>
            <p:cNvSpPr txBox="1">
              <a:spLocks noChangeArrowheads="1"/>
            </p:cNvSpPr>
            <p:nvPr/>
          </p:nvSpPr>
          <p:spPr bwMode="auto">
            <a:xfrm>
              <a:off x="3197" y="1932"/>
              <a:ext cx="1795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400" b="1" dirty="0">
                  <a:solidFill>
                    <a:srgbClr val="FF00FF"/>
                  </a:solidFill>
                  <a:latin typeface="Times New Roman" pitchFamily="18" charset="0"/>
                </a:rPr>
                <a:t>d(proton) </a:t>
              </a:r>
              <a:r>
                <a:rPr lang="en-US" b="1" dirty="0" smtClean="0">
                  <a:solidFill>
                    <a:srgbClr val="FF33CC"/>
                  </a:solidFill>
                  <a:latin typeface="Times New Roman" pitchFamily="18" charset="0"/>
                  <a:sym typeface="Mathematica1"/>
                </a:rPr>
                <a:t>&lt;</a:t>
              </a:r>
              <a:r>
                <a:rPr lang="en-US" b="1" dirty="0" smtClean="0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FF"/>
                  </a:solidFill>
                  <a:latin typeface="Times New Roman" pitchFamily="18" charset="0"/>
                </a:rPr>
                <a:t>5</a:t>
              </a:r>
              <a:r>
                <a:rPr lang="en-US" sz="24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  <a:sym typeface="Math1"/>
                </a:rPr>
                <a:t>×</a:t>
              </a:r>
              <a:r>
                <a:rPr lang="en-US" sz="2400" b="1" dirty="0" smtClean="0">
                  <a:solidFill>
                    <a:srgbClr val="FF00FF"/>
                  </a:solidFill>
                  <a:latin typeface="Times New Roman" pitchFamily="18" charset="0"/>
                </a:rPr>
                <a:t>10</a:t>
              </a:r>
              <a:r>
                <a:rPr lang="en-US" sz="2400" b="1" baseline="30000" dirty="0" smtClean="0">
                  <a:solidFill>
                    <a:srgbClr val="FF00FF"/>
                  </a:solidFill>
                  <a:latin typeface="Times New Roman" pitchFamily="18" charset="0"/>
                </a:rPr>
                <a:t>-24</a:t>
              </a:r>
              <a:endParaRPr lang="en-US" sz="2400" b="1" baseline="300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145718" name="Line 353"/>
            <p:cNvSpPr>
              <a:spLocks noChangeShapeType="1"/>
            </p:cNvSpPr>
            <p:nvPr/>
          </p:nvSpPr>
          <p:spPr bwMode="auto">
            <a:xfrm flipH="1">
              <a:off x="2856" y="2110"/>
              <a:ext cx="432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369"/>
          <p:cNvGrpSpPr>
            <a:grpSpLocks/>
          </p:cNvGrpSpPr>
          <p:nvPr/>
        </p:nvGrpSpPr>
        <p:grpSpPr bwMode="auto">
          <a:xfrm>
            <a:off x="5080000" y="4610100"/>
            <a:ext cx="3810000" cy="533400"/>
            <a:chOff x="3072" y="2832"/>
            <a:chExt cx="2400" cy="336"/>
          </a:xfrm>
        </p:grpSpPr>
        <p:sp>
          <p:nvSpPr>
            <p:cNvPr id="145715" name="Line 370"/>
            <p:cNvSpPr>
              <a:spLocks noChangeShapeType="1"/>
            </p:cNvSpPr>
            <p:nvPr/>
          </p:nvSpPr>
          <p:spPr bwMode="auto">
            <a:xfrm flipH="1">
              <a:off x="3072" y="3001"/>
              <a:ext cx="43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716" name="Text Box 371"/>
            <p:cNvSpPr txBox="1">
              <a:spLocks noChangeArrowheads="1"/>
            </p:cNvSpPr>
            <p:nvPr/>
          </p:nvSpPr>
          <p:spPr bwMode="auto">
            <a:xfrm>
              <a:off x="3450" y="2832"/>
              <a:ext cx="2022" cy="33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d(electron)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sym typeface="Mathematica1"/>
                </a:rPr>
                <a:t>&lt;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GB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Math1"/>
                </a:rPr>
                <a:t>×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itchFamily="18" charset="0"/>
                </a:rPr>
                <a:t>-27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68275" y="2293938"/>
            <a:ext cx="3214688" cy="2103437"/>
            <a:chOff x="168275" y="2293938"/>
            <a:chExt cx="3214688" cy="2103437"/>
          </a:xfrm>
        </p:grpSpPr>
        <p:grpSp>
          <p:nvGrpSpPr>
            <p:cNvPr id="145455" name="Group 410"/>
            <p:cNvGrpSpPr>
              <a:grpSpLocks/>
            </p:cNvGrpSpPr>
            <p:nvPr/>
          </p:nvGrpSpPr>
          <p:grpSpPr bwMode="auto">
            <a:xfrm>
              <a:off x="1339850" y="2813050"/>
              <a:ext cx="982663" cy="304800"/>
              <a:chOff x="844" y="1772"/>
              <a:chExt cx="619" cy="192"/>
            </a:xfrm>
          </p:grpSpPr>
          <p:sp>
            <p:nvSpPr>
              <p:cNvPr id="145713" name="Rectangle 306"/>
              <p:cNvSpPr>
                <a:spLocks noChangeArrowheads="1"/>
              </p:cNvSpPr>
              <p:nvPr/>
            </p:nvSpPr>
            <p:spPr bwMode="auto">
              <a:xfrm>
                <a:off x="844" y="1772"/>
                <a:ext cx="5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2000">
                    <a:solidFill>
                      <a:srgbClr val="3333FF"/>
                    </a:solidFill>
                    <a:latin typeface="Times New Roman" pitchFamily="18" charset="0"/>
                  </a:rPr>
                  <a:t>neutron</a:t>
                </a:r>
                <a:r>
                  <a:rPr lang="en-GB" sz="1700">
                    <a:solidFill>
                      <a:srgbClr val="3333FF"/>
                    </a:solidFill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145714" name="Oval 307"/>
              <p:cNvSpPr>
                <a:spLocks noChangeArrowheads="1"/>
              </p:cNvSpPr>
              <p:nvPr/>
            </p:nvSpPr>
            <p:spPr bwMode="auto">
              <a:xfrm>
                <a:off x="1412" y="1869"/>
                <a:ext cx="51" cy="52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5456" name="Rectangle 8"/>
            <p:cNvSpPr>
              <a:spLocks noChangeArrowheads="1"/>
            </p:cNvSpPr>
            <p:nvPr/>
          </p:nvSpPr>
          <p:spPr bwMode="auto">
            <a:xfrm>
              <a:off x="2397125" y="4105275"/>
              <a:ext cx="104775" cy="104775"/>
            </a:xfrm>
            <a:prstGeom prst="rect">
              <a:avLst/>
            </a:prstGeom>
            <a:solidFill>
              <a:srgbClr val="000000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457" name="Oval 188"/>
            <p:cNvSpPr>
              <a:spLocks noChangeArrowheads="1"/>
            </p:cNvSpPr>
            <p:nvPr/>
          </p:nvSpPr>
          <p:spPr bwMode="auto">
            <a:xfrm>
              <a:off x="2382838" y="4067175"/>
              <a:ext cx="82550" cy="84138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5458" name="Group 428"/>
            <p:cNvGrpSpPr>
              <a:grpSpLocks/>
            </p:cNvGrpSpPr>
            <p:nvPr/>
          </p:nvGrpSpPr>
          <p:grpSpPr bwMode="auto">
            <a:xfrm>
              <a:off x="168275" y="2293938"/>
              <a:ext cx="3214688" cy="2103437"/>
              <a:chOff x="106" y="1445"/>
              <a:chExt cx="2025" cy="1325"/>
            </a:xfrm>
          </p:grpSpPr>
          <p:sp>
            <p:nvSpPr>
              <p:cNvPr id="145699" name="Oval 180"/>
              <p:cNvSpPr>
                <a:spLocks noChangeArrowheads="1"/>
              </p:cNvSpPr>
              <p:nvPr/>
            </p:nvSpPr>
            <p:spPr bwMode="auto">
              <a:xfrm>
                <a:off x="429" y="1445"/>
                <a:ext cx="51" cy="52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700" name="Oval 181"/>
              <p:cNvSpPr>
                <a:spLocks noChangeArrowheads="1"/>
              </p:cNvSpPr>
              <p:nvPr/>
            </p:nvSpPr>
            <p:spPr bwMode="auto">
              <a:xfrm>
                <a:off x="636" y="1875"/>
                <a:ext cx="52" cy="5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701" name="Oval 182"/>
              <p:cNvSpPr>
                <a:spLocks noChangeArrowheads="1"/>
              </p:cNvSpPr>
              <p:nvPr/>
            </p:nvSpPr>
            <p:spPr bwMode="auto">
              <a:xfrm>
                <a:off x="701" y="2047"/>
                <a:ext cx="51" cy="5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702" name="Oval 183"/>
              <p:cNvSpPr>
                <a:spLocks noChangeArrowheads="1"/>
              </p:cNvSpPr>
              <p:nvPr/>
            </p:nvSpPr>
            <p:spPr bwMode="auto">
              <a:xfrm>
                <a:off x="1012" y="2267"/>
                <a:ext cx="50" cy="5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703" name="Oval 184"/>
              <p:cNvSpPr>
                <a:spLocks noChangeArrowheads="1"/>
              </p:cNvSpPr>
              <p:nvPr/>
            </p:nvSpPr>
            <p:spPr bwMode="auto">
              <a:xfrm>
                <a:off x="1077" y="2309"/>
                <a:ext cx="51" cy="5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704" name="Oval 185"/>
              <p:cNvSpPr>
                <a:spLocks noChangeArrowheads="1"/>
              </p:cNvSpPr>
              <p:nvPr/>
            </p:nvSpPr>
            <p:spPr bwMode="auto">
              <a:xfrm>
                <a:off x="1142" y="2423"/>
                <a:ext cx="51" cy="52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705" name="Oval 187"/>
              <p:cNvSpPr>
                <a:spLocks noChangeArrowheads="1"/>
              </p:cNvSpPr>
              <p:nvPr/>
            </p:nvSpPr>
            <p:spPr bwMode="auto">
              <a:xfrm>
                <a:off x="1338" y="2472"/>
                <a:ext cx="52" cy="5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706" name="Oval 189"/>
              <p:cNvSpPr>
                <a:spLocks noChangeArrowheads="1"/>
              </p:cNvSpPr>
              <p:nvPr/>
            </p:nvSpPr>
            <p:spPr bwMode="auto">
              <a:xfrm>
                <a:off x="1535" y="2554"/>
                <a:ext cx="49" cy="5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707" name="Oval 381"/>
              <p:cNvSpPr>
                <a:spLocks noChangeArrowheads="1"/>
              </p:cNvSpPr>
              <p:nvPr/>
            </p:nvSpPr>
            <p:spPr bwMode="auto">
              <a:xfrm>
                <a:off x="1832" y="2668"/>
                <a:ext cx="51" cy="5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45708" name="Group 420"/>
              <p:cNvGrpSpPr>
                <a:grpSpLocks/>
              </p:cNvGrpSpPr>
              <p:nvPr/>
            </p:nvGrpSpPr>
            <p:grpSpPr bwMode="auto">
              <a:xfrm>
                <a:off x="106" y="1467"/>
                <a:ext cx="2025" cy="1303"/>
                <a:chOff x="106" y="1467"/>
                <a:chExt cx="2025" cy="1303"/>
              </a:xfrm>
            </p:grpSpPr>
            <p:sp>
              <p:nvSpPr>
                <p:cNvPr id="145709" name="Oval 190"/>
                <p:cNvSpPr>
                  <a:spLocks noChangeArrowheads="1"/>
                </p:cNvSpPr>
                <p:nvPr/>
              </p:nvSpPr>
              <p:spPr bwMode="auto">
                <a:xfrm>
                  <a:off x="2080" y="2716"/>
                  <a:ext cx="51" cy="54"/>
                </a:xfrm>
                <a:prstGeom prst="ellipse">
                  <a:avLst/>
                </a:pr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710" name="Freeform 345"/>
                <p:cNvSpPr>
                  <a:spLocks/>
                </p:cNvSpPr>
                <p:nvPr/>
              </p:nvSpPr>
              <p:spPr bwMode="auto">
                <a:xfrm>
                  <a:off x="106" y="1467"/>
                  <a:ext cx="1760" cy="1233"/>
                </a:xfrm>
                <a:custGeom>
                  <a:avLst/>
                  <a:gdLst>
                    <a:gd name="T0" fmla="*/ 0 w 1760"/>
                    <a:gd name="T1" fmla="*/ 11 h 1233"/>
                    <a:gd name="T2" fmla="*/ 555 w 1760"/>
                    <a:gd name="T3" fmla="*/ 11 h 1233"/>
                    <a:gd name="T4" fmla="*/ 550 w 1760"/>
                    <a:gd name="T5" fmla="*/ 5 h 1233"/>
                    <a:gd name="T6" fmla="*/ 550 w 1760"/>
                    <a:gd name="T7" fmla="*/ 437 h 1233"/>
                    <a:gd name="T8" fmla="*/ 620 w 1760"/>
                    <a:gd name="T9" fmla="*/ 437 h 1233"/>
                    <a:gd name="T10" fmla="*/ 615 w 1760"/>
                    <a:gd name="T11" fmla="*/ 432 h 1233"/>
                    <a:gd name="T12" fmla="*/ 615 w 1760"/>
                    <a:gd name="T13" fmla="*/ 609 h 1233"/>
                    <a:gd name="T14" fmla="*/ 931 w 1760"/>
                    <a:gd name="T15" fmla="*/ 609 h 1233"/>
                    <a:gd name="T16" fmla="*/ 926 w 1760"/>
                    <a:gd name="T17" fmla="*/ 604 h 1233"/>
                    <a:gd name="T18" fmla="*/ 926 w 1760"/>
                    <a:gd name="T19" fmla="*/ 829 h 1233"/>
                    <a:gd name="T20" fmla="*/ 996 w 1760"/>
                    <a:gd name="T21" fmla="*/ 829 h 1233"/>
                    <a:gd name="T22" fmla="*/ 991 w 1760"/>
                    <a:gd name="T23" fmla="*/ 824 h 1233"/>
                    <a:gd name="T24" fmla="*/ 991 w 1760"/>
                    <a:gd name="T25" fmla="*/ 871 h 1233"/>
                    <a:gd name="T26" fmla="*/ 1061 w 1760"/>
                    <a:gd name="T27" fmla="*/ 871 h 1233"/>
                    <a:gd name="T28" fmla="*/ 1056 w 1760"/>
                    <a:gd name="T29" fmla="*/ 865 h 1233"/>
                    <a:gd name="T30" fmla="*/ 1056 w 1760"/>
                    <a:gd name="T31" fmla="*/ 985 h 1233"/>
                    <a:gd name="T32" fmla="*/ 1257 w 1760"/>
                    <a:gd name="T33" fmla="*/ 985 h 1233"/>
                    <a:gd name="T34" fmla="*/ 1252 w 1760"/>
                    <a:gd name="T35" fmla="*/ 979 h 1233"/>
                    <a:gd name="T36" fmla="*/ 1252 w 1760"/>
                    <a:gd name="T37" fmla="*/ 1043 h 1233"/>
                    <a:gd name="T38" fmla="*/ 1429 w 1760"/>
                    <a:gd name="T39" fmla="*/ 1043 h 1233"/>
                    <a:gd name="T40" fmla="*/ 1423 w 1760"/>
                    <a:gd name="T41" fmla="*/ 1037 h 1233"/>
                    <a:gd name="T42" fmla="*/ 1423 w 1760"/>
                    <a:gd name="T43" fmla="*/ 1133 h 1233"/>
                    <a:gd name="T44" fmla="*/ 1755 w 1760"/>
                    <a:gd name="T45" fmla="*/ 1133 h 1233"/>
                    <a:gd name="T46" fmla="*/ 1749 w 1760"/>
                    <a:gd name="T47" fmla="*/ 1127 h 1233"/>
                    <a:gd name="T48" fmla="*/ 1749 w 1760"/>
                    <a:gd name="T49" fmla="*/ 1233 h 1233"/>
                    <a:gd name="T50" fmla="*/ 1760 w 1760"/>
                    <a:gd name="T51" fmla="*/ 1233 h 1233"/>
                    <a:gd name="T52" fmla="*/ 1760 w 1760"/>
                    <a:gd name="T53" fmla="*/ 1122 h 1233"/>
                    <a:gd name="T54" fmla="*/ 1429 w 1760"/>
                    <a:gd name="T55" fmla="*/ 1122 h 1233"/>
                    <a:gd name="T56" fmla="*/ 1434 w 1760"/>
                    <a:gd name="T57" fmla="*/ 1127 h 1233"/>
                    <a:gd name="T58" fmla="*/ 1434 w 1760"/>
                    <a:gd name="T59" fmla="*/ 1032 h 1233"/>
                    <a:gd name="T60" fmla="*/ 1257 w 1760"/>
                    <a:gd name="T61" fmla="*/ 1032 h 1233"/>
                    <a:gd name="T62" fmla="*/ 1263 w 1760"/>
                    <a:gd name="T63" fmla="*/ 1037 h 1233"/>
                    <a:gd name="T64" fmla="*/ 1263 w 1760"/>
                    <a:gd name="T65" fmla="*/ 974 h 1233"/>
                    <a:gd name="T66" fmla="*/ 1061 w 1760"/>
                    <a:gd name="T67" fmla="*/ 974 h 1233"/>
                    <a:gd name="T68" fmla="*/ 1067 w 1760"/>
                    <a:gd name="T69" fmla="*/ 979 h 1233"/>
                    <a:gd name="T70" fmla="*/ 1067 w 1760"/>
                    <a:gd name="T71" fmla="*/ 860 h 1233"/>
                    <a:gd name="T72" fmla="*/ 996 w 1760"/>
                    <a:gd name="T73" fmla="*/ 860 h 1233"/>
                    <a:gd name="T74" fmla="*/ 1002 w 1760"/>
                    <a:gd name="T75" fmla="*/ 865 h 1233"/>
                    <a:gd name="T76" fmla="*/ 1002 w 1760"/>
                    <a:gd name="T77" fmla="*/ 818 h 1233"/>
                    <a:gd name="T78" fmla="*/ 931 w 1760"/>
                    <a:gd name="T79" fmla="*/ 818 h 1233"/>
                    <a:gd name="T80" fmla="*/ 937 w 1760"/>
                    <a:gd name="T81" fmla="*/ 824 h 1233"/>
                    <a:gd name="T82" fmla="*/ 937 w 1760"/>
                    <a:gd name="T83" fmla="*/ 598 h 1233"/>
                    <a:gd name="T84" fmla="*/ 620 w 1760"/>
                    <a:gd name="T85" fmla="*/ 598 h 1233"/>
                    <a:gd name="T86" fmla="*/ 626 w 1760"/>
                    <a:gd name="T87" fmla="*/ 604 h 1233"/>
                    <a:gd name="T88" fmla="*/ 626 w 1760"/>
                    <a:gd name="T89" fmla="*/ 426 h 1233"/>
                    <a:gd name="T90" fmla="*/ 555 w 1760"/>
                    <a:gd name="T91" fmla="*/ 426 h 1233"/>
                    <a:gd name="T92" fmla="*/ 561 w 1760"/>
                    <a:gd name="T93" fmla="*/ 432 h 1233"/>
                    <a:gd name="T94" fmla="*/ 561 w 1760"/>
                    <a:gd name="T95" fmla="*/ 0 h 1233"/>
                    <a:gd name="T96" fmla="*/ 0 w 1760"/>
                    <a:gd name="T97" fmla="*/ 0 h 1233"/>
                    <a:gd name="T98" fmla="*/ 0 w 1760"/>
                    <a:gd name="T99" fmla="*/ 11 h 12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760"/>
                    <a:gd name="T151" fmla="*/ 0 h 1233"/>
                    <a:gd name="T152" fmla="*/ 1760 w 1760"/>
                    <a:gd name="T153" fmla="*/ 1233 h 123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760" h="1233">
                      <a:moveTo>
                        <a:pt x="0" y="11"/>
                      </a:moveTo>
                      <a:lnTo>
                        <a:pt x="555" y="11"/>
                      </a:lnTo>
                      <a:lnTo>
                        <a:pt x="550" y="5"/>
                      </a:lnTo>
                      <a:lnTo>
                        <a:pt x="550" y="437"/>
                      </a:lnTo>
                      <a:lnTo>
                        <a:pt x="620" y="437"/>
                      </a:lnTo>
                      <a:lnTo>
                        <a:pt x="615" y="432"/>
                      </a:lnTo>
                      <a:lnTo>
                        <a:pt x="615" y="609"/>
                      </a:lnTo>
                      <a:lnTo>
                        <a:pt x="931" y="609"/>
                      </a:lnTo>
                      <a:lnTo>
                        <a:pt x="926" y="604"/>
                      </a:lnTo>
                      <a:lnTo>
                        <a:pt x="926" y="829"/>
                      </a:lnTo>
                      <a:lnTo>
                        <a:pt x="996" y="829"/>
                      </a:lnTo>
                      <a:lnTo>
                        <a:pt x="991" y="824"/>
                      </a:lnTo>
                      <a:lnTo>
                        <a:pt x="991" y="871"/>
                      </a:lnTo>
                      <a:lnTo>
                        <a:pt x="1061" y="871"/>
                      </a:lnTo>
                      <a:lnTo>
                        <a:pt x="1056" y="865"/>
                      </a:lnTo>
                      <a:lnTo>
                        <a:pt x="1056" y="985"/>
                      </a:lnTo>
                      <a:lnTo>
                        <a:pt x="1257" y="985"/>
                      </a:lnTo>
                      <a:lnTo>
                        <a:pt x="1252" y="979"/>
                      </a:lnTo>
                      <a:lnTo>
                        <a:pt x="1252" y="1043"/>
                      </a:lnTo>
                      <a:lnTo>
                        <a:pt x="1429" y="1043"/>
                      </a:lnTo>
                      <a:lnTo>
                        <a:pt x="1423" y="1037"/>
                      </a:lnTo>
                      <a:lnTo>
                        <a:pt x="1423" y="1133"/>
                      </a:lnTo>
                      <a:lnTo>
                        <a:pt x="1755" y="1133"/>
                      </a:lnTo>
                      <a:lnTo>
                        <a:pt x="1749" y="1127"/>
                      </a:lnTo>
                      <a:lnTo>
                        <a:pt x="1749" y="1233"/>
                      </a:lnTo>
                      <a:lnTo>
                        <a:pt x="1760" y="1233"/>
                      </a:lnTo>
                      <a:lnTo>
                        <a:pt x="1760" y="1122"/>
                      </a:lnTo>
                      <a:lnTo>
                        <a:pt x="1429" y="1122"/>
                      </a:lnTo>
                      <a:lnTo>
                        <a:pt x="1434" y="1127"/>
                      </a:lnTo>
                      <a:lnTo>
                        <a:pt x="1434" y="1032"/>
                      </a:lnTo>
                      <a:lnTo>
                        <a:pt x="1257" y="1032"/>
                      </a:lnTo>
                      <a:lnTo>
                        <a:pt x="1263" y="1037"/>
                      </a:lnTo>
                      <a:lnTo>
                        <a:pt x="1263" y="974"/>
                      </a:lnTo>
                      <a:lnTo>
                        <a:pt x="1061" y="974"/>
                      </a:lnTo>
                      <a:lnTo>
                        <a:pt x="1067" y="979"/>
                      </a:lnTo>
                      <a:lnTo>
                        <a:pt x="1067" y="860"/>
                      </a:lnTo>
                      <a:lnTo>
                        <a:pt x="996" y="860"/>
                      </a:lnTo>
                      <a:lnTo>
                        <a:pt x="1002" y="865"/>
                      </a:lnTo>
                      <a:lnTo>
                        <a:pt x="1002" y="818"/>
                      </a:lnTo>
                      <a:lnTo>
                        <a:pt x="931" y="818"/>
                      </a:lnTo>
                      <a:lnTo>
                        <a:pt x="937" y="824"/>
                      </a:lnTo>
                      <a:lnTo>
                        <a:pt x="937" y="598"/>
                      </a:lnTo>
                      <a:lnTo>
                        <a:pt x="620" y="598"/>
                      </a:lnTo>
                      <a:lnTo>
                        <a:pt x="626" y="604"/>
                      </a:lnTo>
                      <a:lnTo>
                        <a:pt x="626" y="426"/>
                      </a:lnTo>
                      <a:lnTo>
                        <a:pt x="555" y="426"/>
                      </a:lnTo>
                      <a:lnTo>
                        <a:pt x="561" y="432"/>
                      </a:lnTo>
                      <a:lnTo>
                        <a:pt x="561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711" name="Line 382"/>
                <p:cNvSpPr>
                  <a:spLocks noChangeShapeType="1"/>
                </p:cNvSpPr>
                <p:nvPr/>
              </p:nvSpPr>
              <p:spPr bwMode="auto">
                <a:xfrm>
                  <a:off x="1860" y="2692"/>
                  <a:ext cx="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712" name="Line 383"/>
                <p:cNvSpPr>
                  <a:spLocks noChangeShapeType="1"/>
                </p:cNvSpPr>
                <p:nvPr/>
              </p:nvSpPr>
              <p:spPr bwMode="auto">
                <a:xfrm rot="5400000">
                  <a:off x="2084" y="2712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16" name="Group 427"/>
          <p:cNvGrpSpPr>
            <a:grpSpLocks/>
          </p:cNvGrpSpPr>
          <p:nvPr/>
        </p:nvGrpSpPr>
        <p:grpSpPr bwMode="auto">
          <a:xfrm>
            <a:off x="4140220" y="3184525"/>
            <a:ext cx="1906588" cy="2455863"/>
            <a:chOff x="2200" y="2006"/>
            <a:chExt cx="1201" cy="1547"/>
          </a:xfrm>
        </p:grpSpPr>
        <p:grpSp>
          <p:nvGrpSpPr>
            <p:cNvPr id="145468" name="Group 426"/>
            <p:cNvGrpSpPr>
              <a:grpSpLocks/>
            </p:cNvGrpSpPr>
            <p:nvPr/>
          </p:nvGrpSpPr>
          <p:grpSpPr bwMode="auto">
            <a:xfrm>
              <a:off x="2245" y="2006"/>
              <a:ext cx="1156" cy="1547"/>
              <a:chOff x="2245" y="2006"/>
              <a:chExt cx="1156" cy="1547"/>
            </a:xfrm>
          </p:grpSpPr>
          <p:sp>
            <p:nvSpPr>
              <p:cNvPr id="145473" name="Rectangle 296"/>
              <p:cNvSpPr>
                <a:spLocks noChangeArrowheads="1"/>
              </p:cNvSpPr>
              <p:nvPr/>
            </p:nvSpPr>
            <p:spPr bwMode="auto">
              <a:xfrm>
                <a:off x="2245" y="2697"/>
                <a:ext cx="315" cy="2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75" name="Freeform 61"/>
              <p:cNvSpPr>
                <a:spLocks/>
              </p:cNvSpPr>
              <p:nvPr/>
            </p:nvSpPr>
            <p:spPr bwMode="auto">
              <a:xfrm>
                <a:off x="2412" y="2537"/>
                <a:ext cx="87" cy="800"/>
              </a:xfrm>
              <a:custGeom>
                <a:avLst/>
                <a:gdLst>
                  <a:gd name="T0" fmla="*/ 1 w 87"/>
                  <a:gd name="T1" fmla="*/ 800 h 800"/>
                  <a:gd name="T2" fmla="*/ 4 w 87"/>
                  <a:gd name="T3" fmla="*/ 772 h 800"/>
                  <a:gd name="T4" fmla="*/ 7 w 87"/>
                  <a:gd name="T5" fmla="*/ 762 h 800"/>
                  <a:gd name="T6" fmla="*/ 8 w 87"/>
                  <a:gd name="T7" fmla="*/ 739 h 800"/>
                  <a:gd name="T8" fmla="*/ 11 w 87"/>
                  <a:gd name="T9" fmla="*/ 733 h 800"/>
                  <a:gd name="T10" fmla="*/ 14 w 87"/>
                  <a:gd name="T11" fmla="*/ 715 h 800"/>
                  <a:gd name="T12" fmla="*/ 16 w 87"/>
                  <a:gd name="T13" fmla="*/ 710 h 800"/>
                  <a:gd name="T14" fmla="*/ 18 w 87"/>
                  <a:gd name="T15" fmla="*/ 699 h 800"/>
                  <a:gd name="T16" fmla="*/ 20 w 87"/>
                  <a:gd name="T17" fmla="*/ 689 h 800"/>
                  <a:gd name="T18" fmla="*/ 23 w 87"/>
                  <a:gd name="T19" fmla="*/ 674 h 800"/>
                  <a:gd name="T20" fmla="*/ 26 w 87"/>
                  <a:gd name="T21" fmla="*/ 668 h 800"/>
                  <a:gd name="T22" fmla="*/ 30 w 87"/>
                  <a:gd name="T23" fmla="*/ 649 h 800"/>
                  <a:gd name="T24" fmla="*/ 33 w 87"/>
                  <a:gd name="T25" fmla="*/ 640 h 800"/>
                  <a:gd name="T26" fmla="*/ 34 w 87"/>
                  <a:gd name="T27" fmla="*/ 632 h 800"/>
                  <a:gd name="T28" fmla="*/ 37 w 87"/>
                  <a:gd name="T29" fmla="*/ 628 h 800"/>
                  <a:gd name="T30" fmla="*/ 38 w 87"/>
                  <a:gd name="T31" fmla="*/ 620 h 800"/>
                  <a:gd name="T32" fmla="*/ 41 w 87"/>
                  <a:gd name="T33" fmla="*/ 615 h 800"/>
                  <a:gd name="T34" fmla="*/ 43 w 87"/>
                  <a:gd name="T35" fmla="*/ 607 h 800"/>
                  <a:gd name="T36" fmla="*/ 45 w 87"/>
                  <a:gd name="T37" fmla="*/ 603 h 800"/>
                  <a:gd name="T38" fmla="*/ 48 w 87"/>
                  <a:gd name="T39" fmla="*/ 585 h 800"/>
                  <a:gd name="T40" fmla="*/ 51 w 87"/>
                  <a:gd name="T41" fmla="*/ 581 h 800"/>
                  <a:gd name="T42" fmla="*/ 54 w 87"/>
                  <a:gd name="T43" fmla="*/ 567 h 800"/>
                  <a:gd name="T44" fmla="*/ 58 w 87"/>
                  <a:gd name="T45" fmla="*/ 557 h 800"/>
                  <a:gd name="T46" fmla="*/ 61 w 87"/>
                  <a:gd name="T47" fmla="*/ 543 h 800"/>
                  <a:gd name="T48" fmla="*/ 63 w 87"/>
                  <a:gd name="T49" fmla="*/ 539 h 800"/>
                  <a:gd name="T50" fmla="*/ 66 w 87"/>
                  <a:gd name="T51" fmla="*/ 525 h 800"/>
                  <a:gd name="T52" fmla="*/ 70 w 87"/>
                  <a:gd name="T53" fmla="*/ 516 h 800"/>
                  <a:gd name="T54" fmla="*/ 74 w 87"/>
                  <a:gd name="T55" fmla="*/ 489 h 800"/>
                  <a:gd name="T56" fmla="*/ 77 w 87"/>
                  <a:gd name="T57" fmla="*/ 484 h 800"/>
                  <a:gd name="T58" fmla="*/ 80 w 87"/>
                  <a:gd name="T59" fmla="*/ 466 h 800"/>
                  <a:gd name="T60" fmla="*/ 83 w 87"/>
                  <a:gd name="T61" fmla="*/ 451 h 800"/>
                  <a:gd name="T62" fmla="*/ 84 w 87"/>
                  <a:gd name="T63" fmla="*/ 431 h 800"/>
                  <a:gd name="T64" fmla="*/ 87 w 87"/>
                  <a:gd name="T65" fmla="*/ 422 h 800"/>
                  <a:gd name="T66" fmla="*/ 84 w 87"/>
                  <a:gd name="T67" fmla="*/ 340 h 800"/>
                  <a:gd name="T68" fmla="*/ 81 w 87"/>
                  <a:gd name="T69" fmla="*/ 332 h 800"/>
                  <a:gd name="T70" fmla="*/ 79 w 87"/>
                  <a:gd name="T71" fmla="*/ 307 h 800"/>
                  <a:gd name="T72" fmla="*/ 76 w 87"/>
                  <a:gd name="T73" fmla="*/ 301 h 800"/>
                  <a:gd name="T74" fmla="*/ 74 w 87"/>
                  <a:gd name="T75" fmla="*/ 291 h 800"/>
                  <a:gd name="T76" fmla="*/ 72 w 87"/>
                  <a:gd name="T77" fmla="*/ 287 h 800"/>
                  <a:gd name="T78" fmla="*/ 69 w 87"/>
                  <a:gd name="T79" fmla="*/ 272 h 800"/>
                  <a:gd name="T80" fmla="*/ 66 w 87"/>
                  <a:gd name="T81" fmla="*/ 266 h 800"/>
                  <a:gd name="T82" fmla="*/ 63 w 87"/>
                  <a:gd name="T83" fmla="*/ 250 h 800"/>
                  <a:gd name="T84" fmla="*/ 59 w 87"/>
                  <a:gd name="T85" fmla="*/ 242 h 800"/>
                  <a:gd name="T86" fmla="*/ 55 w 87"/>
                  <a:gd name="T87" fmla="*/ 225 h 800"/>
                  <a:gd name="T88" fmla="*/ 51 w 87"/>
                  <a:gd name="T89" fmla="*/ 217 h 800"/>
                  <a:gd name="T90" fmla="*/ 48 w 87"/>
                  <a:gd name="T91" fmla="*/ 200 h 800"/>
                  <a:gd name="T92" fmla="*/ 44 w 87"/>
                  <a:gd name="T93" fmla="*/ 192 h 800"/>
                  <a:gd name="T94" fmla="*/ 43 w 87"/>
                  <a:gd name="T95" fmla="*/ 182 h 800"/>
                  <a:gd name="T96" fmla="*/ 38 w 87"/>
                  <a:gd name="T97" fmla="*/ 174 h 800"/>
                  <a:gd name="T98" fmla="*/ 36 w 87"/>
                  <a:gd name="T99" fmla="*/ 161 h 800"/>
                  <a:gd name="T100" fmla="*/ 33 w 87"/>
                  <a:gd name="T101" fmla="*/ 156 h 800"/>
                  <a:gd name="T102" fmla="*/ 29 w 87"/>
                  <a:gd name="T103" fmla="*/ 139 h 800"/>
                  <a:gd name="T104" fmla="*/ 26 w 87"/>
                  <a:gd name="T105" fmla="*/ 135 h 800"/>
                  <a:gd name="T106" fmla="*/ 23 w 87"/>
                  <a:gd name="T107" fmla="*/ 121 h 800"/>
                  <a:gd name="T108" fmla="*/ 19 w 87"/>
                  <a:gd name="T109" fmla="*/ 113 h 800"/>
                  <a:gd name="T110" fmla="*/ 16 w 87"/>
                  <a:gd name="T111" fmla="*/ 92 h 800"/>
                  <a:gd name="T112" fmla="*/ 14 w 87"/>
                  <a:gd name="T113" fmla="*/ 85 h 800"/>
                  <a:gd name="T114" fmla="*/ 11 w 87"/>
                  <a:gd name="T115" fmla="*/ 67 h 800"/>
                  <a:gd name="T116" fmla="*/ 8 w 87"/>
                  <a:gd name="T117" fmla="*/ 61 h 800"/>
                  <a:gd name="T118" fmla="*/ 5 w 87"/>
                  <a:gd name="T119" fmla="*/ 28 h 800"/>
                  <a:gd name="T120" fmla="*/ 1 w 87"/>
                  <a:gd name="T121" fmla="*/ 9 h 8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7"/>
                  <a:gd name="T184" fmla="*/ 0 h 800"/>
                  <a:gd name="T185" fmla="*/ 87 w 87"/>
                  <a:gd name="T186" fmla="*/ 800 h 8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7" h="800">
                    <a:moveTo>
                      <a:pt x="0" y="0"/>
                    </a:moveTo>
                    <a:lnTo>
                      <a:pt x="0" y="800"/>
                    </a:lnTo>
                    <a:lnTo>
                      <a:pt x="1" y="800"/>
                    </a:lnTo>
                    <a:lnTo>
                      <a:pt x="3" y="782"/>
                    </a:lnTo>
                    <a:lnTo>
                      <a:pt x="4" y="782"/>
                    </a:lnTo>
                    <a:lnTo>
                      <a:pt x="4" y="772"/>
                    </a:lnTo>
                    <a:lnTo>
                      <a:pt x="5" y="772"/>
                    </a:lnTo>
                    <a:lnTo>
                      <a:pt x="5" y="762"/>
                    </a:lnTo>
                    <a:lnTo>
                      <a:pt x="7" y="762"/>
                    </a:lnTo>
                    <a:lnTo>
                      <a:pt x="7" y="753"/>
                    </a:lnTo>
                    <a:lnTo>
                      <a:pt x="8" y="753"/>
                    </a:lnTo>
                    <a:lnTo>
                      <a:pt x="8" y="739"/>
                    </a:lnTo>
                    <a:lnTo>
                      <a:pt x="9" y="739"/>
                    </a:lnTo>
                    <a:lnTo>
                      <a:pt x="9" y="733"/>
                    </a:lnTo>
                    <a:lnTo>
                      <a:pt x="11" y="733"/>
                    </a:lnTo>
                    <a:lnTo>
                      <a:pt x="11" y="728"/>
                    </a:lnTo>
                    <a:lnTo>
                      <a:pt x="12" y="728"/>
                    </a:lnTo>
                    <a:lnTo>
                      <a:pt x="14" y="715"/>
                    </a:lnTo>
                    <a:lnTo>
                      <a:pt x="15" y="715"/>
                    </a:lnTo>
                    <a:lnTo>
                      <a:pt x="15" y="710"/>
                    </a:lnTo>
                    <a:lnTo>
                      <a:pt x="16" y="710"/>
                    </a:lnTo>
                    <a:lnTo>
                      <a:pt x="16" y="704"/>
                    </a:lnTo>
                    <a:lnTo>
                      <a:pt x="18" y="704"/>
                    </a:lnTo>
                    <a:lnTo>
                      <a:pt x="18" y="699"/>
                    </a:lnTo>
                    <a:lnTo>
                      <a:pt x="19" y="699"/>
                    </a:lnTo>
                    <a:lnTo>
                      <a:pt x="19" y="689"/>
                    </a:lnTo>
                    <a:lnTo>
                      <a:pt x="20" y="689"/>
                    </a:lnTo>
                    <a:lnTo>
                      <a:pt x="20" y="683"/>
                    </a:lnTo>
                    <a:lnTo>
                      <a:pt x="22" y="683"/>
                    </a:lnTo>
                    <a:lnTo>
                      <a:pt x="23" y="674"/>
                    </a:lnTo>
                    <a:lnTo>
                      <a:pt x="25" y="674"/>
                    </a:lnTo>
                    <a:lnTo>
                      <a:pt x="25" y="668"/>
                    </a:lnTo>
                    <a:lnTo>
                      <a:pt x="26" y="668"/>
                    </a:lnTo>
                    <a:lnTo>
                      <a:pt x="27" y="658"/>
                    </a:lnTo>
                    <a:lnTo>
                      <a:pt x="29" y="658"/>
                    </a:lnTo>
                    <a:lnTo>
                      <a:pt x="30" y="649"/>
                    </a:lnTo>
                    <a:lnTo>
                      <a:pt x="32" y="649"/>
                    </a:lnTo>
                    <a:lnTo>
                      <a:pt x="32" y="640"/>
                    </a:lnTo>
                    <a:lnTo>
                      <a:pt x="33" y="640"/>
                    </a:lnTo>
                    <a:lnTo>
                      <a:pt x="33" y="636"/>
                    </a:lnTo>
                    <a:lnTo>
                      <a:pt x="34" y="636"/>
                    </a:lnTo>
                    <a:lnTo>
                      <a:pt x="34" y="632"/>
                    </a:lnTo>
                    <a:lnTo>
                      <a:pt x="36" y="632"/>
                    </a:lnTo>
                    <a:lnTo>
                      <a:pt x="36" y="628"/>
                    </a:lnTo>
                    <a:lnTo>
                      <a:pt x="37" y="628"/>
                    </a:lnTo>
                    <a:lnTo>
                      <a:pt x="37" y="624"/>
                    </a:lnTo>
                    <a:lnTo>
                      <a:pt x="38" y="624"/>
                    </a:lnTo>
                    <a:lnTo>
                      <a:pt x="38" y="620"/>
                    </a:lnTo>
                    <a:lnTo>
                      <a:pt x="40" y="620"/>
                    </a:lnTo>
                    <a:lnTo>
                      <a:pt x="40" y="615"/>
                    </a:lnTo>
                    <a:lnTo>
                      <a:pt x="41" y="615"/>
                    </a:lnTo>
                    <a:lnTo>
                      <a:pt x="41" y="611"/>
                    </a:lnTo>
                    <a:lnTo>
                      <a:pt x="43" y="611"/>
                    </a:lnTo>
                    <a:lnTo>
                      <a:pt x="43" y="607"/>
                    </a:lnTo>
                    <a:lnTo>
                      <a:pt x="44" y="607"/>
                    </a:lnTo>
                    <a:lnTo>
                      <a:pt x="44" y="603"/>
                    </a:lnTo>
                    <a:lnTo>
                      <a:pt x="45" y="603"/>
                    </a:lnTo>
                    <a:lnTo>
                      <a:pt x="45" y="595"/>
                    </a:lnTo>
                    <a:lnTo>
                      <a:pt x="47" y="595"/>
                    </a:lnTo>
                    <a:lnTo>
                      <a:pt x="48" y="585"/>
                    </a:lnTo>
                    <a:lnTo>
                      <a:pt x="49" y="585"/>
                    </a:lnTo>
                    <a:lnTo>
                      <a:pt x="49" y="581"/>
                    </a:lnTo>
                    <a:lnTo>
                      <a:pt x="51" y="581"/>
                    </a:lnTo>
                    <a:lnTo>
                      <a:pt x="52" y="571"/>
                    </a:lnTo>
                    <a:lnTo>
                      <a:pt x="54" y="571"/>
                    </a:lnTo>
                    <a:lnTo>
                      <a:pt x="54" y="567"/>
                    </a:lnTo>
                    <a:lnTo>
                      <a:pt x="55" y="567"/>
                    </a:lnTo>
                    <a:lnTo>
                      <a:pt x="56" y="557"/>
                    </a:lnTo>
                    <a:lnTo>
                      <a:pt x="58" y="557"/>
                    </a:lnTo>
                    <a:lnTo>
                      <a:pt x="58" y="553"/>
                    </a:lnTo>
                    <a:lnTo>
                      <a:pt x="59" y="553"/>
                    </a:lnTo>
                    <a:lnTo>
                      <a:pt x="61" y="543"/>
                    </a:lnTo>
                    <a:lnTo>
                      <a:pt x="62" y="543"/>
                    </a:lnTo>
                    <a:lnTo>
                      <a:pt x="62" y="539"/>
                    </a:lnTo>
                    <a:lnTo>
                      <a:pt x="63" y="539"/>
                    </a:lnTo>
                    <a:lnTo>
                      <a:pt x="65" y="530"/>
                    </a:lnTo>
                    <a:lnTo>
                      <a:pt x="66" y="530"/>
                    </a:lnTo>
                    <a:lnTo>
                      <a:pt x="66" y="525"/>
                    </a:lnTo>
                    <a:lnTo>
                      <a:pt x="67" y="525"/>
                    </a:lnTo>
                    <a:lnTo>
                      <a:pt x="69" y="516"/>
                    </a:lnTo>
                    <a:lnTo>
                      <a:pt x="70" y="516"/>
                    </a:lnTo>
                    <a:lnTo>
                      <a:pt x="73" y="496"/>
                    </a:lnTo>
                    <a:lnTo>
                      <a:pt x="74" y="496"/>
                    </a:lnTo>
                    <a:lnTo>
                      <a:pt x="74" y="489"/>
                    </a:lnTo>
                    <a:lnTo>
                      <a:pt x="76" y="489"/>
                    </a:lnTo>
                    <a:lnTo>
                      <a:pt x="76" y="484"/>
                    </a:lnTo>
                    <a:lnTo>
                      <a:pt x="77" y="484"/>
                    </a:lnTo>
                    <a:lnTo>
                      <a:pt x="79" y="471"/>
                    </a:lnTo>
                    <a:lnTo>
                      <a:pt x="80" y="471"/>
                    </a:lnTo>
                    <a:lnTo>
                      <a:pt x="80" y="466"/>
                    </a:lnTo>
                    <a:lnTo>
                      <a:pt x="81" y="466"/>
                    </a:lnTo>
                    <a:lnTo>
                      <a:pt x="81" y="451"/>
                    </a:lnTo>
                    <a:lnTo>
                      <a:pt x="83" y="451"/>
                    </a:lnTo>
                    <a:lnTo>
                      <a:pt x="83" y="441"/>
                    </a:lnTo>
                    <a:lnTo>
                      <a:pt x="84" y="441"/>
                    </a:lnTo>
                    <a:lnTo>
                      <a:pt x="84" y="431"/>
                    </a:lnTo>
                    <a:lnTo>
                      <a:pt x="85" y="431"/>
                    </a:lnTo>
                    <a:lnTo>
                      <a:pt x="85" y="422"/>
                    </a:lnTo>
                    <a:lnTo>
                      <a:pt x="87" y="422"/>
                    </a:lnTo>
                    <a:lnTo>
                      <a:pt x="87" y="354"/>
                    </a:lnTo>
                    <a:lnTo>
                      <a:pt x="85" y="354"/>
                    </a:lnTo>
                    <a:lnTo>
                      <a:pt x="84" y="340"/>
                    </a:lnTo>
                    <a:lnTo>
                      <a:pt x="83" y="340"/>
                    </a:lnTo>
                    <a:lnTo>
                      <a:pt x="83" y="332"/>
                    </a:lnTo>
                    <a:lnTo>
                      <a:pt x="81" y="332"/>
                    </a:lnTo>
                    <a:lnTo>
                      <a:pt x="80" y="318"/>
                    </a:lnTo>
                    <a:lnTo>
                      <a:pt x="79" y="318"/>
                    </a:lnTo>
                    <a:lnTo>
                      <a:pt x="79" y="307"/>
                    </a:lnTo>
                    <a:lnTo>
                      <a:pt x="77" y="307"/>
                    </a:lnTo>
                    <a:lnTo>
                      <a:pt x="77" y="301"/>
                    </a:lnTo>
                    <a:lnTo>
                      <a:pt x="76" y="301"/>
                    </a:lnTo>
                    <a:lnTo>
                      <a:pt x="76" y="297"/>
                    </a:lnTo>
                    <a:lnTo>
                      <a:pt x="74" y="297"/>
                    </a:lnTo>
                    <a:lnTo>
                      <a:pt x="74" y="291"/>
                    </a:lnTo>
                    <a:lnTo>
                      <a:pt x="73" y="291"/>
                    </a:lnTo>
                    <a:lnTo>
                      <a:pt x="73" y="287"/>
                    </a:lnTo>
                    <a:lnTo>
                      <a:pt x="72" y="287"/>
                    </a:lnTo>
                    <a:lnTo>
                      <a:pt x="70" y="276"/>
                    </a:lnTo>
                    <a:lnTo>
                      <a:pt x="69" y="276"/>
                    </a:lnTo>
                    <a:lnTo>
                      <a:pt x="69" y="272"/>
                    </a:lnTo>
                    <a:lnTo>
                      <a:pt x="67" y="272"/>
                    </a:lnTo>
                    <a:lnTo>
                      <a:pt x="67" y="266"/>
                    </a:lnTo>
                    <a:lnTo>
                      <a:pt x="66" y="266"/>
                    </a:lnTo>
                    <a:lnTo>
                      <a:pt x="66" y="258"/>
                    </a:lnTo>
                    <a:lnTo>
                      <a:pt x="65" y="258"/>
                    </a:lnTo>
                    <a:lnTo>
                      <a:pt x="63" y="250"/>
                    </a:lnTo>
                    <a:lnTo>
                      <a:pt x="62" y="250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58" y="233"/>
                    </a:lnTo>
                    <a:lnTo>
                      <a:pt x="56" y="233"/>
                    </a:lnTo>
                    <a:lnTo>
                      <a:pt x="55" y="225"/>
                    </a:lnTo>
                    <a:lnTo>
                      <a:pt x="54" y="225"/>
                    </a:lnTo>
                    <a:lnTo>
                      <a:pt x="52" y="217"/>
                    </a:lnTo>
                    <a:lnTo>
                      <a:pt x="51" y="217"/>
                    </a:lnTo>
                    <a:lnTo>
                      <a:pt x="51" y="208"/>
                    </a:lnTo>
                    <a:lnTo>
                      <a:pt x="49" y="208"/>
                    </a:lnTo>
                    <a:lnTo>
                      <a:pt x="48" y="200"/>
                    </a:lnTo>
                    <a:lnTo>
                      <a:pt x="47" y="200"/>
                    </a:lnTo>
                    <a:lnTo>
                      <a:pt x="45" y="192"/>
                    </a:lnTo>
                    <a:lnTo>
                      <a:pt x="44" y="192"/>
                    </a:lnTo>
                    <a:lnTo>
                      <a:pt x="44" y="187"/>
                    </a:lnTo>
                    <a:lnTo>
                      <a:pt x="43" y="187"/>
                    </a:lnTo>
                    <a:lnTo>
                      <a:pt x="43" y="182"/>
                    </a:lnTo>
                    <a:lnTo>
                      <a:pt x="41" y="182"/>
                    </a:lnTo>
                    <a:lnTo>
                      <a:pt x="40" y="174"/>
                    </a:lnTo>
                    <a:lnTo>
                      <a:pt x="38" y="174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6" y="161"/>
                    </a:lnTo>
                    <a:lnTo>
                      <a:pt x="34" y="161"/>
                    </a:lnTo>
                    <a:lnTo>
                      <a:pt x="34" y="156"/>
                    </a:lnTo>
                    <a:lnTo>
                      <a:pt x="33" y="156"/>
                    </a:lnTo>
                    <a:lnTo>
                      <a:pt x="32" y="147"/>
                    </a:lnTo>
                    <a:lnTo>
                      <a:pt x="30" y="147"/>
                    </a:lnTo>
                    <a:lnTo>
                      <a:pt x="29" y="139"/>
                    </a:lnTo>
                    <a:lnTo>
                      <a:pt x="27" y="139"/>
                    </a:lnTo>
                    <a:lnTo>
                      <a:pt x="27" y="135"/>
                    </a:lnTo>
                    <a:lnTo>
                      <a:pt x="26" y="135"/>
                    </a:lnTo>
                    <a:lnTo>
                      <a:pt x="26" y="129"/>
                    </a:lnTo>
                    <a:lnTo>
                      <a:pt x="25" y="129"/>
                    </a:lnTo>
                    <a:lnTo>
                      <a:pt x="23" y="121"/>
                    </a:lnTo>
                    <a:lnTo>
                      <a:pt x="22" y="121"/>
                    </a:lnTo>
                    <a:lnTo>
                      <a:pt x="20" y="113"/>
                    </a:lnTo>
                    <a:lnTo>
                      <a:pt x="19" y="113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6" y="92"/>
                    </a:lnTo>
                    <a:lnTo>
                      <a:pt x="15" y="92"/>
                    </a:lnTo>
                    <a:lnTo>
                      <a:pt x="15" y="85"/>
                    </a:lnTo>
                    <a:lnTo>
                      <a:pt x="14" y="85"/>
                    </a:lnTo>
                    <a:lnTo>
                      <a:pt x="12" y="74"/>
                    </a:lnTo>
                    <a:lnTo>
                      <a:pt x="11" y="74"/>
                    </a:lnTo>
                    <a:lnTo>
                      <a:pt x="11" y="67"/>
                    </a:lnTo>
                    <a:lnTo>
                      <a:pt x="9" y="67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76" name="Freeform 62"/>
              <p:cNvSpPr>
                <a:spLocks/>
              </p:cNvSpPr>
              <p:nvPr/>
            </p:nvSpPr>
            <p:spPr bwMode="auto">
              <a:xfrm>
                <a:off x="2412" y="2578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5 w 5"/>
                  <a:gd name="T3" fmla="*/ 1 h 7"/>
                  <a:gd name="T4" fmla="*/ 5 w 5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0" y="7"/>
                    </a:move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77" name="Freeform 63"/>
              <p:cNvSpPr>
                <a:spLocks/>
              </p:cNvSpPr>
              <p:nvPr/>
            </p:nvSpPr>
            <p:spPr bwMode="auto">
              <a:xfrm>
                <a:off x="2412" y="2616"/>
                <a:ext cx="12" cy="14"/>
              </a:xfrm>
              <a:custGeom>
                <a:avLst/>
                <a:gdLst>
                  <a:gd name="T0" fmla="*/ 0 w 12"/>
                  <a:gd name="T1" fmla="*/ 14 h 14"/>
                  <a:gd name="T2" fmla="*/ 3 w 12"/>
                  <a:gd name="T3" fmla="*/ 12 h 14"/>
                  <a:gd name="T4" fmla="*/ 3 w 12"/>
                  <a:gd name="T5" fmla="*/ 10 h 14"/>
                  <a:gd name="T6" fmla="*/ 12 w 1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4"/>
                  <a:gd name="T14" fmla="*/ 12 w 1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4">
                    <a:moveTo>
                      <a:pt x="0" y="14"/>
                    </a:moveTo>
                    <a:lnTo>
                      <a:pt x="3" y="12"/>
                    </a:lnTo>
                    <a:lnTo>
                      <a:pt x="3" y="1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78" name="Line 64"/>
              <p:cNvSpPr>
                <a:spLocks noChangeShapeType="1"/>
              </p:cNvSpPr>
              <p:nvPr/>
            </p:nvSpPr>
            <p:spPr bwMode="auto">
              <a:xfrm flipV="1">
                <a:off x="2412" y="2655"/>
                <a:ext cx="2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79" name="Freeform 65"/>
              <p:cNvSpPr>
                <a:spLocks/>
              </p:cNvSpPr>
              <p:nvPr/>
            </p:nvSpPr>
            <p:spPr bwMode="auto">
              <a:xfrm>
                <a:off x="2412" y="2690"/>
                <a:ext cx="32" cy="33"/>
              </a:xfrm>
              <a:custGeom>
                <a:avLst/>
                <a:gdLst>
                  <a:gd name="T0" fmla="*/ 0 w 32"/>
                  <a:gd name="T1" fmla="*/ 33 h 33"/>
                  <a:gd name="T2" fmla="*/ 19 w 32"/>
                  <a:gd name="T3" fmla="*/ 14 h 33"/>
                  <a:gd name="T4" fmla="*/ 19 w 32"/>
                  <a:gd name="T5" fmla="*/ 12 h 33"/>
                  <a:gd name="T6" fmla="*/ 32 w 32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33"/>
                  <a:gd name="T14" fmla="*/ 32 w 32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33">
                    <a:moveTo>
                      <a:pt x="0" y="33"/>
                    </a:moveTo>
                    <a:lnTo>
                      <a:pt x="19" y="14"/>
                    </a:lnTo>
                    <a:lnTo>
                      <a:pt x="19" y="1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80" name="Freeform 66"/>
              <p:cNvSpPr>
                <a:spLocks/>
              </p:cNvSpPr>
              <p:nvPr/>
            </p:nvSpPr>
            <p:spPr bwMode="auto">
              <a:xfrm>
                <a:off x="2412" y="2724"/>
                <a:ext cx="41" cy="45"/>
              </a:xfrm>
              <a:custGeom>
                <a:avLst/>
                <a:gdLst>
                  <a:gd name="T0" fmla="*/ 0 w 41"/>
                  <a:gd name="T1" fmla="*/ 45 h 45"/>
                  <a:gd name="T2" fmla="*/ 12 w 41"/>
                  <a:gd name="T3" fmla="*/ 32 h 45"/>
                  <a:gd name="T4" fmla="*/ 12 w 41"/>
                  <a:gd name="T5" fmla="*/ 31 h 45"/>
                  <a:gd name="T6" fmla="*/ 41 w 41"/>
                  <a:gd name="T7" fmla="*/ 2 h 45"/>
                  <a:gd name="T8" fmla="*/ 41 w 41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5"/>
                  <a:gd name="T17" fmla="*/ 41 w 41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5">
                    <a:moveTo>
                      <a:pt x="0" y="45"/>
                    </a:moveTo>
                    <a:lnTo>
                      <a:pt x="12" y="32"/>
                    </a:lnTo>
                    <a:lnTo>
                      <a:pt x="12" y="31"/>
                    </a:lnTo>
                    <a:lnTo>
                      <a:pt x="41" y="2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81" name="Freeform 67"/>
              <p:cNvSpPr>
                <a:spLocks/>
              </p:cNvSpPr>
              <p:nvPr/>
            </p:nvSpPr>
            <p:spPr bwMode="auto">
              <a:xfrm>
                <a:off x="2412" y="2760"/>
                <a:ext cx="52" cy="56"/>
              </a:xfrm>
              <a:custGeom>
                <a:avLst/>
                <a:gdLst>
                  <a:gd name="T0" fmla="*/ 0 w 52"/>
                  <a:gd name="T1" fmla="*/ 56 h 56"/>
                  <a:gd name="T2" fmla="*/ 7 w 52"/>
                  <a:gd name="T3" fmla="*/ 49 h 56"/>
                  <a:gd name="T4" fmla="*/ 7 w 52"/>
                  <a:gd name="T5" fmla="*/ 48 h 56"/>
                  <a:gd name="T6" fmla="*/ 34 w 52"/>
                  <a:gd name="T7" fmla="*/ 20 h 56"/>
                  <a:gd name="T8" fmla="*/ 34 w 52"/>
                  <a:gd name="T9" fmla="*/ 19 h 56"/>
                  <a:gd name="T10" fmla="*/ 52 w 52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56"/>
                  <a:gd name="T20" fmla="*/ 52 w 52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56">
                    <a:moveTo>
                      <a:pt x="0" y="56"/>
                    </a:moveTo>
                    <a:lnTo>
                      <a:pt x="7" y="49"/>
                    </a:lnTo>
                    <a:lnTo>
                      <a:pt x="7" y="48"/>
                    </a:lnTo>
                    <a:lnTo>
                      <a:pt x="34" y="20"/>
                    </a:lnTo>
                    <a:lnTo>
                      <a:pt x="34" y="19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82" name="Freeform 68"/>
              <p:cNvSpPr>
                <a:spLocks/>
              </p:cNvSpPr>
              <p:nvPr/>
            </p:nvSpPr>
            <p:spPr bwMode="auto">
              <a:xfrm>
                <a:off x="2412" y="2795"/>
                <a:ext cx="63" cy="68"/>
              </a:xfrm>
              <a:custGeom>
                <a:avLst/>
                <a:gdLst>
                  <a:gd name="T0" fmla="*/ 0 w 63"/>
                  <a:gd name="T1" fmla="*/ 68 h 68"/>
                  <a:gd name="T2" fmla="*/ 0 w 63"/>
                  <a:gd name="T3" fmla="*/ 67 h 68"/>
                  <a:gd name="T4" fmla="*/ 1 w 63"/>
                  <a:gd name="T5" fmla="*/ 65 h 68"/>
                  <a:gd name="T6" fmla="*/ 29 w 63"/>
                  <a:gd name="T7" fmla="*/ 38 h 68"/>
                  <a:gd name="T8" fmla="*/ 29 w 63"/>
                  <a:gd name="T9" fmla="*/ 36 h 68"/>
                  <a:gd name="T10" fmla="*/ 56 w 63"/>
                  <a:gd name="T11" fmla="*/ 8 h 68"/>
                  <a:gd name="T12" fmla="*/ 56 w 63"/>
                  <a:gd name="T13" fmla="*/ 7 h 68"/>
                  <a:gd name="T14" fmla="*/ 63 w 63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"/>
                  <a:gd name="T25" fmla="*/ 0 h 68"/>
                  <a:gd name="T26" fmla="*/ 63 w 63"/>
                  <a:gd name="T27" fmla="*/ 68 h 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" h="68">
                    <a:moveTo>
                      <a:pt x="0" y="68"/>
                    </a:moveTo>
                    <a:lnTo>
                      <a:pt x="0" y="67"/>
                    </a:lnTo>
                    <a:lnTo>
                      <a:pt x="1" y="65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83" name="Freeform 69"/>
              <p:cNvSpPr>
                <a:spLocks/>
              </p:cNvSpPr>
              <p:nvPr/>
            </p:nvSpPr>
            <p:spPr bwMode="auto">
              <a:xfrm>
                <a:off x="2412" y="2831"/>
                <a:ext cx="73" cy="76"/>
              </a:xfrm>
              <a:custGeom>
                <a:avLst/>
                <a:gdLst>
                  <a:gd name="T0" fmla="*/ 0 w 73"/>
                  <a:gd name="T1" fmla="*/ 76 h 76"/>
                  <a:gd name="T2" fmla="*/ 22 w 73"/>
                  <a:gd name="T3" fmla="*/ 54 h 76"/>
                  <a:gd name="T4" fmla="*/ 22 w 73"/>
                  <a:gd name="T5" fmla="*/ 53 h 76"/>
                  <a:gd name="T6" fmla="*/ 51 w 73"/>
                  <a:gd name="T7" fmla="*/ 24 h 76"/>
                  <a:gd name="T8" fmla="*/ 51 w 73"/>
                  <a:gd name="T9" fmla="*/ 22 h 76"/>
                  <a:gd name="T10" fmla="*/ 73 w 73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76"/>
                  <a:gd name="T20" fmla="*/ 73 w 73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76">
                    <a:moveTo>
                      <a:pt x="0" y="76"/>
                    </a:moveTo>
                    <a:lnTo>
                      <a:pt x="22" y="54"/>
                    </a:lnTo>
                    <a:lnTo>
                      <a:pt x="22" y="53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84" name="Freeform 70"/>
              <p:cNvSpPr>
                <a:spLocks/>
              </p:cNvSpPr>
              <p:nvPr/>
            </p:nvSpPr>
            <p:spPr bwMode="auto">
              <a:xfrm>
                <a:off x="2412" y="2869"/>
                <a:ext cx="80" cy="84"/>
              </a:xfrm>
              <a:custGeom>
                <a:avLst/>
                <a:gdLst>
                  <a:gd name="T0" fmla="*/ 0 w 80"/>
                  <a:gd name="T1" fmla="*/ 84 h 84"/>
                  <a:gd name="T2" fmla="*/ 15 w 80"/>
                  <a:gd name="T3" fmla="*/ 69 h 84"/>
                  <a:gd name="T4" fmla="*/ 15 w 80"/>
                  <a:gd name="T5" fmla="*/ 67 h 84"/>
                  <a:gd name="T6" fmla="*/ 43 w 80"/>
                  <a:gd name="T7" fmla="*/ 40 h 84"/>
                  <a:gd name="T8" fmla="*/ 43 w 80"/>
                  <a:gd name="T9" fmla="*/ 38 h 84"/>
                  <a:gd name="T10" fmla="*/ 72 w 80"/>
                  <a:gd name="T11" fmla="*/ 9 h 84"/>
                  <a:gd name="T12" fmla="*/ 72 w 80"/>
                  <a:gd name="T13" fmla="*/ 8 h 84"/>
                  <a:gd name="T14" fmla="*/ 80 w 80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84"/>
                  <a:gd name="T26" fmla="*/ 80 w 80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84">
                    <a:moveTo>
                      <a:pt x="0" y="84"/>
                    </a:moveTo>
                    <a:lnTo>
                      <a:pt x="15" y="69"/>
                    </a:lnTo>
                    <a:lnTo>
                      <a:pt x="15" y="67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72" y="9"/>
                    </a:lnTo>
                    <a:lnTo>
                      <a:pt x="72" y="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85" name="Freeform 71"/>
              <p:cNvSpPr>
                <a:spLocks/>
              </p:cNvSpPr>
              <p:nvPr/>
            </p:nvSpPr>
            <p:spPr bwMode="auto">
              <a:xfrm>
                <a:off x="2412" y="2910"/>
                <a:ext cx="85" cy="90"/>
              </a:xfrm>
              <a:custGeom>
                <a:avLst/>
                <a:gdLst>
                  <a:gd name="T0" fmla="*/ 0 w 85"/>
                  <a:gd name="T1" fmla="*/ 90 h 90"/>
                  <a:gd name="T2" fmla="*/ 8 w 85"/>
                  <a:gd name="T3" fmla="*/ 82 h 90"/>
                  <a:gd name="T4" fmla="*/ 8 w 85"/>
                  <a:gd name="T5" fmla="*/ 80 h 90"/>
                  <a:gd name="T6" fmla="*/ 37 w 85"/>
                  <a:gd name="T7" fmla="*/ 51 h 90"/>
                  <a:gd name="T8" fmla="*/ 37 w 85"/>
                  <a:gd name="T9" fmla="*/ 50 h 90"/>
                  <a:gd name="T10" fmla="*/ 65 w 85"/>
                  <a:gd name="T11" fmla="*/ 22 h 90"/>
                  <a:gd name="T12" fmla="*/ 65 w 85"/>
                  <a:gd name="T13" fmla="*/ 21 h 90"/>
                  <a:gd name="T14" fmla="*/ 85 w 85"/>
                  <a:gd name="T15" fmla="*/ 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90"/>
                  <a:gd name="T26" fmla="*/ 85 w 85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90">
                    <a:moveTo>
                      <a:pt x="0" y="90"/>
                    </a:moveTo>
                    <a:lnTo>
                      <a:pt x="8" y="82"/>
                    </a:lnTo>
                    <a:lnTo>
                      <a:pt x="8" y="80"/>
                    </a:lnTo>
                    <a:lnTo>
                      <a:pt x="37" y="51"/>
                    </a:lnTo>
                    <a:lnTo>
                      <a:pt x="37" y="50"/>
                    </a:lnTo>
                    <a:lnTo>
                      <a:pt x="65" y="22"/>
                    </a:lnTo>
                    <a:lnTo>
                      <a:pt x="65" y="21"/>
                    </a:lnTo>
                    <a:lnTo>
                      <a:pt x="8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86" name="Freeform 72"/>
              <p:cNvSpPr>
                <a:spLocks/>
              </p:cNvSpPr>
              <p:nvPr/>
            </p:nvSpPr>
            <p:spPr bwMode="auto">
              <a:xfrm>
                <a:off x="2412" y="2956"/>
                <a:ext cx="85" cy="90"/>
              </a:xfrm>
              <a:custGeom>
                <a:avLst/>
                <a:gdLst>
                  <a:gd name="T0" fmla="*/ 0 w 85"/>
                  <a:gd name="T1" fmla="*/ 90 h 90"/>
                  <a:gd name="T2" fmla="*/ 3 w 85"/>
                  <a:gd name="T3" fmla="*/ 87 h 90"/>
                  <a:gd name="T4" fmla="*/ 3 w 85"/>
                  <a:gd name="T5" fmla="*/ 86 h 90"/>
                  <a:gd name="T6" fmla="*/ 30 w 85"/>
                  <a:gd name="T7" fmla="*/ 58 h 90"/>
                  <a:gd name="T8" fmla="*/ 30 w 85"/>
                  <a:gd name="T9" fmla="*/ 57 h 90"/>
                  <a:gd name="T10" fmla="*/ 59 w 85"/>
                  <a:gd name="T11" fmla="*/ 28 h 90"/>
                  <a:gd name="T12" fmla="*/ 59 w 85"/>
                  <a:gd name="T13" fmla="*/ 26 h 90"/>
                  <a:gd name="T14" fmla="*/ 85 w 85"/>
                  <a:gd name="T15" fmla="*/ 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90"/>
                  <a:gd name="T26" fmla="*/ 85 w 85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90">
                    <a:moveTo>
                      <a:pt x="0" y="90"/>
                    </a:moveTo>
                    <a:lnTo>
                      <a:pt x="3" y="87"/>
                    </a:lnTo>
                    <a:lnTo>
                      <a:pt x="3" y="86"/>
                    </a:lnTo>
                    <a:lnTo>
                      <a:pt x="30" y="58"/>
                    </a:lnTo>
                    <a:lnTo>
                      <a:pt x="30" y="57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8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87" name="Freeform 73"/>
              <p:cNvSpPr>
                <a:spLocks/>
              </p:cNvSpPr>
              <p:nvPr/>
            </p:nvSpPr>
            <p:spPr bwMode="auto">
              <a:xfrm>
                <a:off x="2412" y="3011"/>
                <a:ext cx="77" cy="81"/>
              </a:xfrm>
              <a:custGeom>
                <a:avLst/>
                <a:gdLst>
                  <a:gd name="T0" fmla="*/ 0 w 77"/>
                  <a:gd name="T1" fmla="*/ 81 h 81"/>
                  <a:gd name="T2" fmla="*/ 25 w 77"/>
                  <a:gd name="T3" fmla="*/ 56 h 81"/>
                  <a:gd name="T4" fmla="*/ 25 w 77"/>
                  <a:gd name="T5" fmla="*/ 54 h 81"/>
                  <a:gd name="T6" fmla="*/ 52 w 77"/>
                  <a:gd name="T7" fmla="*/ 27 h 81"/>
                  <a:gd name="T8" fmla="*/ 52 w 77"/>
                  <a:gd name="T9" fmla="*/ 25 h 81"/>
                  <a:gd name="T10" fmla="*/ 77 w 77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81"/>
                  <a:gd name="T20" fmla="*/ 77 w 77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81">
                    <a:moveTo>
                      <a:pt x="0" y="81"/>
                    </a:moveTo>
                    <a:lnTo>
                      <a:pt x="25" y="56"/>
                    </a:lnTo>
                    <a:lnTo>
                      <a:pt x="25" y="54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7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88" name="Freeform 74"/>
              <p:cNvSpPr>
                <a:spLocks/>
              </p:cNvSpPr>
              <p:nvPr/>
            </p:nvSpPr>
            <p:spPr bwMode="auto">
              <a:xfrm>
                <a:off x="2412" y="3074"/>
                <a:ext cx="62" cy="65"/>
              </a:xfrm>
              <a:custGeom>
                <a:avLst/>
                <a:gdLst>
                  <a:gd name="T0" fmla="*/ 0 w 62"/>
                  <a:gd name="T1" fmla="*/ 65 h 65"/>
                  <a:gd name="T2" fmla="*/ 18 w 62"/>
                  <a:gd name="T3" fmla="*/ 47 h 65"/>
                  <a:gd name="T4" fmla="*/ 18 w 62"/>
                  <a:gd name="T5" fmla="*/ 45 h 65"/>
                  <a:gd name="T6" fmla="*/ 47 w 62"/>
                  <a:gd name="T7" fmla="*/ 16 h 65"/>
                  <a:gd name="T8" fmla="*/ 47 w 62"/>
                  <a:gd name="T9" fmla="*/ 15 h 65"/>
                  <a:gd name="T10" fmla="*/ 62 w 62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65"/>
                  <a:gd name="T20" fmla="*/ 62 w 62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65">
                    <a:moveTo>
                      <a:pt x="0" y="65"/>
                    </a:moveTo>
                    <a:lnTo>
                      <a:pt x="18" y="47"/>
                    </a:lnTo>
                    <a:lnTo>
                      <a:pt x="18" y="45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89" name="Freeform 75"/>
              <p:cNvSpPr>
                <a:spLocks/>
              </p:cNvSpPr>
              <p:nvPr/>
            </p:nvSpPr>
            <p:spPr bwMode="auto">
              <a:xfrm>
                <a:off x="2412" y="3137"/>
                <a:ext cx="44" cy="47"/>
              </a:xfrm>
              <a:custGeom>
                <a:avLst/>
                <a:gdLst>
                  <a:gd name="T0" fmla="*/ 0 w 44"/>
                  <a:gd name="T1" fmla="*/ 47 h 47"/>
                  <a:gd name="T2" fmla="*/ 12 w 44"/>
                  <a:gd name="T3" fmla="*/ 35 h 47"/>
                  <a:gd name="T4" fmla="*/ 12 w 44"/>
                  <a:gd name="T5" fmla="*/ 33 h 47"/>
                  <a:gd name="T6" fmla="*/ 40 w 44"/>
                  <a:gd name="T7" fmla="*/ 6 h 47"/>
                  <a:gd name="T8" fmla="*/ 40 w 44"/>
                  <a:gd name="T9" fmla="*/ 4 h 47"/>
                  <a:gd name="T10" fmla="*/ 44 w 44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47"/>
                  <a:gd name="T20" fmla="*/ 44 w 44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47">
                    <a:moveTo>
                      <a:pt x="0" y="47"/>
                    </a:moveTo>
                    <a:lnTo>
                      <a:pt x="12" y="35"/>
                    </a:lnTo>
                    <a:lnTo>
                      <a:pt x="12" y="33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90" name="Freeform 76"/>
              <p:cNvSpPr>
                <a:spLocks/>
              </p:cNvSpPr>
              <p:nvPr/>
            </p:nvSpPr>
            <p:spPr bwMode="auto">
              <a:xfrm>
                <a:off x="2412" y="3207"/>
                <a:ext cx="23" cy="24"/>
              </a:xfrm>
              <a:custGeom>
                <a:avLst/>
                <a:gdLst>
                  <a:gd name="T0" fmla="*/ 0 w 23"/>
                  <a:gd name="T1" fmla="*/ 24 h 24"/>
                  <a:gd name="T2" fmla="*/ 5 w 23"/>
                  <a:gd name="T3" fmla="*/ 19 h 24"/>
                  <a:gd name="T4" fmla="*/ 5 w 23"/>
                  <a:gd name="T5" fmla="*/ 18 h 24"/>
                  <a:gd name="T6" fmla="*/ 23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0" y="24"/>
                    </a:moveTo>
                    <a:lnTo>
                      <a:pt x="5" y="19"/>
                    </a:lnTo>
                    <a:lnTo>
                      <a:pt x="5" y="18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91" name="Freeform 77"/>
              <p:cNvSpPr>
                <a:spLocks/>
              </p:cNvSpPr>
              <p:nvPr/>
            </p:nvSpPr>
            <p:spPr bwMode="auto">
              <a:xfrm>
                <a:off x="2412" y="3267"/>
                <a:ext cx="9" cy="12"/>
              </a:xfrm>
              <a:custGeom>
                <a:avLst/>
                <a:gdLst>
                  <a:gd name="T0" fmla="*/ 0 w 9"/>
                  <a:gd name="T1" fmla="*/ 12 h 12"/>
                  <a:gd name="T2" fmla="*/ 0 w 9"/>
                  <a:gd name="T3" fmla="*/ 10 h 12"/>
                  <a:gd name="T4" fmla="*/ 1 w 9"/>
                  <a:gd name="T5" fmla="*/ 9 h 12"/>
                  <a:gd name="T6" fmla="*/ 9 w 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2"/>
                  <a:gd name="T14" fmla="*/ 9 w 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2">
                    <a:moveTo>
                      <a:pt x="0" y="12"/>
                    </a:moveTo>
                    <a:lnTo>
                      <a:pt x="0" y="10"/>
                    </a:lnTo>
                    <a:lnTo>
                      <a:pt x="1" y="9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92" name="Line 78"/>
              <p:cNvSpPr>
                <a:spLocks noChangeShapeType="1"/>
              </p:cNvSpPr>
              <p:nvPr/>
            </p:nvSpPr>
            <p:spPr bwMode="auto">
              <a:xfrm flipV="1">
                <a:off x="2412" y="332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93" name="Line 79"/>
              <p:cNvSpPr>
                <a:spLocks noChangeShapeType="1"/>
              </p:cNvSpPr>
              <p:nvPr/>
            </p:nvSpPr>
            <p:spPr bwMode="auto">
              <a:xfrm flipV="1">
                <a:off x="2412" y="2547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94" name="Line 80"/>
              <p:cNvSpPr>
                <a:spLocks noChangeShapeType="1"/>
              </p:cNvSpPr>
              <p:nvPr/>
            </p:nvSpPr>
            <p:spPr bwMode="auto">
              <a:xfrm flipV="1">
                <a:off x="2412" y="2589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95" name="Freeform 81"/>
              <p:cNvSpPr>
                <a:spLocks/>
              </p:cNvSpPr>
              <p:nvPr/>
            </p:nvSpPr>
            <p:spPr bwMode="auto">
              <a:xfrm>
                <a:off x="2412" y="2626"/>
                <a:ext cx="14" cy="15"/>
              </a:xfrm>
              <a:custGeom>
                <a:avLst/>
                <a:gdLst>
                  <a:gd name="T0" fmla="*/ 0 w 14"/>
                  <a:gd name="T1" fmla="*/ 15 h 15"/>
                  <a:gd name="T2" fmla="*/ 8 w 14"/>
                  <a:gd name="T3" fmla="*/ 7 h 15"/>
                  <a:gd name="T4" fmla="*/ 8 w 14"/>
                  <a:gd name="T5" fmla="*/ 6 h 15"/>
                  <a:gd name="T6" fmla="*/ 14 w 14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5"/>
                  <a:gd name="T14" fmla="*/ 14 w 1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5">
                    <a:moveTo>
                      <a:pt x="0" y="15"/>
                    </a:moveTo>
                    <a:lnTo>
                      <a:pt x="8" y="7"/>
                    </a:lnTo>
                    <a:lnTo>
                      <a:pt x="8" y="6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96" name="Freeform 82"/>
              <p:cNvSpPr>
                <a:spLocks/>
              </p:cNvSpPr>
              <p:nvPr/>
            </p:nvSpPr>
            <p:spPr bwMode="auto">
              <a:xfrm>
                <a:off x="2412" y="2664"/>
                <a:ext cx="23" cy="24"/>
              </a:xfrm>
              <a:custGeom>
                <a:avLst/>
                <a:gdLst>
                  <a:gd name="T0" fmla="*/ 0 w 23"/>
                  <a:gd name="T1" fmla="*/ 24 h 24"/>
                  <a:gd name="T2" fmla="*/ 3 w 23"/>
                  <a:gd name="T3" fmla="*/ 22 h 24"/>
                  <a:gd name="T4" fmla="*/ 3 w 23"/>
                  <a:gd name="T5" fmla="*/ 20 h 24"/>
                  <a:gd name="T6" fmla="*/ 23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0" y="24"/>
                    </a:moveTo>
                    <a:lnTo>
                      <a:pt x="3" y="22"/>
                    </a:lnTo>
                    <a:lnTo>
                      <a:pt x="3" y="20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97" name="Freeform 83"/>
              <p:cNvSpPr>
                <a:spLocks/>
              </p:cNvSpPr>
              <p:nvPr/>
            </p:nvSpPr>
            <p:spPr bwMode="auto">
              <a:xfrm>
                <a:off x="2412" y="2698"/>
                <a:ext cx="34" cy="36"/>
              </a:xfrm>
              <a:custGeom>
                <a:avLst/>
                <a:gdLst>
                  <a:gd name="T0" fmla="*/ 0 w 34"/>
                  <a:gd name="T1" fmla="*/ 36 h 36"/>
                  <a:gd name="T2" fmla="*/ 25 w 34"/>
                  <a:gd name="T3" fmla="*/ 11 h 36"/>
                  <a:gd name="T4" fmla="*/ 25 w 34"/>
                  <a:gd name="T5" fmla="*/ 10 h 36"/>
                  <a:gd name="T6" fmla="*/ 34 w 34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6"/>
                  <a:gd name="T14" fmla="*/ 34 w 34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6">
                    <a:moveTo>
                      <a:pt x="0" y="36"/>
                    </a:moveTo>
                    <a:lnTo>
                      <a:pt x="25" y="11"/>
                    </a:lnTo>
                    <a:lnTo>
                      <a:pt x="25" y="10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98" name="Freeform 84"/>
              <p:cNvSpPr>
                <a:spLocks/>
              </p:cNvSpPr>
              <p:nvPr/>
            </p:nvSpPr>
            <p:spPr bwMode="auto">
              <a:xfrm>
                <a:off x="2412" y="2733"/>
                <a:ext cx="45" cy="47"/>
              </a:xfrm>
              <a:custGeom>
                <a:avLst/>
                <a:gdLst>
                  <a:gd name="T0" fmla="*/ 0 w 45"/>
                  <a:gd name="T1" fmla="*/ 47 h 47"/>
                  <a:gd name="T2" fmla="*/ 18 w 45"/>
                  <a:gd name="T3" fmla="*/ 29 h 47"/>
                  <a:gd name="T4" fmla="*/ 18 w 45"/>
                  <a:gd name="T5" fmla="*/ 27 h 47"/>
                  <a:gd name="T6" fmla="*/ 45 w 45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7"/>
                  <a:gd name="T14" fmla="*/ 45 w 45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7">
                    <a:moveTo>
                      <a:pt x="0" y="47"/>
                    </a:moveTo>
                    <a:lnTo>
                      <a:pt x="18" y="29"/>
                    </a:lnTo>
                    <a:lnTo>
                      <a:pt x="18" y="27"/>
                    </a:lnTo>
                    <a:lnTo>
                      <a:pt x="4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99" name="Freeform 85"/>
              <p:cNvSpPr>
                <a:spLocks/>
              </p:cNvSpPr>
              <p:nvPr/>
            </p:nvSpPr>
            <p:spPr bwMode="auto">
              <a:xfrm>
                <a:off x="2412" y="2769"/>
                <a:ext cx="55" cy="58"/>
              </a:xfrm>
              <a:custGeom>
                <a:avLst/>
                <a:gdLst>
                  <a:gd name="T0" fmla="*/ 0 w 55"/>
                  <a:gd name="T1" fmla="*/ 58 h 58"/>
                  <a:gd name="T2" fmla="*/ 12 w 55"/>
                  <a:gd name="T3" fmla="*/ 46 h 58"/>
                  <a:gd name="T4" fmla="*/ 12 w 55"/>
                  <a:gd name="T5" fmla="*/ 44 h 58"/>
                  <a:gd name="T6" fmla="*/ 40 w 55"/>
                  <a:gd name="T7" fmla="*/ 16 h 58"/>
                  <a:gd name="T8" fmla="*/ 40 w 55"/>
                  <a:gd name="T9" fmla="*/ 15 h 58"/>
                  <a:gd name="T10" fmla="*/ 55 w 55"/>
                  <a:gd name="T11" fmla="*/ 0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58"/>
                  <a:gd name="T20" fmla="*/ 55 w 55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58">
                    <a:moveTo>
                      <a:pt x="0" y="58"/>
                    </a:moveTo>
                    <a:lnTo>
                      <a:pt x="12" y="46"/>
                    </a:lnTo>
                    <a:lnTo>
                      <a:pt x="12" y="44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00" name="Freeform 86"/>
              <p:cNvSpPr>
                <a:spLocks/>
              </p:cNvSpPr>
              <p:nvPr/>
            </p:nvSpPr>
            <p:spPr bwMode="auto">
              <a:xfrm>
                <a:off x="2412" y="2803"/>
                <a:ext cx="66" cy="71"/>
              </a:xfrm>
              <a:custGeom>
                <a:avLst/>
                <a:gdLst>
                  <a:gd name="T0" fmla="*/ 0 w 66"/>
                  <a:gd name="T1" fmla="*/ 71 h 71"/>
                  <a:gd name="T2" fmla="*/ 5 w 66"/>
                  <a:gd name="T3" fmla="*/ 66 h 71"/>
                  <a:gd name="T4" fmla="*/ 5 w 66"/>
                  <a:gd name="T5" fmla="*/ 64 h 71"/>
                  <a:gd name="T6" fmla="*/ 34 w 66"/>
                  <a:gd name="T7" fmla="*/ 35 h 71"/>
                  <a:gd name="T8" fmla="*/ 34 w 66"/>
                  <a:gd name="T9" fmla="*/ 34 h 71"/>
                  <a:gd name="T10" fmla="*/ 62 w 66"/>
                  <a:gd name="T11" fmla="*/ 6 h 71"/>
                  <a:gd name="T12" fmla="*/ 62 w 66"/>
                  <a:gd name="T13" fmla="*/ 5 h 71"/>
                  <a:gd name="T14" fmla="*/ 66 w 66"/>
                  <a:gd name="T15" fmla="*/ 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1"/>
                  <a:gd name="T26" fmla="*/ 66 w 66"/>
                  <a:gd name="T27" fmla="*/ 71 h 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1">
                    <a:moveTo>
                      <a:pt x="0" y="71"/>
                    </a:moveTo>
                    <a:lnTo>
                      <a:pt x="5" y="66"/>
                    </a:lnTo>
                    <a:lnTo>
                      <a:pt x="5" y="64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62" y="6"/>
                    </a:lnTo>
                    <a:lnTo>
                      <a:pt x="62" y="5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01" name="Freeform 87"/>
              <p:cNvSpPr>
                <a:spLocks/>
              </p:cNvSpPr>
              <p:nvPr/>
            </p:nvSpPr>
            <p:spPr bwMode="auto">
              <a:xfrm>
                <a:off x="2412" y="2839"/>
                <a:ext cx="76" cy="79"/>
              </a:xfrm>
              <a:custGeom>
                <a:avLst/>
                <a:gdLst>
                  <a:gd name="T0" fmla="*/ 0 w 76"/>
                  <a:gd name="T1" fmla="*/ 79 h 79"/>
                  <a:gd name="T2" fmla="*/ 27 w 76"/>
                  <a:gd name="T3" fmla="*/ 52 h 79"/>
                  <a:gd name="T4" fmla="*/ 27 w 76"/>
                  <a:gd name="T5" fmla="*/ 50 h 79"/>
                  <a:gd name="T6" fmla="*/ 55 w 76"/>
                  <a:gd name="T7" fmla="*/ 23 h 79"/>
                  <a:gd name="T8" fmla="*/ 55 w 76"/>
                  <a:gd name="T9" fmla="*/ 21 h 79"/>
                  <a:gd name="T10" fmla="*/ 76 w 76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9"/>
                  <a:gd name="T20" fmla="*/ 76 w 76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9">
                    <a:moveTo>
                      <a:pt x="0" y="79"/>
                    </a:moveTo>
                    <a:lnTo>
                      <a:pt x="27" y="52"/>
                    </a:lnTo>
                    <a:lnTo>
                      <a:pt x="27" y="50"/>
                    </a:lnTo>
                    <a:lnTo>
                      <a:pt x="55" y="23"/>
                    </a:lnTo>
                    <a:lnTo>
                      <a:pt x="55" y="21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02" name="Freeform 88"/>
              <p:cNvSpPr>
                <a:spLocks/>
              </p:cNvSpPr>
              <p:nvPr/>
            </p:nvSpPr>
            <p:spPr bwMode="auto">
              <a:xfrm>
                <a:off x="2412" y="2877"/>
                <a:ext cx="83" cy="87"/>
              </a:xfrm>
              <a:custGeom>
                <a:avLst/>
                <a:gdLst>
                  <a:gd name="T0" fmla="*/ 0 w 83"/>
                  <a:gd name="T1" fmla="*/ 87 h 87"/>
                  <a:gd name="T2" fmla="*/ 20 w 83"/>
                  <a:gd name="T3" fmla="*/ 66 h 87"/>
                  <a:gd name="T4" fmla="*/ 20 w 83"/>
                  <a:gd name="T5" fmla="*/ 65 h 87"/>
                  <a:gd name="T6" fmla="*/ 48 w 83"/>
                  <a:gd name="T7" fmla="*/ 37 h 87"/>
                  <a:gd name="T8" fmla="*/ 48 w 83"/>
                  <a:gd name="T9" fmla="*/ 36 h 87"/>
                  <a:gd name="T10" fmla="*/ 77 w 83"/>
                  <a:gd name="T11" fmla="*/ 7 h 87"/>
                  <a:gd name="T12" fmla="*/ 77 w 83"/>
                  <a:gd name="T13" fmla="*/ 5 h 87"/>
                  <a:gd name="T14" fmla="*/ 83 w 83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87"/>
                  <a:gd name="T26" fmla="*/ 83 w 83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87">
                    <a:moveTo>
                      <a:pt x="0" y="87"/>
                    </a:moveTo>
                    <a:lnTo>
                      <a:pt x="20" y="66"/>
                    </a:lnTo>
                    <a:lnTo>
                      <a:pt x="20" y="65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77" y="7"/>
                    </a:lnTo>
                    <a:lnTo>
                      <a:pt x="77" y="5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03" name="Freeform 89"/>
              <p:cNvSpPr>
                <a:spLocks/>
              </p:cNvSpPr>
              <p:nvPr/>
            </p:nvSpPr>
            <p:spPr bwMode="auto">
              <a:xfrm>
                <a:off x="2412" y="2921"/>
                <a:ext cx="85" cy="90"/>
              </a:xfrm>
              <a:custGeom>
                <a:avLst/>
                <a:gdLst>
                  <a:gd name="T0" fmla="*/ 0 w 85"/>
                  <a:gd name="T1" fmla="*/ 90 h 90"/>
                  <a:gd name="T2" fmla="*/ 14 w 85"/>
                  <a:gd name="T3" fmla="*/ 76 h 90"/>
                  <a:gd name="T4" fmla="*/ 14 w 85"/>
                  <a:gd name="T5" fmla="*/ 75 h 90"/>
                  <a:gd name="T6" fmla="*/ 43 w 85"/>
                  <a:gd name="T7" fmla="*/ 46 h 90"/>
                  <a:gd name="T8" fmla="*/ 43 w 85"/>
                  <a:gd name="T9" fmla="*/ 44 h 90"/>
                  <a:gd name="T10" fmla="*/ 70 w 85"/>
                  <a:gd name="T11" fmla="*/ 17 h 90"/>
                  <a:gd name="T12" fmla="*/ 70 w 85"/>
                  <a:gd name="T13" fmla="*/ 15 h 90"/>
                  <a:gd name="T14" fmla="*/ 85 w 85"/>
                  <a:gd name="T15" fmla="*/ 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90"/>
                  <a:gd name="T26" fmla="*/ 85 w 85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90">
                    <a:moveTo>
                      <a:pt x="0" y="90"/>
                    </a:moveTo>
                    <a:lnTo>
                      <a:pt x="14" y="76"/>
                    </a:lnTo>
                    <a:lnTo>
                      <a:pt x="14" y="75"/>
                    </a:lnTo>
                    <a:lnTo>
                      <a:pt x="43" y="46"/>
                    </a:lnTo>
                    <a:lnTo>
                      <a:pt x="43" y="44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8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04" name="Freeform 90"/>
              <p:cNvSpPr>
                <a:spLocks/>
              </p:cNvSpPr>
              <p:nvPr/>
            </p:nvSpPr>
            <p:spPr bwMode="auto">
              <a:xfrm>
                <a:off x="2412" y="2970"/>
                <a:ext cx="83" cy="87"/>
              </a:xfrm>
              <a:custGeom>
                <a:avLst/>
                <a:gdLst>
                  <a:gd name="T0" fmla="*/ 0 w 83"/>
                  <a:gd name="T1" fmla="*/ 87 h 87"/>
                  <a:gd name="T2" fmla="*/ 18 w 83"/>
                  <a:gd name="T3" fmla="*/ 69 h 87"/>
                  <a:gd name="T4" fmla="*/ 18 w 83"/>
                  <a:gd name="T5" fmla="*/ 68 h 87"/>
                  <a:gd name="T6" fmla="*/ 48 w 83"/>
                  <a:gd name="T7" fmla="*/ 37 h 87"/>
                  <a:gd name="T8" fmla="*/ 48 w 83"/>
                  <a:gd name="T9" fmla="*/ 36 h 87"/>
                  <a:gd name="T10" fmla="*/ 79 w 83"/>
                  <a:gd name="T11" fmla="*/ 5 h 87"/>
                  <a:gd name="T12" fmla="*/ 79 w 83"/>
                  <a:gd name="T13" fmla="*/ 4 h 87"/>
                  <a:gd name="T14" fmla="*/ 83 w 83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87"/>
                  <a:gd name="T26" fmla="*/ 83 w 83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87">
                    <a:moveTo>
                      <a:pt x="0" y="87"/>
                    </a:moveTo>
                    <a:lnTo>
                      <a:pt x="18" y="69"/>
                    </a:lnTo>
                    <a:lnTo>
                      <a:pt x="18" y="68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05" name="Freeform 91"/>
              <p:cNvSpPr>
                <a:spLocks/>
              </p:cNvSpPr>
              <p:nvPr/>
            </p:nvSpPr>
            <p:spPr bwMode="auto">
              <a:xfrm>
                <a:off x="2412" y="3025"/>
                <a:ext cx="74" cy="79"/>
              </a:xfrm>
              <a:custGeom>
                <a:avLst/>
                <a:gdLst>
                  <a:gd name="T0" fmla="*/ 0 w 74"/>
                  <a:gd name="T1" fmla="*/ 79 h 79"/>
                  <a:gd name="T2" fmla="*/ 1 w 74"/>
                  <a:gd name="T3" fmla="*/ 78 h 79"/>
                  <a:gd name="T4" fmla="*/ 1 w 74"/>
                  <a:gd name="T5" fmla="*/ 76 h 79"/>
                  <a:gd name="T6" fmla="*/ 30 w 74"/>
                  <a:gd name="T7" fmla="*/ 47 h 79"/>
                  <a:gd name="T8" fmla="*/ 30 w 74"/>
                  <a:gd name="T9" fmla="*/ 46 h 79"/>
                  <a:gd name="T10" fmla="*/ 58 w 74"/>
                  <a:gd name="T11" fmla="*/ 18 h 79"/>
                  <a:gd name="T12" fmla="*/ 58 w 74"/>
                  <a:gd name="T13" fmla="*/ 17 h 79"/>
                  <a:gd name="T14" fmla="*/ 74 w 74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79"/>
                  <a:gd name="T26" fmla="*/ 74 w 74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79">
                    <a:moveTo>
                      <a:pt x="0" y="79"/>
                    </a:moveTo>
                    <a:lnTo>
                      <a:pt x="1" y="78"/>
                    </a:lnTo>
                    <a:lnTo>
                      <a:pt x="1" y="76"/>
                    </a:lnTo>
                    <a:lnTo>
                      <a:pt x="30" y="47"/>
                    </a:lnTo>
                    <a:lnTo>
                      <a:pt x="30" y="46"/>
                    </a:lnTo>
                    <a:lnTo>
                      <a:pt x="58" y="18"/>
                    </a:lnTo>
                    <a:lnTo>
                      <a:pt x="58" y="17"/>
                    </a:lnTo>
                    <a:lnTo>
                      <a:pt x="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06" name="Freeform 92"/>
              <p:cNvSpPr>
                <a:spLocks/>
              </p:cNvSpPr>
              <p:nvPr/>
            </p:nvSpPr>
            <p:spPr bwMode="auto">
              <a:xfrm>
                <a:off x="2412" y="3089"/>
                <a:ext cx="58" cy="61"/>
              </a:xfrm>
              <a:custGeom>
                <a:avLst/>
                <a:gdLst>
                  <a:gd name="T0" fmla="*/ 0 w 58"/>
                  <a:gd name="T1" fmla="*/ 61 h 61"/>
                  <a:gd name="T2" fmla="*/ 23 w 58"/>
                  <a:gd name="T3" fmla="*/ 37 h 61"/>
                  <a:gd name="T4" fmla="*/ 23 w 58"/>
                  <a:gd name="T5" fmla="*/ 36 h 61"/>
                  <a:gd name="T6" fmla="*/ 52 w 58"/>
                  <a:gd name="T7" fmla="*/ 7 h 61"/>
                  <a:gd name="T8" fmla="*/ 52 w 58"/>
                  <a:gd name="T9" fmla="*/ 5 h 61"/>
                  <a:gd name="T10" fmla="*/ 58 w 58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61"/>
                  <a:gd name="T20" fmla="*/ 58 w 58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61">
                    <a:moveTo>
                      <a:pt x="0" y="61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07" name="Freeform 93"/>
              <p:cNvSpPr>
                <a:spLocks/>
              </p:cNvSpPr>
              <p:nvPr/>
            </p:nvSpPr>
            <p:spPr bwMode="auto">
              <a:xfrm>
                <a:off x="2412" y="3158"/>
                <a:ext cx="37" cy="39"/>
              </a:xfrm>
              <a:custGeom>
                <a:avLst/>
                <a:gdLst>
                  <a:gd name="T0" fmla="*/ 0 w 37"/>
                  <a:gd name="T1" fmla="*/ 39 h 39"/>
                  <a:gd name="T2" fmla="*/ 18 w 37"/>
                  <a:gd name="T3" fmla="*/ 21 h 39"/>
                  <a:gd name="T4" fmla="*/ 18 w 37"/>
                  <a:gd name="T5" fmla="*/ 19 h 39"/>
                  <a:gd name="T6" fmla="*/ 37 w 37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9"/>
                  <a:gd name="T14" fmla="*/ 37 w 37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9">
                    <a:moveTo>
                      <a:pt x="0" y="39"/>
                    </a:moveTo>
                    <a:lnTo>
                      <a:pt x="18" y="21"/>
                    </a:lnTo>
                    <a:lnTo>
                      <a:pt x="18" y="19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08" name="Freeform 94"/>
              <p:cNvSpPr>
                <a:spLocks/>
              </p:cNvSpPr>
              <p:nvPr/>
            </p:nvSpPr>
            <p:spPr bwMode="auto">
              <a:xfrm>
                <a:off x="2412" y="3222"/>
                <a:ext cx="19" cy="21"/>
              </a:xfrm>
              <a:custGeom>
                <a:avLst/>
                <a:gdLst>
                  <a:gd name="T0" fmla="*/ 0 w 19"/>
                  <a:gd name="T1" fmla="*/ 21 h 21"/>
                  <a:gd name="T2" fmla="*/ 11 w 19"/>
                  <a:gd name="T3" fmla="*/ 9 h 21"/>
                  <a:gd name="T4" fmla="*/ 11 w 19"/>
                  <a:gd name="T5" fmla="*/ 8 h 21"/>
                  <a:gd name="T6" fmla="*/ 19 w 19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1"/>
                  <a:gd name="T14" fmla="*/ 19 w 19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1">
                    <a:moveTo>
                      <a:pt x="0" y="21"/>
                    </a:moveTo>
                    <a:lnTo>
                      <a:pt x="11" y="9"/>
                    </a:lnTo>
                    <a:lnTo>
                      <a:pt x="11" y="8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09" name="Freeform 95"/>
              <p:cNvSpPr>
                <a:spLocks/>
              </p:cNvSpPr>
              <p:nvPr/>
            </p:nvSpPr>
            <p:spPr bwMode="auto">
              <a:xfrm>
                <a:off x="2412" y="3281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5 w 7"/>
                  <a:gd name="T3" fmla="*/ 3 h 9"/>
                  <a:gd name="T4" fmla="*/ 5 w 7"/>
                  <a:gd name="T5" fmla="*/ 2 h 9"/>
                  <a:gd name="T6" fmla="*/ 7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9"/>
                  <a:gd name="T14" fmla="*/ 7 w 7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9">
                    <a:moveTo>
                      <a:pt x="0" y="9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10" name="Freeform 265"/>
              <p:cNvSpPr>
                <a:spLocks/>
              </p:cNvSpPr>
              <p:nvPr/>
            </p:nvSpPr>
            <p:spPr bwMode="auto">
              <a:xfrm>
                <a:off x="2437" y="2537"/>
                <a:ext cx="87" cy="800"/>
              </a:xfrm>
              <a:custGeom>
                <a:avLst/>
                <a:gdLst>
                  <a:gd name="T0" fmla="*/ 1 w 87"/>
                  <a:gd name="T1" fmla="*/ 800 h 800"/>
                  <a:gd name="T2" fmla="*/ 4 w 87"/>
                  <a:gd name="T3" fmla="*/ 772 h 800"/>
                  <a:gd name="T4" fmla="*/ 7 w 87"/>
                  <a:gd name="T5" fmla="*/ 762 h 800"/>
                  <a:gd name="T6" fmla="*/ 8 w 87"/>
                  <a:gd name="T7" fmla="*/ 739 h 800"/>
                  <a:gd name="T8" fmla="*/ 11 w 87"/>
                  <a:gd name="T9" fmla="*/ 732 h 800"/>
                  <a:gd name="T10" fmla="*/ 12 w 87"/>
                  <a:gd name="T11" fmla="*/ 718 h 800"/>
                  <a:gd name="T12" fmla="*/ 16 w 87"/>
                  <a:gd name="T13" fmla="*/ 706 h 800"/>
                  <a:gd name="T14" fmla="*/ 18 w 87"/>
                  <a:gd name="T15" fmla="*/ 689 h 800"/>
                  <a:gd name="T16" fmla="*/ 20 w 87"/>
                  <a:gd name="T17" fmla="*/ 683 h 800"/>
                  <a:gd name="T18" fmla="*/ 23 w 87"/>
                  <a:gd name="T19" fmla="*/ 668 h 800"/>
                  <a:gd name="T20" fmla="*/ 27 w 87"/>
                  <a:gd name="T21" fmla="*/ 658 h 800"/>
                  <a:gd name="T22" fmla="*/ 30 w 87"/>
                  <a:gd name="T23" fmla="*/ 640 h 800"/>
                  <a:gd name="T24" fmla="*/ 33 w 87"/>
                  <a:gd name="T25" fmla="*/ 636 h 800"/>
                  <a:gd name="T26" fmla="*/ 34 w 87"/>
                  <a:gd name="T27" fmla="*/ 628 h 800"/>
                  <a:gd name="T28" fmla="*/ 37 w 87"/>
                  <a:gd name="T29" fmla="*/ 624 h 800"/>
                  <a:gd name="T30" fmla="*/ 38 w 87"/>
                  <a:gd name="T31" fmla="*/ 615 h 800"/>
                  <a:gd name="T32" fmla="*/ 41 w 87"/>
                  <a:gd name="T33" fmla="*/ 611 h 800"/>
                  <a:gd name="T34" fmla="*/ 42 w 87"/>
                  <a:gd name="T35" fmla="*/ 603 h 800"/>
                  <a:gd name="T36" fmla="*/ 45 w 87"/>
                  <a:gd name="T37" fmla="*/ 595 h 800"/>
                  <a:gd name="T38" fmla="*/ 48 w 87"/>
                  <a:gd name="T39" fmla="*/ 581 h 800"/>
                  <a:gd name="T40" fmla="*/ 52 w 87"/>
                  <a:gd name="T41" fmla="*/ 571 h 800"/>
                  <a:gd name="T42" fmla="*/ 55 w 87"/>
                  <a:gd name="T43" fmla="*/ 557 h 800"/>
                  <a:gd name="T44" fmla="*/ 58 w 87"/>
                  <a:gd name="T45" fmla="*/ 553 h 800"/>
                  <a:gd name="T46" fmla="*/ 60 w 87"/>
                  <a:gd name="T47" fmla="*/ 539 h 800"/>
                  <a:gd name="T48" fmla="*/ 65 w 87"/>
                  <a:gd name="T49" fmla="*/ 530 h 800"/>
                  <a:gd name="T50" fmla="*/ 67 w 87"/>
                  <a:gd name="T51" fmla="*/ 516 h 800"/>
                  <a:gd name="T52" fmla="*/ 73 w 87"/>
                  <a:gd name="T53" fmla="*/ 496 h 800"/>
                  <a:gd name="T54" fmla="*/ 74 w 87"/>
                  <a:gd name="T55" fmla="*/ 484 h 800"/>
                  <a:gd name="T56" fmla="*/ 78 w 87"/>
                  <a:gd name="T57" fmla="*/ 471 h 800"/>
                  <a:gd name="T58" fmla="*/ 80 w 87"/>
                  <a:gd name="T59" fmla="*/ 452 h 800"/>
                  <a:gd name="T60" fmla="*/ 83 w 87"/>
                  <a:gd name="T61" fmla="*/ 444 h 800"/>
                  <a:gd name="T62" fmla="*/ 84 w 87"/>
                  <a:gd name="T63" fmla="*/ 427 h 800"/>
                  <a:gd name="T64" fmla="*/ 87 w 87"/>
                  <a:gd name="T65" fmla="*/ 419 h 800"/>
                  <a:gd name="T66" fmla="*/ 84 w 87"/>
                  <a:gd name="T67" fmla="*/ 340 h 800"/>
                  <a:gd name="T68" fmla="*/ 81 w 87"/>
                  <a:gd name="T69" fmla="*/ 332 h 800"/>
                  <a:gd name="T70" fmla="*/ 78 w 87"/>
                  <a:gd name="T71" fmla="*/ 307 h 800"/>
                  <a:gd name="T72" fmla="*/ 76 w 87"/>
                  <a:gd name="T73" fmla="*/ 301 h 800"/>
                  <a:gd name="T74" fmla="*/ 74 w 87"/>
                  <a:gd name="T75" fmla="*/ 291 h 800"/>
                  <a:gd name="T76" fmla="*/ 71 w 87"/>
                  <a:gd name="T77" fmla="*/ 287 h 800"/>
                  <a:gd name="T78" fmla="*/ 69 w 87"/>
                  <a:gd name="T79" fmla="*/ 272 h 800"/>
                  <a:gd name="T80" fmla="*/ 66 w 87"/>
                  <a:gd name="T81" fmla="*/ 266 h 800"/>
                  <a:gd name="T82" fmla="*/ 63 w 87"/>
                  <a:gd name="T83" fmla="*/ 250 h 800"/>
                  <a:gd name="T84" fmla="*/ 59 w 87"/>
                  <a:gd name="T85" fmla="*/ 242 h 800"/>
                  <a:gd name="T86" fmla="*/ 55 w 87"/>
                  <a:gd name="T87" fmla="*/ 225 h 800"/>
                  <a:gd name="T88" fmla="*/ 51 w 87"/>
                  <a:gd name="T89" fmla="*/ 217 h 800"/>
                  <a:gd name="T90" fmla="*/ 48 w 87"/>
                  <a:gd name="T91" fmla="*/ 200 h 800"/>
                  <a:gd name="T92" fmla="*/ 44 w 87"/>
                  <a:gd name="T93" fmla="*/ 192 h 800"/>
                  <a:gd name="T94" fmla="*/ 42 w 87"/>
                  <a:gd name="T95" fmla="*/ 182 h 800"/>
                  <a:gd name="T96" fmla="*/ 38 w 87"/>
                  <a:gd name="T97" fmla="*/ 174 h 800"/>
                  <a:gd name="T98" fmla="*/ 36 w 87"/>
                  <a:gd name="T99" fmla="*/ 161 h 800"/>
                  <a:gd name="T100" fmla="*/ 33 w 87"/>
                  <a:gd name="T101" fmla="*/ 156 h 800"/>
                  <a:gd name="T102" fmla="*/ 29 w 87"/>
                  <a:gd name="T103" fmla="*/ 139 h 800"/>
                  <a:gd name="T104" fmla="*/ 26 w 87"/>
                  <a:gd name="T105" fmla="*/ 135 h 800"/>
                  <a:gd name="T106" fmla="*/ 23 w 87"/>
                  <a:gd name="T107" fmla="*/ 121 h 800"/>
                  <a:gd name="T108" fmla="*/ 19 w 87"/>
                  <a:gd name="T109" fmla="*/ 113 h 800"/>
                  <a:gd name="T110" fmla="*/ 16 w 87"/>
                  <a:gd name="T111" fmla="*/ 92 h 800"/>
                  <a:gd name="T112" fmla="*/ 13 w 87"/>
                  <a:gd name="T113" fmla="*/ 85 h 800"/>
                  <a:gd name="T114" fmla="*/ 11 w 87"/>
                  <a:gd name="T115" fmla="*/ 67 h 800"/>
                  <a:gd name="T116" fmla="*/ 8 w 87"/>
                  <a:gd name="T117" fmla="*/ 61 h 800"/>
                  <a:gd name="T118" fmla="*/ 5 w 87"/>
                  <a:gd name="T119" fmla="*/ 28 h 800"/>
                  <a:gd name="T120" fmla="*/ 1 w 87"/>
                  <a:gd name="T121" fmla="*/ 9 h 8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7"/>
                  <a:gd name="T184" fmla="*/ 0 h 800"/>
                  <a:gd name="T185" fmla="*/ 87 w 87"/>
                  <a:gd name="T186" fmla="*/ 800 h 8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7" h="800">
                    <a:moveTo>
                      <a:pt x="0" y="0"/>
                    </a:moveTo>
                    <a:lnTo>
                      <a:pt x="0" y="800"/>
                    </a:lnTo>
                    <a:lnTo>
                      <a:pt x="1" y="800"/>
                    </a:lnTo>
                    <a:lnTo>
                      <a:pt x="2" y="782"/>
                    </a:lnTo>
                    <a:lnTo>
                      <a:pt x="4" y="782"/>
                    </a:lnTo>
                    <a:lnTo>
                      <a:pt x="4" y="772"/>
                    </a:lnTo>
                    <a:lnTo>
                      <a:pt x="5" y="772"/>
                    </a:lnTo>
                    <a:lnTo>
                      <a:pt x="5" y="762"/>
                    </a:lnTo>
                    <a:lnTo>
                      <a:pt x="7" y="762"/>
                    </a:lnTo>
                    <a:lnTo>
                      <a:pt x="7" y="753"/>
                    </a:lnTo>
                    <a:lnTo>
                      <a:pt x="8" y="753"/>
                    </a:lnTo>
                    <a:lnTo>
                      <a:pt x="8" y="739"/>
                    </a:lnTo>
                    <a:lnTo>
                      <a:pt x="9" y="739"/>
                    </a:lnTo>
                    <a:lnTo>
                      <a:pt x="9" y="732"/>
                    </a:lnTo>
                    <a:lnTo>
                      <a:pt x="11" y="732"/>
                    </a:lnTo>
                    <a:lnTo>
                      <a:pt x="11" y="725"/>
                    </a:lnTo>
                    <a:lnTo>
                      <a:pt x="12" y="725"/>
                    </a:lnTo>
                    <a:lnTo>
                      <a:pt x="12" y="718"/>
                    </a:lnTo>
                    <a:lnTo>
                      <a:pt x="13" y="718"/>
                    </a:lnTo>
                    <a:lnTo>
                      <a:pt x="15" y="706"/>
                    </a:lnTo>
                    <a:lnTo>
                      <a:pt x="16" y="706"/>
                    </a:lnTo>
                    <a:lnTo>
                      <a:pt x="16" y="699"/>
                    </a:lnTo>
                    <a:lnTo>
                      <a:pt x="18" y="699"/>
                    </a:lnTo>
                    <a:lnTo>
                      <a:pt x="18" y="689"/>
                    </a:lnTo>
                    <a:lnTo>
                      <a:pt x="19" y="689"/>
                    </a:lnTo>
                    <a:lnTo>
                      <a:pt x="19" y="683"/>
                    </a:lnTo>
                    <a:lnTo>
                      <a:pt x="20" y="683"/>
                    </a:lnTo>
                    <a:lnTo>
                      <a:pt x="22" y="674"/>
                    </a:lnTo>
                    <a:lnTo>
                      <a:pt x="23" y="674"/>
                    </a:lnTo>
                    <a:lnTo>
                      <a:pt x="23" y="668"/>
                    </a:lnTo>
                    <a:lnTo>
                      <a:pt x="24" y="668"/>
                    </a:lnTo>
                    <a:lnTo>
                      <a:pt x="26" y="658"/>
                    </a:lnTo>
                    <a:lnTo>
                      <a:pt x="27" y="658"/>
                    </a:lnTo>
                    <a:lnTo>
                      <a:pt x="29" y="649"/>
                    </a:lnTo>
                    <a:lnTo>
                      <a:pt x="30" y="649"/>
                    </a:lnTo>
                    <a:lnTo>
                      <a:pt x="30" y="640"/>
                    </a:lnTo>
                    <a:lnTo>
                      <a:pt x="31" y="640"/>
                    </a:lnTo>
                    <a:lnTo>
                      <a:pt x="31" y="636"/>
                    </a:lnTo>
                    <a:lnTo>
                      <a:pt x="33" y="636"/>
                    </a:lnTo>
                    <a:lnTo>
                      <a:pt x="33" y="632"/>
                    </a:lnTo>
                    <a:lnTo>
                      <a:pt x="34" y="632"/>
                    </a:lnTo>
                    <a:lnTo>
                      <a:pt x="34" y="628"/>
                    </a:lnTo>
                    <a:lnTo>
                      <a:pt x="36" y="628"/>
                    </a:lnTo>
                    <a:lnTo>
                      <a:pt x="36" y="624"/>
                    </a:lnTo>
                    <a:lnTo>
                      <a:pt x="37" y="624"/>
                    </a:lnTo>
                    <a:lnTo>
                      <a:pt x="37" y="620"/>
                    </a:lnTo>
                    <a:lnTo>
                      <a:pt x="38" y="620"/>
                    </a:lnTo>
                    <a:lnTo>
                      <a:pt x="38" y="615"/>
                    </a:lnTo>
                    <a:lnTo>
                      <a:pt x="40" y="615"/>
                    </a:lnTo>
                    <a:lnTo>
                      <a:pt x="40" y="611"/>
                    </a:lnTo>
                    <a:lnTo>
                      <a:pt x="41" y="611"/>
                    </a:lnTo>
                    <a:lnTo>
                      <a:pt x="41" y="607"/>
                    </a:lnTo>
                    <a:lnTo>
                      <a:pt x="42" y="607"/>
                    </a:lnTo>
                    <a:lnTo>
                      <a:pt x="42" y="603"/>
                    </a:lnTo>
                    <a:lnTo>
                      <a:pt x="44" y="603"/>
                    </a:lnTo>
                    <a:lnTo>
                      <a:pt x="44" y="595"/>
                    </a:lnTo>
                    <a:lnTo>
                      <a:pt x="45" y="595"/>
                    </a:lnTo>
                    <a:lnTo>
                      <a:pt x="47" y="585"/>
                    </a:lnTo>
                    <a:lnTo>
                      <a:pt x="48" y="585"/>
                    </a:lnTo>
                    <a:lnTo>
                      <a:pt x="48" y="581"/>
                    </a:lnTo>
                    <a:lnTo>
                      <a:pt x="49" y="581"/>
                    </a:lnTo>
                    <a:lnTo>
                      <a:pt x="51" y="571"/>
                    </a:lnTo>
                    <a:lnTo>
                      <a:pt x="52" y="571"/>
                    </a:lnTo>
                    <a:lnTo>
                      <a:pt x="52" y="567"/>
                    </a:lnTo>
                    <a:lnTo>
                      <a:pt x="54" y="567"/>
                    </a:lnTo>
                    <a:lnTo>
                      <a:pt x="55" y="557"/>
                    </a:lnTo>
                    <a:lnTo>
                      <a:pt x="56" y="557"/>
                    </a:lnTo>
                    <a:lnTo>
                      <a:pt x="56" y="553"/>
                    </a:lnTo>
                    <a:lnTo>
                      <a:pt x="58" y="553"/>
                    </a:lnTo>
                    <a:lnTo>
                      <a:pt x="59" y="543"/>
                    </a:lnTo>
                    <a:lnTo>
                      <a:pt x="60" y="543"/>
                    </a:lnTo>
                    <a:lnTo>
                      <a:pt x="60" y="539"/>
                    </a:lnTo>
                    <a:lnTo>
                      <a:pt x="62" y="539"/>
                    </a:lnTo>
                    <a:lnTo>
                      <a:pt x="63" y="530"/>
                    </a:lnTo>
                    <a:lnTo>
                      <a:pt x="65" y="530"/>
                    </a:lnTo>
                    <a:lnTo>
                      <a:pt x="65" y="525"/>
                    </a:lnTo>
                    <a:lnTo>
                      <a:pt x="66" y="525"/>
                    </a:lnTo>
                    <a:lnTo>
                      <a:pt x="67" y="516"/>
                    </a:lnTo>
                    <a:lnTo>
                      <a:pt x="69" y="516"/>
                    </a:lnTo>
                    <a:lnTo>
                      <a:pt x="71" y="496"/>
                    </a:lnTo>
                    <a:lnTo>
                      <a:pt x="73" y="496"/>
                    </a:lnTo>
                    <a:lnTo>
                      <a:pt x="73" y="489"/>
                    </a:lnTo>
                    <a:lnTo>
                      <a:pt x="74" y="489"/>
                    </a:lnTo>
                    <a:lnTo>
                      <a:pt x="74" y="484"/>
                    </a:lnTo>
                    <a:lnTo>
                      <a:pt x="76" y="484"/>
                    </a:lnTo>
                    <a:lnTo>
                      <a:pt x="77" y="471"/>
                    </a:lnTo>
                    <a:lnTo>
                      <a:pt x="78" y="471"/>
                    </a:lnTo>
                    <a:lnTo>
                      <a:pt x="78" y="466"/>
                    </a:lnTo>
                    <a:lnTo>
                      <a:pt x="80" y="466"/>
                    </a:lnTo>
                    <a:lnTo>
                      <a:pt x="80" y="452"/>
                    </a:lnTo>
                    <a:lnTo>
                      <a:pt x="81" y="452"/>
                    </a:lnTo>
                    <a:lnTo>
                      <a:pt x="81" y="444"/>
                    </a:lnTo>
                    <a:lnTo>
                      <a:pt x="83" y="444"/>
                    </a:lnTo>
                    <a:lnTo>
                      <a:pt x="83" y="435"/>
                    </a:lnTo>
                    <a:lnTo>
                      <a:pt x="84" y="435"/>
                    </a:lnTo>
                    <a:lnTo>
                      <a:pt x="84" y="427"/>
                    </a:lnTo>
                    <a:lnTo>
                      <a:pt x="85" y="427"/>
                    </a:lnTo>
                    <a:lnTo>
                      <a:pt x="85" y="419"/>
                    </a:lnTo>
                    <a:lnTo>
                      <a:pt x="87" y="419"/>
                    </a:lnTo>
                    <a:lnTo>
                      <a:pt x="87" y="354"/>
                    </a:lnTo>
                    <a:lnTo>
                      <a:pt x="85" y="354"/>
                    </a:lnTo>
                    <a:lnTo>
                      <a:pt x="84" y="340"/>
                    </a:lnTo>
                    <a:lnTo>
                      <a:pt x="83" y="340"/>
                    </a:lnTo>
                    <a:lnTo>
                      <a:pt x="83" y="332"/>
                    </a:lnTo>
                    <a:lnTo>
                      <a:pt x="81" y="332"/>
                    </a:lnTo>
                    <a:lnTo>
                      <a:pt x="80" y="318"/>
                    </a:lnTo>
                    <a:lnTo>
                      <a:pt x="78" y="318"/>
                    </a:lnTo>
                    <a:lnTo>
                      <a:pt x="78" y="307"/>
                    </a:lnTo>
                    <a:lnTo>
                      <a:pt x="77" y="307"/>
                    </a:lnTo>
                    <a:lnTo>
                      <a:pt x="77" y="301"/>
                    </a:lnTo>
                    <a:lnTo>
                      <a:pt x="76" y="301"/>
                    </a:lnTo>
                    <a:lnTo>
                      <a:pt x="76" y="297"/>
                    </a:lnTo>
                    <a:lnTo>
                      <a:pt x="74" y="297"/>
                    </a:lnTo>
                    <a:lnTo>
                      <a:pt x="74" y="291"/>
                    </a:lnTo>
                    <a:lnTo>
                      <a:pt x="73" y="291"/>
                    </a:lnTo>
                    <a:lnTo>
                      <a:pt x="73" y="287"/>
                    </a:lnTo>
                    <a:lnTo>
                      <a:pt x="71" y="287"/>
                    </a:lnTo>
                    <a:lnTo>
                      <a:pt x="70" y="276"/>
                    </a:lnTo>
                    <a:lnTo>
                      <a:pt x="69" y="276"/>
                    </a:lnTo>
                    <a:lnTo>
                      <a:pt x="69" y="272"/>
                    </a:lnTo>
                    <a:lnTo>
                      <a:pt x="67" y="272"/>
                    </a:lnTo>
                    <a:lnTo>
                      <a:pt x="67" y="266"/>
                    </a:lnTo>
                    <a:lnTo>
                      <a:pt x="66" y="266"/>
                    </a:lnTo>
                    <a:lnTo>
                      <a:pt x="66" y="258"/>
                    </a:lnTo>
                    <a:lnTo>
                      <a:pt x="65" y="258"/>
                    </a:lnTo>
                    <a:lnTo>
                      <a:pt x="63" y="250"/>
                    </a:lnTo>
                    <a:lnTo>
                      <a:pt x="62" y="250"/>
                    </a:lnTo>
                    <a:lnTo>
                      <a:pt x="60" y="242"/>
                    </a:lnTo>
                    <a:lnTo>
                      <a:pt x="59" y="242"/>
                    </a:lnTo>
                    <a:lnTo>
                      <a:pt x="58" y="233"/>
                    </a:lnTo>
                    <a:lnTo>
                      <a:pt x="56" y="233"/>
                    </a:lnTo>
                    <a:lnTo>
                      <a:pt x="55" y="225"/>
                    </a:lnTo>
                    <a:lnTo>
                      <a:pt x="54" y="225"/>
                    </a:lnTo>
                    <a:lnTo>
                      <a:pt x="52" y="217"/>
                    </a:lnTo>
                    <a:lnTo>
                      <a:pt x="51" y="217"/>
                    </a:lnTo>
                    <a:lnTo>
                      <a:pt x="51" y="208"/>
                    </a:lnTo>
                    <a:lnTo>
                      <a:pt x="49" y="208"/>
                    </a:lnTo>
                    <a:lnTo>
                      <a:pt x="48" y="200"/>
                    </a:lnTo>
                    <a:lnTo>
                      <a:pt x="47" y="200"/>
                    </a:lnTo>
                    <a:lnTo>
                      <a:pt x="45" y="192"/>
                    </a:lnTo>
                    <a:lnTo>
                      <a:pt x="44" y="192"/>
                    </a:lnTo>
                    <a:lnTo>
                      <a:pt x="44" y="187"/>
                    </a:lnTo>
                    <a:lnTo>
                      <a:pt x="42" y="187"/>
                    </a:lnTo>
                    <a:lnTo>
                      <a:pt x="42" y="182"/>
                    </a:lnTo>
                    <a:lnTo>
                      <a:pt x="41" y="182"/>
                    </a:lnTo>
                    <a:lnTo>
                      <a:pt x="40" y="174"/>
                    </a:lnTo>
                    <a:lnTo>
                      <a:pt x="38" y="174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6" y="161"/>
                    </a:lnTo>
                    <a:lnTo>
                      <a:pt x="34" y="161"/>
                    </a:lnTo>
                    <a:lnTo>
                      <a:pt x="34" y="156"/>
                    </a:lnTo>
                    <a:lnTo>
                      <a:pt x="33" y="156"/>
                    </a:lnTo>
                    <a:lnTo>
                      <a:pt x="31" y="147"/>
                    </a:lnTo>
                    <a:lnTo>
                      <a:pt x="30" y="147"/>
                    </a:lnTo>
                    <a:lnTo>
                      <a:pt x="29" y="139"/>
                    </a:lnTo>
                    <a:lnTo>
                      <a:pt x="27" y="139"/>
                    </a:lnTo>
                    <a:lnTo>
                      <a:pt x="27" y="135"/>
                    </a:lnTo>
                    <a:lnTo>
                      <a:pt x="26" y="135"/>
                    </a:lnTo>
                    <a:lnTo>
                      <a:pt x="26" y="129"/>
                    </a:lnTo>
                    <a:lnTo>
                      <a:pt x="24" y="129"/>
                    </a:lnTo>
                    <a:lnTo>
                      <a:pt x="23" y="121"/>
                    </a:lnTo>
                    <a:lnTo>
                      <a:pt x="22" y="121"/>
                    </a:lnTo>
                    <a:lnTo>
                      <a:pt x="20" y="113"/>
                    </a:lnTo>
                    <a:lnTo>
                      <a:pt x="19" y="113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6" y="92"/>
                    </a:lnTo>
                    <a:lnTo>
                      <a:pt x="15" y="92"/>
                    </a:lnTo>
                    <a:lnTo>
                      <a:pt x="15" y="85"/>
                    </a:lnTo>
                    <a:lnTo>
                      <a:pt x="13" y="85"/>
                    </a:lnTo>
                    <a:lnTo>
                      <a:pt x="12" y="74"/>
                    </a:lnTo>
                    <a:lnTo>
                      <a:pt x="11" y="74"/>
                    </a:lnTo>
                    <a:lnTo>
                      <a:pt x="11" y="67"/>
                    </a:lnTo>
                    <a:lnTo>
                      <a:pt x="9" y="67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11" name="Line 266"/>
              <p:cNvSpPr>
                <a:spLocks noChangeShapeType="1"/>
              </p:cNvSpPr>
              <p:nvPr/>
            </p:nvSpPr>
            <p:spPr bwMode="auto">
              <a:xfrm>
                <a:off x="2437" y="2554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12" name="Line 267"/>
              <p:cNvSpPr>
                <a:spLocks noChangeShapeType="1"/>
              </p:cNvSpPr>
              <p:nvPr/>
            </p:nvSpPr>
            <p:spPr bwMode="auto">
              <a:xfrm>
                <a:off x="2437" y="2580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13" name="Line 268"/>
              <p:cNvSpPr>
                <a:spLocks noChangeShapeType="1"/>
              </p:cNvSpPr>
              <p:nvPr/>
            </p:nvSpPr>
            <p:spPr bwMode="auto">
              <a:xfrm>
                <a:off x="2437" y="2608"/>
                <a:ext cx="13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14" name="Freeform 269"/>
              <p:cNvSpPr>
                <a:spLocks/>
              </p:cNvSpPr>
              <p:nvPr/>
            </p:nvSpPr>
            <p:spPr bwMode="auto">
              <a:xfrm>
                <a:off x="2437" y="2634"/>
                <a:ext cx="22" cy="24"/>
              </a:xfrm>
              <a:custGeom>
                <a:avLst/>
                <a:gdLst>
                  <a:gd name="T0" fmla="*/ 0 w 22"/>
                  <a:gd name="T1" fmla="*/ 0 h 24"/>
                  <a:gd name="T2" fmla="*/ 8 w 22"/>
                  <a:gd name="T3" fmla="*/ 9 h 24"/>
                  <a:gd name="T4" fmla="*/ 8 w 22"/>
                  <a:gd name="T5" fmla="*/ 10 h 24"/>
                  <a:gd name="T6" fmla="*/ 22 w 22"/>
                  <a:gd name="T7" fmla="*/ 24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0" y="0"/>
                    </a:moveTo>
                    <a:lnTo>
                      <a:pt x="8" y="9"/>
                    </a:lnTo>
                    <a:lnTo>
                      <a:pt x="8" y="10"/>
                    </a:lnTo>
                    <a:lnTo>
                      <a:pt x="22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15" name="Freeform 270"/>
              <p:cNvSpPr>
                <a:spLocks/>
              </p:cNvSpPr>
              <p:nvPr/>
            </p:nvSpPr>
            <p:spPr bwMode="auto">
              <a:xfrm>
                <a:off x="2437" y="2662"/>
                <a:ext cx="34" cy="36"/>
              </a:xfrm>
              <a:custGeom>
                <a:avLst/>
                <a:gdLst>
                  <a:gd name="T0" fmla="*/ 0 w 34"/>
                  <a:gd name="T1" fmla="*/ 0 h 36"/>
                  <a:gd name="T2" fmla="*/ 24 w 34"/>
                  <a:gd name="T3" fmla="*/ 25 h 36"/>
                  <a:gd name="T4" fmla="*/ 24 w 34"/>
                  <a:gd name="T5" fmla="*/ 26 h 36"/>
                  <a:gd name="T6" fmla="*/ 34 w 34"/>
                  <a:gd name="T7" fmla="*/ 3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6"/>
                  <a:gd name="T14" fmla="*/ 34 w 34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6">
                    <a:moveTo>
                      <a:pt x="0" y="0"/>
                    </a:moveTo>
                    <a:lnTo>
                      <a:pt x="24" y="25"/>
                    </a:lnTo>
                    <a:lnTo>
                      <a:pt x="24" y="26"/>
                    </a:lnTo>
                    <a:lnTo>
                      <a:pt x="34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16" name="Freeform 271"/>
              <p:cNvSpPr>
                <a:spLocks/>
              </p:cNvSpPr>
              <p:nvPr/>
            </p:nvSpPr>
            <p:spPr bwMode="auto">
              <a:xfrm>
                <a:off x="2437" y="2688"/>
                <a:ext cx="47" cy="50"/>
              </a:xfrm>
              <a:custGeom>
                <a:avLst/>
                <a:gdLst>
                  <a:gd name="T0" fmla="*/ 0 w 47"/>
                  <a:gd name="T1" fmla="*/ 0 h 50"/>
                  <a:gd name="T2" fmla="*/ 11 w 47"/>
                  <a:gd name="T3" fmla="*/ 12 h 50"/>
                  <a:gd name="T4" fmla="*/ 11 w 47"/>
                  <a:gd name="T5" fmla="*/ 13 h 50"/>
                  <a:gd name="T6" fmla="*/ 38 w 47"/>
                  <a:gd name="T7" fmla="*/ 41 h 50"/>
                  <a:gd name="T8" fmla="*/ 38 w 47"/>
                  <a:gd name="T9" fmla="*/ 42 h 50"/>
                  <a:gd name="T10" fmla="*/ 47 w 47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50"/>
                  <a:gd name="T20" fmla="*/ 47 w 47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50">
                    <a:moveTo>
                      <a:pt x="0" y="0"/>
                    </a:moveTo>
                    <a:lnTo>
                      <a:pt x="11" y="12"/>
                    </a:lnTo>
                    <a:lnTo>
                      <a:pt x="11" y="13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47" y="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17" name="Freeform 272"/>
              <p:cNvSpPr>
                <a:spLocks/>
              </p:cNvSpPr>
              <p:nvPr/>
            </p:nvSpPr>
            <p:spPr bwMode="auto">
              <a:xfrm>
                <a:off x="2437" y="2716"/>
                <a:ext cx="59" cy="63"/>
              </a:xfrm>
              <a:custGeom>
                <a:avLst/>
                <a:gdLst>
                  <a:gd name="T0" fmla="*/ 0 w 59"/>
                  <a:gd name="T1" fmla="*/ 0 h 63"/>
                  <a:gd name="T2" fmla="*/ 26 w 59"/>
                  <a:gd name="T3" fmla="*/ 26 h 63"/>
                  <a:gd name="T4" fmla="*/ 26 w 59"/>
                  <a:gd name="T5" fmla="*/ 28 h 63"/>
                  <a:gd name="T6" fmla="*/ 55 w 59"/>
                  <a:gd name="T7" fmla="*/ 57 h 63"/>
                  <a:gd name="T8" fmla="*/ 55 w 59"/>
                  <a:gd name="T9" fmla="*/ 58 h 63"/>
                  <a:gd name="T10" fmla="*/ 59 w 59"/>
                  <a:gd name="T11" fmla="*/ 63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63"/>
                  <a:gd name="T20" fmla="*/ 59 w 59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63">
                    <a:moveTo>
                      <a:pt x="0" y="0"/>
                    </a:moveTo>
                    <a:lnTo>
                      <a:pt x="26" y="26"/>
                    </a:lnTo>
                    <a:lnTo>
                      <a:pt x="26" y="28"/>
                    </a:lnTo>
                    <a:lnTo>
                      <a:pt x="55" y="57"/>
                    </a:lnTo>
                    <a:lnTo>
                      <a:pt x="55" y="58"/>
                    </a:lnTo>
                    <a:lnTo>
                      <a:pt x="59" y="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18" name="Freeform 273"/>
              <p:cNvSpPr>
                <a:spLocks/>
              </p:cNvSpPr>
              <p:nvPr/>
            </p:nvSpPr>
            <p:spPr bwMode="auto">
              <a:xfrm>
                <a:off x="2437" y="2742"/>
                <a:ext cx="69" cy="73"/>
              </a:xfrm>
              <a:custGeom>
                <a:avLst/>
                <a:gdLst>
                  <a:gd name="T0" fmla="*/ 0 w 69"/>
                  <a:gd name="T1" fmla="*/ 0 h 73"/>
                  <a:gd name="T2" fmla="*/ 13 w 69"/>
                  <a:gd name="T3" fmla="*/ 14 h 73"/>
                  <a:gd name="T4" fmla="*/ 13 w 69"/>
                  <a:gd name="T5" fmla="*/ 16 h 73"/>
                  <a:gd name="T6" fmla="*/ 42 w 69"/>
                  <a:gd name="T7" fmla="*/ 45 h 73"/>
                  <a:gd name="T8" fmla="*/ 42 w 69"/>
                  <a:gd name="T9" fmla="*/ 46 h 73"/>
                  <a:gd name="T10" fmla="*/ 69 w 69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73"/>
                  <a:gd name="T20" fmla="*/ 69 w 69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73">
                    <a:moveTo>
                      <a:pt x="0" y="0"/>
                    </a:moveTo>
                    <a:lnTo>
                      <a:pt x="13" y="14"/>
                    </a:lnTo>
                    <a:lnTo>
                      <a:pt x="13" y="16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69" y="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19" name="Freeform 274"/>
              <p:cNvSpPr>
                <a:spLocks/>
              </p:cNvSpPr>
              <p:nvPr/>
            </p:nvSpPr>
            <p:spPr bwMode="auto">
              <a:xfrm>
                <a:off x="2437" y="2769"/>
                <a:ext cx="77" cy="82"/>
              </a:xfrm>
              <a:custGeom>
                <a:avLst/>
                <a:gdLst>
                  <a:gd name="T0" fmla="*/ 0 w 77"/>
                  <a:gd name="T1" fmla="*/ 0 h 82"/>
                  <a:gd name="T2" fmla="*/ 1 w 77"/>
                  <a:gd name="T3" fmla="*/ 1 h 82"/>
                  <a:gd name="T4" fmla="*/ 1 w 77"/>
                  <a:gd name="T5" fmla="*/ 3 h 82"/>
                  <a:gd name="T6" fmla="*/ 30 w 77"/>
                  <a:gd name="T7" fmla="*/ 32 h 82"/>
                  <a:gd name="T8" fmla="*/ 30 w 77"/>
                  <a:gd name="T9" fmla="*/ 33 h 82"/>
                  <a:gd name="T10" fmla="*/ 58 w 77"/>
                  <a:gd name="T11" fmla="*/ 61 h 82"/>
                  <a:gd name="T12" fmla="*/ 58 w 77"/>
                  <a:gd name="T13" fmla="*/ 62 h 82"/>
                  <a:gd name="T14" fmla="*/ 77 w 77"/>
                  <a:gd name="T15" fmla="*/ 82 h 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82"/>
                  <a:gd name="T26" fmla="*/ 77 w 77"/>
                  <a:gd name="T27" fmla="*/ 82 h 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82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58" y="61"/>
                    </a:lnTo>
                    <a:lnTo>
                      <a:pt x="58" y="62"/>
                    </a:lnTo>
                    <a:lnTo>
                      <a:pt x="77" y="8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20" name="Freeform 275"/>
              <p:cNvSpPr>
                <a:spLocks/>
              </p:cNvSpPr>
              <p:nvPr/>
            </p:nvSpPr>
            <p:spPr bwMode="auto">
              <a:xfrm>
                <a:off x="2437" y="2797"/>
                <a:ext cx="84" cy="88"/>
              </a:xfrm>
              <a:custGeom>
                <a:avLst/>
                <a:gdLst>
                  <a:gd name="T0" fmla="*/ 0 w 84"/>
                  <a:gd name="T1" fmla="*/ 0 h 88"/>
                  <a:gd name="T2" fmla="*/ 16 w 84"/>
                  <a:gd name="T3" fmla="*/ 16 h 88"/>
                  <a:gd name="T4" fmla="*/ 16 w 84"/>
                  <a:gd name="T5" fmla="*/ 18 h 88"/>
                  <a:gd name="T6" fmla="*/ 44 w 84"/>
                  <a:gd name="T7" fmla="*/ 45 h 88"/>
                  <a:gd name="T8" fmla="*/ 44 w 84"/>
                  <a:gd name="T9" fmla="*/ 47 h 88"/>
                  <a:gd name="T10" fmla="*/ 73 w 84"/>
                  <a:gd name="T11" fmla="*/ 76 h 88"/>
                  <a:gd name="T12" fmla="*/ 73 w 84"/>
                  <a:gd name="T13" fmla="*/ 77 h 88"/>
                  <a:gd name="T14" fmla="*/ 84 w 84"/>
                  <a:gd name="T15" fmla="*/ 88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88"/>
                  <a:gd name="T26" fmla="*/ 84 w 84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88">
                    <a:moveTo>
                      <a:pt x="0" y="0"/>
                    </a:moveTo>
                    <a:lnTo>
                      <a:pt x="16" y="16"/>
                    </a:lnTo>
                    <a:lnTo>
                      <a:pt x="16" y="18"/>
                    </a:lnTo>
                    <a:lnTo>
                      <a:pt x="44" y="45"/>
                    </a:lnTo>
                    <a:lnTo>
                      <a:pt x="44" y="47"/>
                    </a:lnTo>
                    <a:lnTo>
                      <a:pt x="73" y="76"/>
                    </a:lnTo>
                    <a:lnTo>
                      <a:pt x="73" y="77"/>
                    </a:lnTo>
                    <a:lnTo>
                      <a:pt x="84" y="8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21" name="Freeform 276"/>
              <p:cNvSpPr>
                <a:spLocks/>
              </p:cNvSpPr>
              <p:nvPr/>
            </p:nvSpPr>
            <p:spPr bwMode="auto">
              <a:xfrm>
                <a:off x="2437" y="2823"/>
                <a:ext cx="85" cy="90"/>
              </a:xfrm>
              <a:custGeom>
                <a:avLst/>
                <a:gdLst>
                  <a:gd name="T0" fmla="*/ 0 w 85"/>
                  <a:gd name="T1" fmla="*/ 0 h 90"/>
                  <a:gd name="T2" fmla="*/ 4 w 85"/>
                  <a:gd name="T3" fmla="*/ 4 h 90"/>
                  <a:gd name="T4" fmla="*/ 4 w 85"/>
                  <a:gd name="T5" fmla="*/ 5 h 90"/>
                  <a:gd name="T6" fmla="*/ 31 w 85"/>
                  <a:gd name="T7" fmla="*/ 33 h 90"/>
                  <a:gd name="T8" fmla="*/ 31 w 85"/>
                  <a:gd name="T9" fmla="*/ 34 h 90"/>
                  <a:gd name="T10" fmla="*/ 60 w 85"/>
                  <a:gd name="T11" fmla="*/ 64 h 90"/>
                  <a:gd name="T12" fmla="*/ 60 w 85"/>
                  <a:gd name="T13" fmla="*/ 65 h 90"/>
                  <a:gd name="T14" fmla="*/ 85 w 85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90"/>
                  <a:gd name="T26" fmla="*/ 85 w 85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90">
                    <a:moveTo>
                      <a:pt x="0" y="0"/>
                    </a:moveTo>
                    <a:lnTo>
                      <a:pt x="4" y="4"/>
                    </a:lnTo>
                    <a:lnTo>
                      <a:pt x="4" y="5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60" y="64"/>
                    </a:lnTo>
                    <a:lnTo>
                      <a:pt x="60" y="65"/>
                    </a:lnTo>
                    <a:lnTo>
                      <a:pt x="85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22" name="Freeform 277"/>
              <p:cNvSpPr>
                <a:spLocks/>
              </p:cNvSpPr>
              <p:nvPr/>
            </p:nvSpPr>
            <p:spPr bwMode="auto">
              <a:xfrm>
                <a:off x="2437" y="2851"/>
                <a:ext cx="85" cy="90"/>
              </a:xfrm>
              <a:custGeom>
                <a:avLst/>
                <a:gdLst>
                  <a:gd name="T0" fmla="*/ 0 w 85"/>
                  <a:gd name="T1" fmla="*/ 0 h 90"/>
                  <a:gd name="T2" fmla="*/ 19 w 85"/>
                  <a:gd name="T3" fmla="*/ 19 h 90"/>
                  <a:gd name="T4" fmla="*/ 19 w 85"/>
                  <a:gd name="T5" fmla="*/ 20 h 90"/>
                  <a:gd name="T6" fmla="*/ 48 w 85"/>
                  <a:gd name="T7" fmla="*/ 49 h 90"/>
                  <a:gd name="T8" fmla="*/ 48 w 85"/>
                  <a:gd name="T9" fmla="*/ 51 h 90"/>
                  <a:gd name="T10" fmla="*/ 76 w 85"/>
                  <a:gd name="T11" fmla="*/ 78 h 90"/>
                  <a:gd name="T12" fmla="*/ 76 w 85"/>
                  <a:gd name="T13" fmla="*/ 80 h 90"/>
                  <a:gd name="T14" fmla="*/ 85 w 85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90"/>
                  <a:gd name="T26" fmla="*/ 85 w 85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90">
                    <a:moveTo>
                      <a:pt x="0" y="0"/>
                    </a:moveTo>
                    <a:lnTo>
                      <a:pt x="19" y="19"/>
                    </a:lnTo>
                    <a:lnTo>
                      <a:pt x="19" y="20"/>
                    </a:lnTo>
                    <a:lnTo>
                      <a:pt x="48" y="49"/>
                    </a:lnTo>
                    <a:lnTo>
                      <a:pt x="48" y="51"/>
                    </a:lnTo>
                    <a:lnTo>
                      <a:pt x="76" y="78"/>
                    </a:lnTo>
                    <a:lnTo>
                      <a:pt x="76" y="80"/>
                    </a:lnTo>
                    <a:lnTo>
                      <a:pt x="85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23" name="Freeform 278"/>
              <p:cNvSpPr>
                <a:spLocks/>
              </p:cNvSpPr>
              <p:nvPr/>
            </p:nvSpPr>
            <p:spPr bwMode="auto">
              <a:xfrm>
                <a:off x="2437" y="2878"/>
                <a:ext cx="83" cy="87"/>
              </a:xfrm>
              <a:custGeom>
                <a:avLst/>
                <a:gdLst>
                  <a:gd name="T0" fmla="*/ 0 w 83"/>
                  <a:gd name="T1" fmla="*/ 0 h 87"/>
                  <a:gd name="T2" fmla="*/ 18 w 83"/>
                  <a:gd name="T3" fmla="*/ 18 h 87"/>
                  <a:gd name="T4" fmla="*/ 18 w 83"/>
                  <a:gd name="T5" fmla="*/ 20 h 87"/>
                  <a:gd name="T6" fmla="*/ 48 w 83"/>
                  <a:gd name="T7" fmla="*/ 50 h 87"/>
                  <a:gd name="T8" fmla="*/ 48 w 83"/>
                  <a:gd name="T9" fmla="*/ 51 h 87"/>
                  <a:gd name="T10" fmla="*/ 78 w 83"/>
                  <a:gd name="T11" fmla="*/ 82 h 87"/>
                  <a:gd name="T12" fmla="*/ 78 w 83"/>
                  <a:gd name="T13" fmla="*/ 83 h 87"/>
                  <a:gd name="T14" fmla="*/ 83 w 83"/>
                  <a:gd name="T15" fmla="*/ 87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87"/>
                  <a:gd name="T26" fmla="*/ 83 w 83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87">
                    <a:moveTo>
                      <a:pt x="0" y="0"/>
                    </a:moveTo>
                    <a:lnTo>
                      <a:pt x="18" y="18"/>
                    </a:lnTo>
                    <a:lnTo>
                      <a:pt x="18" y="2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78" y="82"/>
                    </a:lnTo>
                    <a:lnTo>
                      <a:pt x="78" y="83"/>
                    </a:lnTo>
                    <a:lnTo>
                      <a:pt x="83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24" name="Freeform 279"/>
              <p:cNvSpPr>
                <a:spLocks/>
              </p:cNvSpPr>
              <p:nvPr/>
            </p:nvSpPr>
            <p:spPr bwMode="auto">
              <a:xfrm>
                <a:off x="2437" y="2905"/>
                <a:ext cx="78" cy="83"/>
              </a:xfrm>
              <a:custGeom>
                <a:avLst/>
                <a:gdLst>
                  <a:gd name="T0" fmla="*/ 0 w 78"/>
                  <a:gd name="T1" fmla="*/ 0 h 83"/>
                  <a:gd name="T2" fmla="*/ 22 w 78"/>
                  <a:gd name="T3" fmla="*/ 22 h 83"/>
                  <a:gd name="T4" fmla="*/ 22 w 78"/>
                  <a:gd name="T5" fmla="*/ 23 h 83"/>
                  <a:gd name="T6" fmla="*/ 49 w 78"/>
                  <a:gd name="T7" fmla="*/ 51 h 83"/>
                  <a:gd name="T8" fmla="*/ 49 w 78"/>
                  <a:gd name="T9" fmla="*/ 52 h 83"/>
                  <a:gd name="T10" fmla="*/ 78 w 78"/>
                  <a:gd name="T11" fmla="*/ 81 h 83"/>
                  <a:gd name="T12" fmla="*/ 78 w 78"/>
                  <a:gd name="T13" fmla="*/ 83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83"/>
                  <a:gd name="T23" fmla="*/ 78 w 78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83">
                    <a:moveTo>
                      <a:pt x="0" y="0"/>
                    </a:moveTo>
                    <a:lnTo>
                      <a:pt x="22" y="22"/>
                    </a:lnTo>
                    <a:lnTo>
                      <a:pt x="22" y="23"/>
                    </a:lnTo>
                    <a:lnTo>
                      <a:pt x="49" y="51"/>
                    </a:lnTo>
                    <a:lnTo>
                      <a:pt x="49" y="52"/>
                    </a:lnTo>
                    <a:lnTo>
                      <a:pt x="78" y="81"/>
                    </a:lnTo>
                    <a:lnTo>
                      <a:pt x="78" y="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25" name="Freeform 280"/>
              <p:cNvSpPr>
                <a:spLocks/>
              </p:cNvSpPr>
              <p:nvPr/>
            </p:nvSpPr>
            <p:spPr bwMode="auto">
              <a:xfrm>
                <a:off x="2437" y="2931"/>
                <a:ext cx="76" cy="80"/>
              </a:xfrm>
              <a:custGeom>
                <a:avLst/>
                <a:gdLst>
                  <a:gd name="T0" fmla="*/ 0 w 76"/>
                  <a:gd name="T1" fmla="*/ 0 h 80"/>
                  <a:gd name="T2" fmla="*/ 9 w 76"/>
                  <a:gd name="T3" fmla="*/ 10 h 80"/>
                  <a:gd name="T4" fmla="*/ 9 w 76"/>
                  <a:gd name="T5" fmla="*/ 11 h 80"/>
                  <a:gd name="T6" fmla="*/ 37 w 76"/>
                  <a:gd name="T7" fmla="*/ 39 h 80"/>
                  <a:gd name="T8" fmla="*/ 37 w 76"/>
                  <a:gd name="T9" fmla="*/ 40 h 80"/>
                  <a:gd name="T10" fmla="*/ 66 w 76"/>
                  <a:gd name="T11" fmla="*/ 69 h 80"/>
                  <a:gd name="T12" fmla="*/ 66 w 76"/>
                  <a:gd name="T13" fmla="*/ 71 h 80"/>
                  <a:gd name="T14" fmla="*/ 76 w 76"/>
                  <a:gd name="T15" fmla="*/ 80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80"/>
                  <a:gd name="T26" fmla="*/ 76 w 7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80">
                    <a:moveTo>
                      <a:pt x="0" y="0"/>
                    </a:moveTo>
                    <a:lnTo>
                      <a:pt x="9" y="10"/>
                    </a:lnTo>
                    <a:lnTo>
                      <a:pt x="9" y="11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76" y="8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26" name="Freeform 281"/>
              <p:cNvSpPr>
                <a:spLocks/>
              </p:cNvSpPr>
              <p:nvPr/>
            </p:nvSpPr>
            <p:spPr bwMode="auto">
              <a:xfrm>
                <a:off x="2437" y="2959"/>
                <a:ext cx="70" cy="73"/>
              </a:xfrm>
              <a:custGeom>
                <a:avLst/>
                <a:gdLst>
                  <a:gd name="T0" fmla="*/ 0 w 70"/>
                  <a:gd name="T1" fmla="*/ 0 h 73"/>
                  <a:gd name="T2" fmla="*/ 24 w 70"/>
                  <a:gd name="T3" fmla="*/ 25 h 73"/>
                  <a:gd name="T4" fmla="*/ 24 w 70"/>
                  <a:gd name="T5" fmla="*/ 26 h 73"/>
                  <a:gd name="T6" fmla="*/ 54 w 70"/>
                  <a:gd name="T7" fmla="*/ 55 h 73"/>
                  <a:gd name="T8" fmla="*/ 54 w 70"/>
                  <a:gd name="T9" fmla="*/ 56 h 73"/>
                  <a:gd name="T10" fmla="*/ 70 w 70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73"/>
                  <a:gd name="T20" fmla="*/ 70 w 70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73">
                    <a:moveTo>
                      <a:pt x="0" y="0"/>
                    </a:moveTo>
                    <a:lnTo>
                      <a:pt x="24" y="25"/>
                    </a:lnTo>
                    <a:lnTo>
                      <a:pt x="24" y="26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70" y="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27" name="Freeform 282"/>
              <p:cNvSpPr>
                <a:spLocks/>
              </p:cNvSpPr>
              <p:nvPr/>
            </p:nvSpPr>
            <p:spPr bwMode="auto">
              <a:xfrm>
                <a:off x="2437" y="2986"/>
                <a:ext cx="66" cy="70"/>
              </a:xfrm>
              <a:custGeom>
                <a:avLst/>
                <a:gdLst>
                  <a:gd name="T0" fmla="*/ 0 w 66"/>
                  <a:gd name="T1" fmla="*/ 0 h 70"/>
                  <a:gd name="T2" fmla="*/ 27 w 66"/>
                  <a:gd name="T3" fmla="*/ 28 h 70"/>
                  <a:gd name="T4" fmla="*/ 27 w 66"/>
                  <a:gd name="T5" fmla="*/ 29 h 70"/>
                  <a:gd name="T6" fmla="*/ 58 w 66"/>
                  <a:gd name="T7" fmla="*/ 60 h 70"/>
                  <a:gd name="T8" fmla="*/ 58 w 66"/>
                  <a:gd name="T9" fmla="*/ 61 h 70"/>
                  <a:gd name="T10" fmla="*/ 66 w 66"/>
                  <a:gd name="T11" fmla="*/ 7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70"/>
                  <a:gd name="T20" fmla="*/ 66 w 66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70">
                    <a:moveTo>
                      <a:pt x="0" y="0"/>
                    </a:moveTo>
                    <a:lnTo>
                      <a:pt x="27" y="28"/>
                    </a:lnTo>
                    <a:lnTo>
                      <a:pt x="27" y="29"/>
                    </a:lnTo>
                    <a:lnTo>
                      <a:pt x="58" y="60"/>
                    </a:lnTo>
                    <a:lnTo>
                      <a:pt x="58" y="61"/>
                    </a:lnTo>
                    <a:lnTo>
                      <a:pt x="66" y="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28" name="Freeform 283"/>
              <p:cNvSpPr>
                <a:spLocks/>
              </p:cNvSpPr>
              <p:nvPr/>
            </p:nvSpPr>
            <p:spPr bwMode="auto">
              <a:xfrm>
                <a:off x="2437" y="3013"/>
                <a:ext cx="59" cy="62"/>
              </a:xfrm>
              <a:custGeom>
                <a:avLst/>
                <a:gdLst>
                  <a:gd name="T0" fmla="*/ 0 w 59"/>
                  <a:gd name="T1" fmla="*/ 0 h 62"/>
                  <a:gd name="T2" fmla="*/ 27 w 59"/>
                  <a:gd name="T3" fmla="*/ 27 h 62"/>
                  <a:gd name="T4" fmla="*/ 27 w 59"/>
                  <a:gd name="T5" fmla="*/ 29 h 62"/>
                  <a:gd name="T6" fmla="*/ 55 w 59"/>
                  <a:gd name="T7" fmla="*/ 56 h 62"/>
                  <a:gd name="T8" fmla="*/ 55 w 59"/>
                  <a:gd name="T9" fmla="*/ 58 h 62"/>
                  <a:gd name="T10" fmla="*/ 59 w 59"/>
                  <a:gd name="T11" fmla="*/ 62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62"/>
                  <a:gd name="T20" fmla="*/ 59 w 59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62">
                    <a:moveTo>
                      <a:pt x="0" y="0"/>
                    </a:moveTo>
                    <a:lnTo>
                      <a:pt x="27" y="27"/>
                    </a:lnTo>
                    <a:lnTo>
                      <a:pt x="27" y="29"/>
                    </a:lnTo>
                    <a:lnTo>
                      <a:pt x="55" y="56"/>
                    </a:lnTo>
                    <a:lnTo>
                      <a:pt x="55" y="58"/>
                    </a:lnTo>
                    <a:lnTo>
                      <a:pt x="59" y="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29" name="Freeform 284"/>
              <p:cNvSpPr>
                <a:spLocks/>
              </p:cNvSpPr>
              <p:nvPr/>
            </p:nvSpPr>
            <p:spPr bwMode="auto">
              <a:xfrm>
                <a:off x="2437" y="3039"/>
                <a:ext cx="54" cy="57"/>
              </a:xfrm>
              <a:custGeom>
                <a:avLst/>
                <a:gdLst>
                  <a:gd name="T0" fmla="*/ 0 w 54"/>
                  <a:gd name="T1" fmla="*/ 0 h 57"/>
                  <a:gd name="T2" fmla="*/ 15 w 54"/>
                  <a:gd name="T3" fmla="*/ 15 h 57"/>
                  <a:gd name="T4" fmla="*/ 15 w 54"/>
                  <a:gd name="T5" fmla="*/ 17 h 57"/>
                  <a:gd name="T6" fmla="*/ 42 w 54"/>
                  <a:gd name="T7" fmla="*/ 44 h 57"/>
                  <a:gd name="T8" fmla="*/ 42 w 54"/>
                  <a:gd name="T9" fmla="*/ 46 h 57"/>
                  <a:gd name="T10" fmla="*/ 54 w 54"/>
                  <a:gd name="T11" fmla="*/ 5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57"/>
                  <a:gd name="T20" fmla="*/ 54 w 54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57">
                    <a:moveTo>
                      <a:pt x="0" y="0"/>
                    </a:moveTo>
                    <a:lnTo>
                      <a:pt x="15" y="15"/>
                    </a:lnTo>
                    <a:lnTo>
                      <a:pt x="15" y="17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54" y="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30" name="Freeform 285"/>
              <p:cNvSpPr>
                <a:spLocks/>
              </p:cNvSpPr>
              <p:nvPr/>
            </p:nvSpPr>
            <p:spPr bwMode="auto">
              <a:xfrm>
                <a:off x="2437" y="3067"/>
                <a:ext cx="47" cy="49"/>
              </a:xfrm>
              <a:custGeom>
                <a:avLst/>
                <a:gdLst>
                  <a:gd name="T0" fmla="*/ 0 w 47"/>
                  <a:gd name="T1" fmla="*/ 0 h 49"/>
                  <a:gd name="T2" fmla="*/ 12 w 47"/>
                  <a:gd name="T3" fmla="*/ 12 h 49"/>
                  <a:gd name="T4" fmla="*/ 12 w 47"/>
                  <a:gd name="T5" fmla="*/ 13 h 49"/>
                  <a:gd name="T6" fmla="*/ 38 w 47"/>
                  <a:gd name="T7" fmla="*/ 40 h 49"/>
                  <a:gd name="T8" fmla="*/ 38 w 47"/>
                  <a:gd name="T9" fmla="*/ 41 h 49"/>
                  <a:gd name="T10" fmla="*/ 47 w 47"/>
                  <a:gd name="T11" fmla="*/ 49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49"/>
                  <a:gd name="T20" fmla="*/ 47 w 47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49">
                    <a:moveTo>
                      <a:pt x="0" y="0"/>
                    </a:moveTo>
                    <a:lnTo>
                      <a:pt x="12" y="12"/>
                    </a:lnTo>
                    <a:lnTo>
                      <a:pt x="12" y="13"/>
                    </a:lnTo>
                    <a:lnTo>
                      <a:pt x="38" y="40"/>
                    </a:lnTo>
                    <a:lnTo>
                      <a:pt x="38" y="41"/>
                    </a:lnTo>
                    <a:lnTo>
                      <a:pt x="47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31" name="Freeform 286"/>
              <p:cNvSpPr>
                <a:spLocks/>
              </p:cNvSpPr>
              <p:nvPr/>
            </p:nvSpPr>
            <p:spPr bwMode="auto">
              <a:xfrm>
                <a:off x="2437" y="3093"/>
                <a:ext cx="42" cy="44"/>
              </a:xfrm>
              <a:custGeom>
                <a:avLst/>
                <a:gdLst>
                  <a:gd name="T0" fmla="*/ 0 w 42"/>
                  <a:gd name="T1" fmla="*/ 0 h 44"/>
                  <a:gd name="T2" fmla="*/ 16 w 42"/>
                  <a:gd name="T3" fmla="*/ 17 h 44"/>
                  <a:gd name="T4" fmla="*/ 16 w 42"/>
                  <a:gd name="T5" fmla="*/ 18 h 44"/>
                  <a:gd name="T6" fmla="*/ 42 w 42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4"/>
                  <a:gd name="T14" fmla="*/ 42 w 42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4">
                    <a:moveTo>
                      <a:pt x="0" y="0"/>
                    </a:moveTo>
                    <a:lnTo>
                      <a:pt x="16" y="17"/>
                    </a:lnTo>
                    <a:lnTo>
                      <a:pt x="16" y="18"/>
                    </a:lnTo>
                    <a:lnTo>
                      <a:pt x="42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32" name="Freeform 287"/>
              <p:cNvSpPr>
                <a:spLocks/>
              </p:cNvSpPr>
              <p:nvPr/>
            </p:nvSpPr>
            <p:spPr bwMode="auto">
              <a:xfrm>
                <a:off x="2437" y="3119"/>
                <a:ext cx="36" cy="39"/>
              </a:xfrm>
              <a:custGeom>
                <a:avLst/>
                <a:gdLst>
                  <a:gd name="T0" fmla="*/ 0 w 36"/>
                  <a:gd name="T1" fmla="*/ 0 h 39"/>
                  <a:gd name="T2" fmla="*/ 4 w 36"/>
                  <a:gd name="T3" fmla="*/ 4 h 39"/>
                  <a:gd name="T4" fmla="*/ 4 w 36"/>
                  <a:gd name="T5" fmla="*/ 6 h 39"/>
                  <a:gd name="T6" fmla="*/ 33 w 36"/>
                  <a:gd name="T7" fmla="*/ 35 h 39"/>
                  <a:gd name="T8" fmla="*/ 33 w 36"/>
                  <a:gd name="T9" fmla="*/ 36 h 39"/>
                  <a:gd name="T10" fmla="*/ 36 w 36"/>
                  <a:gd name="T11" fmla="*/ 39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9"/>
                  <a:gd name="T20" fmla="*/ 36 w 3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9">
                    <a:moveTo>
                      <a:pt x="0" y="0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33" y="35"/>
                    </a:lnTo>
                    <a:lnTo>
                      <a:pt x="33" y="36"/>
                    </a:lnTo>
                    <a:lnTo>
                      <a:pt x="36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33" name="Freeform 288"/>
              <p:cNvSpPr>
                <a:spLocks/>
              </p:cNvSpPr>
              <p:nvPr/>
            </p:nvSpPr>
            <p:spPr bwMode="auto">
              <a:xfrm>
                <a:off x="2437" y="3147"/>
                <a:ext cx="29" cy="30"/>
              </a:xfrm>
              <a:custGeom>
                <a:avLst/>
                <a:gdLst>
                  <a:gd name="T0" fmla="*/ 0 w 29"/>
                  <a:gd name="T1" fmla="*/ 0 h 30"/>
                  <a:gd name="T2" fmla="*/ 20 w 29"/>
                  <a:gd name="T3" fmla="*/ 21 h 30"/>
                  <a:gd name="T4" fmla="*/ 20 w 29"/>
                  <a:gd name="T5" fmla="*/ 22 h 30"/>
                  <a:gd name="T6" fmla="*/ 29 w 29"/>
                  <a:gd name="T7" fmla="*/ 3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30"/>
                  <a:gd name="T14" fmla="*/ 29 w 29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30">
                    <a:moveTo>
                      <a:pt x="0" y="0"/>
                    </a:moveTo>
                    <a:lnTo>
                      <a:pt x="20" y="21"/>
                    </a:lnTo>
                    <a:lnTo>
                      <a:pt x="20" y="22"/>
                    </a:lnTo>
                    <a:lnTo>
                      <a:pt x="29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34" name="Freeform 289"/>
              <p:cNvSpPr>
                <a:spLocks/>
              </p:cNvSpPr>
              <p:nvPr/>
            </p:nvSpPr>
            <p:spPr bwMode="auto">
              <a:xfrm>
                <a:off x="2437" y="3175"/>
                <a:ext cx="23" cy="25"/>
              </a:xfrm>
              <a:custGeom>
                <a:avLst/>
                <a:gdLst>
                  <a:gd name="T0" fmla="*/ 0 w 23"/>
                  <a:gd name="T1" fmla="*/ 0 h 25"/>
                  <a:gd name="T2" fmla="*/ 7 w 23"/>
                  <a:gd name="T3" fmla="*/ 7 h 25"/>
                  <a:gd name="T4" fmla="*/ 7 w 23"/>
                  <a:gd name="T5" fmla="*/ 8 h 25"/>
                  <a:gd name="T6" fmla="*/ 23 w 23"/>
                  <a:gd name="T7" fmla="*/ 25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5"/>
                  <a:gd name="T14" fmla="*/ 23 w 23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5">
                    <a:moveTo>
                      <a:pt x="0" y="0"/>
                    </a:moveTo>
                    <a:lnTo>
                      <a:pt x="7" y="7"/>
                    </a:lnTo>
                    <a:lnTo>
                      <a:pt x="7" y="8"/>
                    </a:lnTo>
                    <a:lnTo>
                      <a:pt x="23" y="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35" name="Line 290"/>
              <p:cNvSpPr>
                <a:spLocks noChangeShapeType="1"/>
              </p:cNvSpPr>
              <p:nvPr/>
            </p:nvSpPr>
            <p:spPr bwMode="auto">
              <a:xfrm>
                <a:off x="2437" y="3201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36" name="Freeform 291"/>
              <p:cNvSpPr>
                <a:spLocks/>
              </p:cNvSpPr>
              <p:nvPr/>
            </p:nvSpPr>
            <p:spPr bwMode="auto">
              <a:xfrm>
                <a:off x="2437" y="3227"/>
                <a:ext cx="13" cy="16"/>
              </a:xfrm>
              <a:custGeom>
                <a:avLst/>
                <a:gdLst>
                  <a:gd name="T0" fmla="*/ 0 w 13"/>
                  <a:gd name="T1" fmla="*/ 0 h 16"/>
                  <a:gd name="T2" fmla="*/ 9 w 13"/>
                  <a:gd name="T3" fmla="*/ 10 h 16"/>
                  <a:gd name="T4" fmla="*/ 9 w 13"/>
                  <a:gd name="T5" fmla="*/ 11 h 16"/>
                  <a:gd name="T6" fmla="*/ 13 w 13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6"/>
                  <a:gd name="T14" fmla="*/ 13 w 1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6">
                    <a:moveTo>
                      <a:pt x="0" y="0"/>
                    </a:moveTo>
                    <a:lnTo>
                      <a:pt x="9" y="10"/>
                    </a:lnTo>
                    <a:lnTo>
                      <a:pt x="9" y="11"/>
                    </a:lnTo>
                    <a:lnTo>
                      <a:pt x="13" y="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37" name="Line 292"/>
              <p:cNvSpPr>
                <a:spLocks noChangeShapeType="1"/>
              </p:cNvSpPr>
              <p:nvPr/>
            </p:nvSpPr>
            <p:spPr bwMode="auto">
              <a:xfrm>
                <a:off x="2437" y="3255"/>
                <a:ext cx="9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38" name="Line 293"/>
              <p:cNvSpPr>
                <a:spLocks noChangeShapeType="1"/>
              </p:cNvSpPr>
              <p:nvPr/>
            </p:nvSpPr>
            <p:spPr bwMode="auto">
              <a:xfrm>
                <a:off x="2437" y="3281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39" name="Freeform 294"/>
              <p:cNvSpPr>
                <a:spLocks/>
              </p:cNvSpPr>
              <p:nvPr/>
            </p:nvSpPr>
            <p:spPr bwMode="auto">
              <a:xfrm>
                <a:off x="2437" y="330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1 w 2"/>
                  <a:gd name="T5" fmla="*/ 2 h 4"/>
                  <a:gd name="T6" fmla="*/ 2 w 2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40" name="Line 26"/>
              <p:cNvSpPr>
                <a:spLocks noChangeShapeType="1"/>
              </p:cNvSpPr>
              <p:nvPr/>
            </p:nvSpPr>
            <p:spPr bwMode="auto">
              <a:xfrm flipV="1">
                <a:off x="2875" y="2328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41" name="Line 27"/>
              <p:cNvSpPr>
                <a:spLocks noChangeShapeType="1"/>
              </p:cNvSpPr>
              <p:nvPr/>
            </p:nvSpPr>
            <p:spPr bwMode="auto">
              <a:xfrm flipV="1">
                <a:off x="2875" y="2360"/>
                <a:ext cx="9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42" name="Freeform 28"/>
              <p:cNvSpPr>
                <a:spLocks/>
              </p:cNvSpPr>
              <p:nvPr/>
            </p:nvSpPr>
            <p:spPr bwMode="auto">
              <a:xfrm>
                <a:off x="2875" y="2387"/>
                <a:ext cx="20" cy="22"/>
              </a:xfrm>
              <a:custGeom>
                <a:avLst/>
                <a:gdLst>
                  <a:gd name="T0" fmla="*/ 0 w 20"/>
                  <a:gd name="T1" fmla="*/ 22 h 22"/>
                  <a:gd name="T2" fmla="*/ 9 w 20"/>
                  <a:gd name="T3" fmla="*/ 12 h 22"/>
                  <a:gd name="T4" fmla="*/ 9 w 20"/>
                  <a:gd name="T5" fmla="*/ 11 h 22"/>
                  <a:gd name="T6" fmla="*/ 20 w 20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2"/>
                  <a:gd name="T14" fmla="*/ 20 w 20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2">
                    <a:moveTo>
                      <a:pt x="0" y="22"/>
                    </a:moveTo>
                    <a:lnTo>
                      <a:pt x="9" y="12"/>
                    </a:lnTo>
                    <a:lnTo>
                      <a:pt x="9" y="11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43" name="Freeform 29"/>
              <p:cNvSpPr>
                <a:spLocks/>
              </p:cNvSpPr>
              <p:nvPr/>
            </p:nvSpPr>
            <p:spPr bwMode="auto">
              <a:xfrm>
                <a:off x="2875" y="2413"/>
                <a:ext cx="31" cy="33"/>
              </a:xfrm>
              <a:custGeom>
                <a:avLst/>
                <a:gdLst>
                  <a:gd name="T0" fmla="*/ 0 w 31"/>
                  <a:gd name="T1" fmla="*/ 33 h 33"/>
                  <a:gd name="T2" fmla="*/ 27 w 31"/>
                  <a:gd name="T3" fmla="*/ 5 h 33"/>
                  <a:gd name="T4" fmla="*/ 27 w 31"/>
                  <a:gd name="T5" fmla="*/ 4 h 33"/>
                  <a:gd name="T6" fmla="*/ 31 w 31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3"/>
                  <a:gd name="T14" fmla="*/ 31 w 31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3">
                    <a:moveTo>
                      <a:pt x="0" y="33"/>
                    </a:moveTo>
                    <a:lnTo>
                      <a:pt x="27" y="5"/>
                    </a:lnTo>
                    <a:lnTo>
                      <a:pt x="27" y="4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44" name="Freeform 30"/>
              <p:cNvSpPr>
                <a:spLocks/>
              </p:cNvSpPr>
              <p:nvPr/>
            </p:nvSpPr>
            <p:spPr bwMode="auto">
              <a:xfrm>
                <a:off x="2875" y="2438"/>
                <a:ext cx="45" cy="47"/>
              </a:xfrm>
              <a:custGeom>
                <a:avLst/>
                <a:gdLst>
                  <a:gd name="T0" fmla="*/ 0 w 45"/>
                  <a:gd name="T1" fmla="*/ 47 h 47"/>
                  <a:gd name="T2" fmla="*/ 25 w 45"/>
                  <a:gd name="T3" fmla="*/ 22 h 47"/>
                  <a:gd name="T4" fmla="*/ 25 w 45"/>
                  <a:gd name="T5" fmla="*/ 21 h 47"/>
                  <a:gd name="T6" fmla="*/ 45 w 45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7"/>
                  <a:gd name="T14" fmla="*/ 45 w 45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7">
                    <a:moveTo>
                      <a:pt x="0" y="47"/>
                    </a:moveTo>
                    <a:lnTo>
                      <a:pt x="25" y="22"/>
                    </a:lnTo>
                    <a:lnTo>
                      <a:pt x="25" y="21"/>
                    </a:lnTo>
                    <a:lnTo>
                      <a:pt x="4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45" name="Freeform 31"/>
              <p:cNvSpPr>
                <a:spLocks/>
              </p:cNvSpPr>
              <p:nvPr/>
            </p:nvSpPr>
            <p:spPr bwMode="auto">
              <a:xfrm>
                <a:off x="2875" y="2461"/>
                <a:ext cx="59" cy="63"/>
              </a:xfrm>
              <a:custGeom>
                <a:avLst/>
                <a:gdLst>
                  <a:gd name="T0" fmla="*/ 0 w 59"/>
                  <a:gd name="T1" fmla="*/ 63 h 63"/>
                  <a:gd name="T2" fmla="*/ 15 w 59"/>
                  <a:gd name="T3" fmla="*/ 47 h 63"/>
                  <a:gd name="T4" fmla="*/ 15 w 59"/>
                  <a:gd name="T5" fmla="*/ 46 h 63"/>
                  <a:gd name="T6" fmla="*/ 44 w 59"/>
                  <a:gd name="T7" fmla="*/ 17 h 63"/>
                  <a:gd name="T8" fmla="*/ 44 w 59"/>
                  <a:gd name="T9" fmla="*/ 16 h 63"/>
                  <a:gd name="T10" fmla="*/ 59 w 59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63"/>
                  <a:gd name="T20" fmla="*/ 59 w 59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63">
                    <a:moveTo>
                      <a:pt x="0" y="63"/>
                    </a:moveTo>
                    <a:lnTo>
                      <a:pt x="15" y="47"/>
                    </a:lnTo>
                    <a:lnTo>
                      <a:pt x="15" y="46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5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46" name="Freeform 32"/>
              <p:cNvSpPr>
                <a:spLocks/>
              </p:cNvSpPr>
              <p:nvPr/>
            </p:nvSpPr>
            <p:spPr bwMode="auto">
              <a:xfrm>
                <a:off x="2875" y="2488"/>
                <a:ext cx="70" cy="74"/>
              </a:xfrm>
              <a:custGeom>
                <a:avLst/>
                <a:gdLst>
                  <a:gd name="T0" fmla="*/ 0 w 70"/>
                  <a:gd name="T1" fmla="*/ 74 h 74"/>
                  <a:gd name="T2" fmla="*/ 5 w 70"/>
                  <a:gd name="T3" fmla="*/ 69 h 74"/>
                  <a:gd name="T4" fmla="*/ 5 w 70"/>
                  <a:gd name="T5" fmla="*/ 67 h 74"/>
                  <a:gd name="T6" fmla="*/ 33 w 70"/>
                  <a:gd name="T7" fmla="*/ 40 h 74"/>
                  <a:gd name="T8" fmla="*/ 33 w 70"/>
                  <a:gd name="T9" fmla="*/ 38 h 74"/>
                  <a:gd name="T10" fmla="*/ 62 w 70"/>
                  <a:gd name="T11" fmla="*/ 9 h 74"/>
                  <a:gd name="T12" fmla="*/ 62 w 70"/>
                  <a:gd name="T13" fmla="*/ 8 h 74"/>
                  <a:gd name="T14" fmla="*/ 70 w 70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74"/>
                  <a:gd name="T26" fmla="*/ 70 w 70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74">
                    <a:moveTo>
                      <a:pt x="0" y="74"/>
                    </a:moveTo>
                    <a:lnTo>
                      <a:pt x="5" y="69"/>
                    </a:lnTo>
                    <a:lnTo>
                      <a:pt x="5" y="67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7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47" name="Freeform 33"/>
              <p:cNvSpPr>
                <a:spLocks/>
              </p:cNvSpPr>
              <p:nvPr/>
            </p:nvSpPr>
            <p:spPr bwMode="auto">
              <a:xfrm>
                <a:off x="2875" y="2515"/>
                <a:ext cx="80" cy="85"/>
              </a:xfrm>
              <a:custGeom>
                <a:avLst/>
                <a:gdLst>
                  <a:gd name="T0" fmla="*/ 0 w 80"/>
                  <a:gd name="T1" fmla="*/ 85 h 85"/>
                  <a:gd name="T2" fmla="*/ 23 w 80"/>
                  <a:gd name="T3" fmla="*/ 61 h 85"/>
                  <a:gd name="T4" fmla="*/ 23 w 80"/>
                  <a:gd name="T5" fmla="*/ 60 h 85"/>
                  <a:gd name="T6" fmla="*/ 51 w 80"/>
                  <a:gd name="T7" fmla="*/ 32 h 85"/>
                  <a:gd name="T8" fmla="*/ 51 w 80"/>
                  <a:gd name="T9" fmla="*/ 31 h 85"/>
                  <a:gd name="T10" fmla="*/ 80 w 80"/>
                  <a:gd name="T11" fmla="*/ 2 h 85"/>
                  <a:gd name="T12" fmla="*/ 80 w 80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85"/>
                  <a:gd name="T23" fmla="*/ 80 w 80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85">
                    <a:moveTo>
                      <a:pt x="0" y="85"/>
                    </a:moveTo>
                    <a:lnTo>
                      <a:pt x="23" y="61"/>
                    </a:lnTo>
                    <a:lnTo>
                      <a:pt x="23" y="60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80" y="2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48" name="Freeform 34"/>
              <p:cNvSpPr>
                <a:spLocks/>
              </p:cNvSpPr>
              <p:nvPr/>
            </p:nvSpPr>
            <p:spPr bwMode="auto">
              <a:xfrm>
                <a:off x="2875" y="2546"/>
                <a:ext cx="88" cy="94"/>
              </a:xfrm>
              <a:custGeom>
                <a:avLst/>
                <a:gdLst>
                  <a:gd name="T0" fmla="*/ 0 w 88"/>
                  <a:gd name="T1" fmla="*/ 94 h 94"/>
                  <a:gd name="T2" fmla="*/ 1 w 88"/>
                  <a:gd name="T3" fmla="*/ 93 h 94"/>
                  <a:gd name="T4" fmla="*/ 1 w 88"/>
                  <a:gd name="T5" fmla="*/ 91 h 94"/>
                  <a:gd name="T6" fmla="*/ 27 w 88"/>
                  <a:gd name="T7" fmla="*/ 65 h 94"/>
                  <a:gd name="T8" fmla="*/ 27 w 88"/>
                  <a:gd name="T9" fmla="*/ 64 h 94"/>
                  <a:gd name="T10" fmla="*/ 54 w 88"/>
                  <a:gd name="T11" fmla="*/ 37 h 94"/>
                  <a:gd name="T12" fmla="*/ 54 w 88"/>
                  <a:gd name="T13" fmla="*/ 36 h 94"/>
                  <a:gd name="T14" fmla="*/ 80 w 88"/>
                  <a:gd name="T15" fmla="*/ 9 h 94"/>
                  <a:gd name="T16" fmla="*/ 80 w 88"/>
                  <a:gd name="T17" fmla="*/ 8 h 94"/>
                  <a:gd name="T18" fmla="*/ 88 w 88"/>
                  <a:gd name="T19" fmla="*/ 0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94"/>
                  <a:gd name="T32" fmla="*/ 88 w 88"/>
                  <a:gd name="T33" fmla="*/ 94 h 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94">
                    <a:moveTo>
                      <a:pt x="0" y="94"/>
                    </a:moveTo>
                    <a:lnTo>
                      <a:pt x="1" y="93"/>
                    </a:lnTo>
                    <a:lnTo>
                      <a:pt x="1" y="91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54" y="37"/>
                    </a:lnTo>
                    <a:lnTo>
                      <a:pt x="54" y="36"/>
                    </a:lnTo>
                    <a:lnTo>
                      <a:pt x="80" y="9"/>
                    </a:lnTo>
                    <a:lnTo>
                      <a:pt x="80" y="8"/>
                    </a:lnTo>
                    <a:lnTo>
                      <a:pt x="8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49" name="Freeform 35"/>
              <p:cNvSpPr>
                <a:spLocks/>
              </p:cNvSpPr>
              <p:nvPr/>
            </p:nvSpPr>
            <p:spPr bwMode="auto">
              <a:xfrm>
                <a:off x="2875" y="2582"/>
                <a:ext cx="91" cy="97"/>
              </a:xfrm>
              <a:custGeom>
                <a:avLst/>
                <a:gdLst>
                  <a:gd name="T0" fmla="*/ 0 w 91"/>
                  <a:gd name="T1" fmla="*/ 97 h 97"/>
                  <a:gd name="T2" fmla="*/ 4 w 91"/>
                  <a:gd name="T3" fmla="*/ 93 h 97"/>
                  <a:gd name="T4" fmla="*/ 4 w 91"/>
                  <a:gd name="T5" fmla="*/ 91 h 97"/>
                  <a:gd name="T6" fmla="*/ 31 w 91"/>
                  <a:gd name="T7" fmla="*/ 64 h 97"/>
                  <a:gd name="T8" fmla="*/ 31 w 91"/>
                  <a:gd name="T9" fmla="*/ 62 h 97"/>
                  <a:gd name="T10" fmla="*/ 60 w 91"/>
                  <a:gd name="T11" fmla="*/ 33 h 97"/>
                  <a:gd name="T12" fmla="*/ 60 w 91"/>
                  <a:gd name="T13" fmla="*/ 32 h 97"/>
                  <a:gd name="T14" fmla="*/ 88 w 91"/>
                  <a:gd name="T15" fmla="*/ 4 h 97"/>
                  <a:gd name="T16" fmla="*/ 88 w 91"/>
                  <a:gd name="T17" fmla="*/ 3 h 97"/>
                  <a:gd name="T18" fmla="*/ 91 w 91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1"/>
                  <a:gd name="T31" fmla="*/ 0 h 97"/>
                  <a:gd name="T32" fmla="*/ 91 w 91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1" h="97">
                    <a:moveTo>
                      <a:pt x="0" y="97"/>
                    </a:moveTo>
                    <a:lnTo>
                      <a:pt x="4" y="93"/>
                    </a:lnTo>
                    <a:lnTo>
                      <a:pt x="4" y="91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60" y="33"/>
                    </a:lnTo>
                    <a:lnTo>
                      <a:pt x="60" y="32"/>
                    </a:lnTo>
                    <a:lnTo>
                      <a:pt x="88" y="4"/>
                    </a:lnTo>
                    <a:lnTo>
                      <a:pt x="88" y="3"/>
                    </a:lnTo>
                    <a:lnTo>
                      <a:pt x="9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50" name="Freeform 36"/>
              <p:cNvSpPr>
                <a:spLocks/>
              </p:cNvSpPr>
              <p:nvPr/>
            </p:nvSpPr>
            <p:spPr bwMode="auto">
              <a:xfrm>
                <a:off x="2875" y="2619"/>
                <a:ext cx="92" cy="97"/>
              </a:xfrm>
              <a:custGeom>
                <a:avLst/>
                <a:gdLst>
                  <a:gd name="T0" fmla="*/ 0 w 92"/>
                  <a:gd name="T1" fmla="*/ 97 h 97"/>
                  <a:gd name="T2" fmla="*/ 22 w 92"/>
                  <a:gd name="T3" fmla="*/ 75 h 97"/>
                  <a:gd name="T4" fmla="*/ 22 w 92"/>
                  <a:gd name="T5" fmla="*/ 74 h 97"/>
                  <a:gd name="T6" fmla="*/ 49 w 92"/>
                  <a:gd name="T7" fmla="*/ 46 h 97"/>
                  <a:gd name="T8" fmla="*/ 49 w 92"/>
                  <a:gd name="T9" fmla="*/ 45 h 97"/>
                  <a:gd name="T10" fmla="*/ 78 w 92"/>
                  <a:gd name="T11" fmla="*/ 15 h 97"/>
                  <a:gd name="T12" fmla="*/ 78 w 92"/>
                  <a:gd name="T13" fmla="*/ 14 h 97"/>
                  <a:gd name="T14" fmla="*/ 92 w 92"/>
                  <a:gd name="T15" fmla="*/ 0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"/>
                  <a:gd name="T25" fmla="*/ 0 h 97"/>
                  <a:gd name="T26" fmla="*/ 92 w 92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" h="97">
                    <a:moveTo>
                      <a:pt x="0" y="97"/>
                    </a:moveTo>
                    <a:lnTo>
                      <a:pt x="22" y="75"/>
                    </a:lnTo>
                    <a:lnTo>
                      <a:pt x="22" y="74"/>
                    </a:lnTo>
                    <a:lnTo>
                      <a:pt x="49" y="46"/>
                    </a:lnTo>
                    <a:lnTo>
                      <a:pt x="49" y="45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9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51" name="Freeform 37"/>
              <p:cNvSpPr>
                <a:spLocks/>
              </p:cNvSpPr>
              <p:nvPr/>
            </p:nvSpPr>
            <p:spPr bwMode="auto">
              <a:xfrm>
                <a:off x="2875" y="2662"/>
                <a:ext cx="88" cy="93"/>
              </a:xfrm>
              <a:custGeom>
                <a:avLst/>
                <a:gdLst>
                  <a:gd name="T0" fmla="*/ 0 w 88"/>
                  <a:gd name="T1" fmla="*/ 93 h 93"/>
                  <a:gd name="T2" fmla="*/ 11 w 88"/>
                  <a:gd name="T3" fmla="*/ 82 h 93"/>
                  <a:gd name="T4" fmla="*/ 11 w 88"/>
                  <a:gd name="T5" fmla="*/ 80 h 93"/>
                  <a:gd name="T6" fmla="*/ 40 w 88"/>
                  <a:gd name="T7" fmla="*/ 51 h 93"/>
                  <a:gd name="T8" fmla="*/ 40 w 88"/>
                  <a:gd name="T9" fmla="*/ 50 h 93"/>
                  <a:gd name="T10" fmla="*/ 67 w 88"/>
                  <a:gd name="T11" fmla="*/ 22 h 93"/>
                  <a:gd name="T12" fmla="*/ 67 w 88"/>
                  <a:gd name="T13" fmla="*/ 21 h 93"/>
                  <a:gd name="T14" fmla="*/ 88 w 88"/>
                  <a:gd name="T15" fmla="*/ 0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8"/>
                  <a:gd name="T25" fmla="*/ 0 h 93"/>
                  <a:gd name="T26" fmla="*/ 88 w 88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8" h="93">
                    <a:moveTo>
                      <a:pt x="0" y="93"/>
                    </a:moveTo>
                    <a:lnTo>
                      <a:pt x="11" y="82"/>
                    </a:lnTo>
                    <a:lnTo>
                      <a:pt x="11" y="80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8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52" name="Freeform 38"/>
              <p:cNvSpPr>
                <a:spLocks/>
              </p:cNvSpPr>
              <p:nvPr/>
            </p:nvSpPr>
            <p:spPr bwMode="auto">
              <a:xfrm>
                <a:off x="2875" y="2709"/>
                <a:ext cx="80" cy="85"/>
              </a:xfrm>
              <a:custGeom>
                <a:avLst/>
                <a:gdLst>
                  <a:gd name="T0" fmla="*/ 0 w 80"/>
                  <a:gd name="T1" fmla="*/ 85 h 85"/>
                  <a:gd name="T2" fmla="*/ 2 w 80"/>
                  <a:gd name="T3" fmla="*/ 82 h 85"/>
                  <a:gd name="T4" fmla="*/ 2 w 80"/>
                  <a:gd name="T5" fmla="*/ 81 h 85"/>
                  <a:gd name="T6" fmla="*/ 30 w 80"/>
                  <a:gd name="T7" fmla="*/ 53 h 85"/>
                  <a:gd name="T8" fmla="*/ 30 w 80"/>
                  <a:gd name="T9" fmla="*/ 51 h 85"/>
                  <a:gd name="T10" fmla="*/ 58 w 80"/>
                  <a:gd name="T11" fmla="*/ 24 h 85"/>
                  <a:gd name="T12" fmla="*/ 58 w 80"/>
                  <a:gd name="T13" fmla="*/ 22 h 85"/>
                  <a:gd name="T14" fmla="*/ 80 w 80"/>
                  <a:gd name="T15" fmla="*/ 0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85"/>
                  <a:gd name="T26" fmla="*/ 80 w 80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85">
                    <a:moveTo>
                      <a:pt x="0" y="85"/>
                    </a:moveTo>
                    <a:lnTo>
                      <a:pt x="2" y="82"/>
                    </a:lnTo>
                    <a:lnTo>
                      <a:pt x="2" y="81"/>
                    </a:lnTo>
                    <a:lnTo>
                      <a:pt x="30" y="53"/>
                    </a:lnTo>
                    <a:lnTo>
                      <a:pt x="30" y="51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53" name="Freeform 39"/>
              <p:cNvSpPr>
                <a:spLocks/>
              </p:cNvSpPr>
              <p:nvPr/>
            </p:nvSpPr>
            <p:spPr bwMode="auto">
              <a:xfrm>
                <a:off x="2875" y="2766"/>
                <a:ext cx="62" cy="65"/>
              </a:xfrm>
              <a:custGeom>
                <a:avLst/>
                <a:gdLst>
                  <a:gd name="T0" fmla="*/ 0 w 62"/>
                  <a:gd name="T1" fmla="*/ 65 h 65"/>
                  <a:gd name="T2" fmla="*/ 27 w 62"/>
                  <a:gd name="T3" fmla="*/ 37 h 65"/>
                  <a:gd name="T4" fmla="*/ 27 w 62"/>
                  <a:gd name="T5" fmla="*/ 36 h 65"/>
                  <a:gd name="T6" fmla="*/ 58 w 62"/>
                  <a:gd name="T7" fmla="*/ 6 h 65"/>
                  <a:gd name="T8" fmla="*/ 58 w 62"/>
                  <a:gd name="T9" fmla="*/ 4 h 65"/>
                  <a:gd name="T10" fmla="*/ 62 w 62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65"/>
                  <a:gd name="T20" fmla="*/ 62 w 62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65">
                    <a:moveTo>
                      <a:pt x="0" y="65"/>
                    </a:moveTo>
                    <a:lnTo>
                      <a:pt x="27" y="37"/>
                    </a:lnTo>
                    <a:lnTo>
                      <a:pt x="27" y="36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54" name="Freeform 40"/>
              <p:cNvSpPr>
                <a:spLocks/>
              </p:cNvSpPr>
              <p:nvPr/>
            </p:nvSpPr>
            <p:spPr bwMode="auto">
              <a:xfrm>
                <a:off x="2875" y="2835"/>
                <a:ext cx="33" cy="35"/>
              </a:xfrm>
              <a:custGeom>
                <a:avLst/>
                <a:gdLst>
                  <a:gd name="T0" fmla="*/ 0 w 33"/>
                  <a:gd name="T1" fmla="*/ 35 h 35"/>
                  <a:gd name="T2" fmla="*/ 15 w 33"/>
                  <a:gd name="T3" fmla="*/ 20 h 35"/>
                  <a:gd name="T4" fmla="*/ 15 w 33"/>
                  <a:gd name="T5" fmla="*/ 18 h 35"/>
                  <a:gd name="T6" fmla="*/ 33 w 33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5"/>
                  <a:gd name="T14" fmla="*/ 33 w 3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5">
                    <a:moveTo>
                      <a:pt x="0" y="35"/>
                    </a:moveTo>
                    <a:lnTo>
                      <a:pt x="15" y="20"/>
                    </a:lnTo>
                    <a:lnTo>
                      <a:pt x="15" y="18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55" name="Freeform 41"/>
              <p:cNvSpPr>
                <a:spLocks/>
              </p:cNvSpPr>
              <p:nvPr/>
            </p:nvSpPr>
            <p:spPr bwMode="auto">
              <a:xfrm>
                <a:off x="2875" y="2896"/>
                <a:ext cx="11" cy="13"/>
              </a:xfrm>
              <a:custGeom>
                <a:avLst/>
                <a:gdLst>
                  <a:gd name="T0" fmla="*/ 0 w 11"/>
                  <a:gd name="T1" fmla="*/ 13 h 13"/>
                  <a:gd name="T2" fmla="*/ 0 w 11"/>
                  <a:gd name="T3" fmla="*/ 11 h 13"/>
                  <a:gd name="T4" fmla="*/ 1 w 11"/>
                  <a:gd name="T5" fmla="*/ 10 h 13"/>
                  <a:gd name="T6" fmla="*/ 11 w 1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3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56" name="Line 42"/>
              <p:cNvSpPr>
                <a:spLocks noChangeShapeType="1"/>
              </p:cNvSpPr>
              <p:nvPr/>
            </p:nvSpPr>
            <p:spPr bwMode="auto">
              <a:xfrm flipV="1">
                <a:off x="2875" y="29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57" name="Line 43"/>
              <p:cNvSpPr>
                <a:spLocks noChangeShapeType="1"/>
              </p:cNvSpPr>
              <p:nvPr/>
            </p:nvSpPr>
            <p:spPr bwMode="auto">
              <a:xfrm flipV="1">
                <a:off x="2875" y="2337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58" name="Freeform 44"/>
              <p:cNvSpPr>
                <a:spLocks/>
              </p:cNvSpPr>
              <p:nvPr/>
            </p:nvSpPr>
            <p:spPr bwMode="auto">
              <a:xfrm>
                <a:off x="2875" y="2366"/>
                <a:ext cx="12" cy="14"/>
              </a:xfrm>
              <a:custGeom>
                <a:avLst/>
                <a:gdLst>
                  <a:gd name="T0" fmla="*/ 0 w 12"/>
                  <a:gd name="T1" fmla="*/ 14 h 14"/>
                  <a:gd name="T2" fmla="*/ 2 w 12"/>
                  <a:gd name="T3" fmla="*/ 11 h 14"/>
                  <a:gd name="T4" fmla="*/ 2 w 12"/>
                  <a:gd name="T5" fmla="*/ 9 h 14"/>
                  <a:gd name="T6" fmla="*/ 12 w 1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4"/>
                  <a:gd name="T14" fmla="*/ 12 w 1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4">
                    <a:moveTo>
                      <a:pt x="0" y="14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59" name="Freeform 45"/>
              <p:cNvSpPr>
                <a:spLocks/>
              </p:cNvSpPr>
              <p:nvPr/>
            </p:nvSpPr>
            <p:spPr bwMode="auto">
              <a:xfrm>
                <a:off x="2875" y="2393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20 w 22"/>
                  <a:gd name="T3" fmla="*/ 3 h 24"/>
                  <a:gd name="T4" fmla="*/ 20 w 22"/>
                  <a:gd name="T5" fmla="*/ 2 h 24"/>
                  <a:gd name="T6" fmla="*/ 22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0" y="24"/>
                    </a:moveTo>
                    <a:lnTo>
                      <a:pt x="20" y="3"/>
                    </a:lnTo>
                    <a:lnTo>
                      <a:pt x="20" y="2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60" name="Freeform 46"/>
              <p:cNvSpPr>
                <a:spLocks/>
              </p:cNvSpPr>
              <p:nvPr/>
            </p:nvSpPr>
            <p:spPr bwMode="auto">
              <a:xfrm>
                <a:off x="2875" y="2418"/>
                <a:ext cx="36" cy="38"/>
              </a:xfrm>
              <a:custGeom>
                <a:avLst/>
                <a:gdLst>
                  <a:gd name="T0" fmla="*/ 0 w 36"/>
                  <a:gd name="T1" fmla="*/ 38 h 38"/>
                  <a:gd name="T2" fmla="*/ 19 w 36"/>
                  <a:gd name="T3" fmla="*/ 18 h 38"/>
                  <a:gd name="T4" fmla="*/ 19 w 36"/>
                  <a:gd name="T5" fmla="*/ 17 h 38"/>
                  <a:gd name="T6" fmla="*/ 36 w 36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8"/>
                  <a:gd name="T14" fmla="*/ 36 w 3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8">
                    <a:moveTo>
                      <a:pt x="0" y="38"/>
                    </a:moveTo>
                    <a:lnTo>
                      <a:pt x="19" y="18"/>
                    </a:lnTo>
                    <a:lnTo>
                      <a:pt x="19" y="17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61" name="Freeform 47"/>
              <p:cNvSpPr>
                <a:spLocks/>
              </p:cNvSpPr>
              <p:nvPr/>
            </p:nvSpPr>
            <p:spPr bwMode="auto">
              <a:xfrm>
                <a:off x="2875" y="2443"/>
                <a:ext cx="49" cy="53"/>
              </a:xfrm>
              <a:custGeom>
                <a:avLst/>
                <a:gdLst>
                  <a:gd name="T0" fmla="*/ 0 w 49"/>
                  <a:gd name="T1" fmla="*/ 53 h 53"/>
                  <a:gd name="T2" fmla="*/ 1 w 49"/>
                  <a:gd name="T3" fmla="*/ 52 h 53"/>
                  <a:gd name="T4" fmla="*/ 1 w 49"/>
                  <a:gd name="T5" fmla="*/ 50 h 53"/>
                  <a:gd name="T6" fmla="*/ 30 w 49"/>
                  <a:gd name="T7" fmla="*/ 21 h 53"/>
                  <a:gd name="T8" fmla="*/ 30 w 49"/>
                  <a:gd name="T9" fmla="*/ 20 h 53"/>
                  <a:gd name="T10" fmla="*/ 49 w 4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53"/>
                  <a:gd name="T20" fmla="*/ 49 w 49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53">
                    <a:moveTo>
                      <a:pt x="0" y="53"/>
                    </a:moveTo>
                    <a:lnTo>
                      <a:pt x="1" y="52"/>
                    </a:lnTo>
                    <a:lnTo>
                      <a:pt x="1" y="50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62" name="Freeform 48"/>
              <p:cNvSpPr>
                <a:spLocks/>
              </p:cNvSpPr>
              <p:nvPr/>
            </p:nvSpPr>
            <p:spPr bwMode="auto">
              <a:xfrm>
                <a:off x="2875" y="2468"/>
                <a:ext cx="62" cy="65"/>
              </a:xfrm>
              <a:custGeom>
                <a:avLst/>
                <a:gdLst>
                  <a:gd name="T0" fmla="*/ 0 w 62"/>
                  <a:gd name="T1" fmla="*/ 65 h 65"/>
                  <a:gd name="T2" fmla="*/ 19 w 62"/>
                  <a:gd name="T3" fmla="*/ 46 h 65"/>
                  <a:gd name="T4" fmla="*/ 19 w 62"/>
                  <a:gd name="T5" fmla="*/ 45 h 65"/>
                  <a:gd name="T6" fmla="*/ 48 w 62"/>
                  <a:gd name="T7" fmla="*/ 15 h 65"/>
                  <a:gd name="T8" fmla="*/ 48 w 62"/>
                  <a:gd name="T9" fmla="*/ 14 h 65"/>
                  <a:gd name="T10" fmla="*/ 62 w 62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65"/>
                  <a:gd name="T20" fmla="*/ 62 w 62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65">
                    <a:moveTo>
                      <a:pt x="0" y="65"/>
                    </a:moveTo>
                    <a:lnTo>
                      <a:pt x="19" y="46"/>
                    </a:lnTo>
                    <a:lnTo>
                      <a:pt x="19" y="4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63" name="Freeform 49"/>
              <p:cNvSpPr>
                <a:spLocks/>
              </p:cNvSpPr>
              <p:nvPr/>
            </p:nvSpPr>
            <p:spPr bwMode="auto">
              <a:xfrm>
                <a:off x="2875" y="2495"/>
                <a:ext cx="73" cy="76"/>
              </a:xfrm>
              <a:custGeom>
                <a:avLst/>
                <a:gdLst>
                  <a:gd name="T0" fmla="*/ 0 w 73"/>
                  <a:gd name="T1" fmla="*/ 76 h 76"/>
                  <a:gd name="T2" fmla="*/ 26 w 73"/>
                  <a:gd name="T3" fmla="*/ 49 h 76"/>
                  <a:gd name="T4" fmla="*/ 26 w 73"/>
                  <a:gd name="T5" fmla="*/ 48 h 76"/>
                  <a:gd name="T6" fmla="*/ 56 w 73"/>
                  <a:gd name="T7" fmla="*/ 18 h 76"/>
                  <a:gd name="T8" fmla="*/ 56 w 73"/>
                  <a:gd name="T9" fmla="*/ 16 h 76"/>
                  <a:gd name="T10" fmla="*/ 73 w 73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76"/>
                  <a:gd name="T20" fmla="*/ 73 w 73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76">
                    <a:moveTo>
                      <a:pt x="0" y="76"/>
                    </a:moveTo>
                    <a:lnTo>
                      <a:pt x="26" y="49"/>
                    </a:lnTo>
                    <a:lnTo>
                      <a:pt x="26" y="48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64" name="Freeform 50"/>
              <p:cNvSpPr>
                <a:spLocks/>
              </p:cNvSpPr>
              <p:nvPr/>
            </p:nvSpPr>
            <p:spPr bwMode="auto">
              <a:xfrm>
                <a:off x="2875" y="2524"/>
                <a:ext cx="83" cy="87"/>
              </a:xfrm>
              <a:custGeom>
                <a:avLst/>
                <a:gdLst>
                  <a:gd name="T0" fmla="*/ 0 w 83"/>
                  <a:gd name="T1" fmla="*/ 87 h 87"/>
                  <a:gd name="T2" fmla="*/ 0 w 83"/>
                  <a:gd name="T3" fmla="*/ 86 h 87"/>
                  <a:gd name="T4" fmla="*/ 1 w 83"/>
                  <a:gd name="T5" fmla="*/ 84 h 87"/>
                  <a:gd name="T6" fmla="*/ 27 w 83"/>
                  <a:gd name="T7" fmla="*/ 58 h 87"/>
                  <a:gd name="T8" fmla="*/ 27 w 83"/>
                  <a:gd name="T9" fmla="*/ 56 h 87"/>
                  <a:gd name="T10" fmla="*/ 56 w 83"/>
                  <a:gd name="T11" fmla="*/ 27 h 87"/>
                  <a:gd name="T12" fmla="*/ 56 w 83"/>
                  <a:gd name="T13" fmla="*/ 26 h 87"/>
                  <a:gd name="T14" fmla="*/ 83 w 83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87"/>
                  <a:gd name="T26" fmla="*/ 83 w 83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87">
                    <a:moveTo>
                      <a:pt x="0" y="87"/>
                    </a:moveTo>
                    <a:lnTo>
                      <a:pt x="0" y="86"/>
                    </a:lnTo>
                    <a:lnTo>
                      <a:pt x="1" y="84"/>
                    </a:lnTo>
                    <a:lnTo>
                      <a:pt x="27" y="58"/>
                    </a:lnTo>
                    <a:lnTo>
                      <a:pt x="27" y="56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65" name="Freeform 51"/>
              <p:cNvSpPr>
                <a:spLocks/>
              </p:cNvSpPr>
              <p:nvPr/>
            </p:nvSpPr>
            <p:spPr bwMode="auto">
              <a:xfrm>
                <a:off x="2875" y="2555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1 w 90"/>
                  <a:gd name="T3" fmla="*/ 93 h 95"/>
                  <a:gd name="T4" fmla="*/ 1 w 90"/>
                  <a:gd name="T5" fmla="*/ 92 h 95"/>
                  <a:gd name="T6" fmla="*/ 31 w 90"/>
                  <a:gd name="T7" fmla="*/ 61 h 95"/>
                  <a:gd name="T8" fmla="*/ 31 w 90"/>
                  <a:gd name="T9" fmla="*/ 60 h 95"/>
                  <a:gd name="T10" fmla="*/ 63 w 90"/>
                  <a:gd name="T11" fmla="*/ 28 h 95"/>
                  <a:gd name="T12" fmla="*/ 63 w 90"/>
                  <a:gd name="T13" fmla="*/ 27 h 95"/>
                  <a:gd name="T14" fmla="*/ 90 w 90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95"/>
                  <a:gd name="T26" fmla="*/ 90 w 90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95">
                    <a:moveTo>
                      <a:pt x="0" y="95"/>
                    </a:moveTo>
                    <a:lnTo>
                      <a:pt x="1" y="93"/>
                    </a:lnTo>
                    <a:lnTo>
                      <a:pt x="1" y="92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63" y="28"/>
                    </a:lnTo>
                    <a:lnTo>
                      <a:pt x="63" y="27"/>
                    </a:lnTo>
                    <a:lnTo>
                      <a:pt x="9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66" name="Freeform 52"/>
              <p:cNvSpPr>
                <a:spLocks/>
              </p:cNvSpPr>
              <p:nvPr/>
            </p:nvSpPr>
            <p:spPr bwMode="auto">
              <a:xfrm>
                <a:off x="2875" y="2592"/>
                <a:ext cx="91" cy="95"/>
              </a:xfrm>
              <a:custGeom>
                <a:avLst/>
                <a:gdLst>
                  <a:gd name="T0" fmla="*/ 0 w 91"/>
                  <a:gd name="T1" fmla="*/ 95 h 95"/>
                  <a:gd name="T2" fmla="*/ 19 w 91"/>
                  <a:gd name="T3" fmla="*/ 76 h 95"/>
                  <a:gd name="T4" fmla="*/ 19 w 91"/>
                  <a:gd name="T5" fmla="*/ 74 h 95"/>
                  <a:gd name="T6" fmla="*/ 49 w 91"/>
                  <a:gd name="T7" fmla="*/ 44 h 95"/>
                  <a:gd name="T8" fmla="*/ 49 w 91"/>
                  <a:gd name="T9" fmla="*/ 42 h 95"/>
                  <a:gd name="T10" fmla="*/ 81 w 91"/>
                  <a:gd name="T11" fmla="*/ 11 h 95"/>
                  <a:gd name="T12" fmla="*/ 81 w 91"/>
                  <a:gd name="T13" fmla="*/ 9 h 95"/>
                  <a:gd name="T14" fmla="*/ 91 w 91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"/>
                  <a:gd name="T25" fmla="*/ 0 h 95"/>
                  <a:gd name="T26" fmla="*/ 91 w 91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" h="95">
                    <a:moveTo>
                      <a:pt x="0" y="95"/>
                    </a:moveTo>
                    <a:lnTo>
                      <a:pt x="19" y="76"/>
                    </a:lnTo>
                    <a:lnTo>
                      <a:pt x="19" y="74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81" y="11"/>
                    </a:lnTo>
                    <a:lnTo>
                      <a:pt x="81" y="9"/>
                    </a:lnTo>
                    <a:lnTo>
                      <a:pt x="9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67" name="Freeform 53"/>
              <p:cNvSpPr>
                <a:spLocks/>
              </p:cNvSpPr>
              <p:nvPr/>
            </p:nvSpPr>
            <p:spPr bwMode="auto">
              <a:xfrm>
                <a:off x="2875" y="2629"/>
                <a:ext cx="91" cy="95"/>
              </a:xfrm>
              <a:custGeom>
                <a:avLst/>
                <a:gdLst>
                  <a:gd name="T0" fmla="*/ 0 w 91"/>
                  <a:gd name="T1" fmla="*/ 95 h 95"/>
                  <a:gd name="T2" fmla="*/ 26 w 91"/>
                  <a:gd name="T3" fmla="*/ 69 h 95"/>
                  <a:gd name="T4" fmla="*/ 26 w 91"/>
                  <a:gd name="T5" fmla="*/ 68 h 95"/>
                  <a:gd name="T6" fmla="*/ 54 w 91"/>
                  <a:gd name="T7" fmla="*/ 40 h 95"/>
                  <a:gd name="T8" fmla="*/ 54 w 91"/>
                  <a:gd name="T9" fmla="*/ 39 h 95"/>
                  <a:gd name="T10" fmla="*/ 83 w 91"/>
                  <a:gd name="T11" fmla="*/ 10 h 95"/>
                  <a:gd name="T12" fmla="*/ 83 w 91"/>
                  <a:gd name="T13" fmla="*/ 8 h 95"/>
                  <a:gd name="T14" fmla="*/ 91 w 91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"/>
                  <a:gd name="T25" fmla="*/ 0 h 95"/>
                  <a:gd name="T26" fmla="*/ 91 w 91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" h="95">
                    <a:moveTo>
                      <a:pt x="0" y="95"/>
                    </a:moveTo>
                    <a:lnTo>
                      <a:pt x="26" y="69"/>
                    </a:lnTo>
                    <a:lnTo>
                      <a:pt x="26" y="68"/>
                    </a:lnTo>
                    <a:lnTo>
                      <a:pt x="54" y="40"/>
                    </a:lnTo>
                    <a:lnTo>
                      <a:pt x="54" y="39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9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68" name="Freeform 54"/>
              <p:cNvSpPr>
                <a:spLocks/>
              </p:cNvSpPr>
              <p:nvPr/>
            </p:nvSpPr>
            <p:spPr bwMode="auto">
              <a:xfrm>
                <a:off x="2875" y="2670"/>
                <a:ext cx="88" cy="95"/>
              </a:xfrm>
              <a:custGeom>
                <a:avLst/>
                <a:gdLst>
                  <a:gd name="T0" fmla="*/ 0 w 88"/>
                  <a:gd name="T1" fmla="*/ 95 h 95"/>
                  <a:gd name="T2" fmla="*/ 8 w 88"/>
                  <a:gd name="T3" fmla="*/ 86 h 95"/>
                  <a:gd name="T4" fmla="*/ 8 w 88"/>
                  <a:gd name="T5" fmla="*/ 85 h 95"/>
                  <a:gd name="T6" fmla="*/ 34 w 88"/>
                  <a:gd name="T7" fmla="*/ 59 h 95"/>
                  <a:gd name="T8" fmla="*/ 34 w 88"/>
                  <a:gd name="T9" fmla="*/ 57 h 95"/>
                  <a:gd name="T10" fmla="*/ 60 w 88"/>
                  <a:gd name="T11" fmla="*/ 31 h 95"/>
                  <a:gd name="T12" fmla="*/ 60 w 88"/>
                  <a:gd name="T13" fmla="*/ 30 h 95"/>
                  <a:gd name="T14" fmla="*/ 87 w 88"/>
                  <a:gd name="T15" fmla="*/ 3 h 95"/>
                  <a:gd name="T16" fmla="*/ 87 w 88"/>
                  <a:gd name="T17" fmla="*/ 2 h 95"/>
                  <a:gd name="T18" fmla="*/ 88 w 88"/>
                  <a:gd name="T19" fmla="*/ 0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95"/>
                  <a:gd name="T32" fmla="*/ 88 w 88"/>
                  <a:gd name="T33" fmla="*/ 95 h 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95">
                    <a:moveTo>
                      <a:pt x="0" y="95"/>
                    </a:moveTo>
                    <a:lnTo>
                      <a:pt x="8" y="86"/>
                    </a:lnTo>
                    <a:lnTo>
                      <a:pt x="8" y="85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60" y="31"/>
                    </a:lnTo>
                    <a:lnTo>
                      <a:pt x="60" y="30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69" name="Freeform 55"/>
              <p:cNvSpPr>
                <a:spLocks/>
              </p:cNvSpPr>
              <p:nvPr/>
            </p:nvSpPr>
            <p:spPr bwMode="auto">
              <a:xfrm>
                <a:off x="2875" y="2723"/>
                <a:ext cx="76" cy="80"/>
              </a:xfrm>
              <a:custGeom>
                <a:avLst/>
                <a:gdLst>
                  <a:gd name="T0" fmla="*/ 0 w 76"/>
                  <a:gd name="T1" fmla="*/ 80 h 80"/>
                  <a:gd name="T2" fmla="*/ 7 w 76"/>
                  <a:gd name="T3" fmla="*/ 74 h 80"/>
                  <a:gd name="T4" fmla="*/ 7 w 76"/>
                  <a:gd name="T5" fmla="*/ 72 h 80"/>
                  <a:gd name="T6" fmla="*/ 34 w 76"/>
                  <a:gd name="T7" fmla="*/ 44 h 80"/>
                  <a:gd name="T8" fmla="*/ 34 w 76"/>
                  <a:gd name="T9" fmla="*/ 43 h 80"/>
                  <a:gd name="T10" fmla="*/ 63 w 76"/>
                  <a:gd name="T11" fmla="*/ 14 h 80"/>
                  <a:gd name="T12" fmla="*/ 63 w 76"/>
                  <a:gd name="T13" fmla="*/ 13 h 80"/>
                  <a:gd name="T14" fmla="*/ 76 w 76"/>
                  <a:gd name="T15" fmla="*/ 0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80"/>
                  <a:gd name="T26" fmla="*/ 76 w 7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80">
                    <a:moveTo>
                      <a:pt x="0" y="80"/>
                    </a:moveTo>
                    <a:lnTo>
                      <a:pt x="7" y="74"/>
                    </a:lnTo>
                    <a:lnTo>
                      <a:pt x="7" y="72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70" name="Freeform 56"/>
              <p:cNvSpPr>
                <a:spLocks/>
              </p:cNvSpPr>
              <p:nvPr/>
            </p:nvSpPr>
            <p:spPr bwMode="auto">
              <a:xfrm>
                <a:off x="2875" y="2783"/>
                <a:ext cx="55" cy="58"/>
              </a:xfrm>
              <a:custGeom>
                <a:avLst/>
                <a:gdLst>
                  <a:gd name="T0" fmla="*/ 0 w 55"/>
                  <a:gd name="T1" fmla="*/ 58 h 58"/>
                  <a:gd name="T2" fmla="*/ 25 w 55"/>
                  <a:gd name="T3" fmla="*/ 33 h 58"/>
                  <a:gd name="T4" fmla="*/ 25 w 55"/>
                  <a:gd name="T5" fmla="*/ 32 h 58"/>
                  <a:gd name="T6" fmla="*/ 52 w 55"/>
                  <a:gd name="T7" fmla="*/ 4 h 58"/>
                  <a:gd name="T8" fmla="*/ 52 w 55"/>
                  <a:gd name="T9" fmla="*/ 2 h 58"/>
                  <a:gd name="T10" fmla="*/ 55 w 55"/>
                  <a:gd name="T11" fmla="*/ 0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58"/>
                  <a:gd name="T20" fmla="*/ 55 w 55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58">
                    <a:moveTo>
                      <a:pt x="0" y="58"/>
                    </a:moveTo>
                    <a:lnTo>
                      <a:pt x="25" y="33"/>
                    </a:lnTo>
                    <a:lnTo>
                      <a:pt x="25" y="32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71" name="Freeform 57"/>
              <p:cNvSpPr>
                <a:spLocks/>
              </p:cNvSpPr>
              <p:nvPr/>
            </p:nvSpPr>
            <p:spPr bwMode="auto">
              <a:xfrm>
                <a:off x="2875" y="2852"/>
                <a:ext cx="26" cy="28"/>
              </a:xfrm>
              <a:custGeom>
                <a:avLst/>
                <a:gdLst>
                  <a:gd name="T0" fmla="*/ 0 w 26"/>
                  <a:gd name="T1" fmla="*/ 28 h 28"/>
                  <a:gd name="T2" fmla="*/ 14 w 26"/>
                  <a:gd name="T3" fmla="*/ 14 h 28"/>
                  <a:gd name="T4" fmla="*/ 14 w 26"/>
                  <a:gd name="T5" fmla="*/ 12 h 28"/>
                  <a:gd name="T6" fmla="*/ 26 w 26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8"/>
                  <a:gd name="T14" fmla="*/ 26 w 26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8">
                    <a:moveTo>
                      <a:pt x="0" y="28"/>
                    </a:moveTo>
                    <a:lnTo>
                      <a:pt x="14" y="14"/>
                    </a:lnTo>
                    <a:lnTo>
                      <a:pt x="14" y="12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72" name="Freeform 58"/>
              <p:cNvSpPr>
                <a:spLocks/>
              </p:cNvSpPr>
              <p:nvPr/>
            </p:nvSpPr>
            <p:spPr bwMode="auto">
              <a:xfrm>
                <a:off x="2875" y="2911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6 h 9"/>
                  <a:gd name="T4" fmla="*/ 2 w 7"/>
                  <a:gd name="T5" fmla="*/ 5 h 9"/>
                  <a:gd name="T6" fmla="*/ 7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9"/>
                  <a:gd name="T14" fmla="*/ 7 w 7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9">
                    <a:moveTo>
                      <a:pt x="0" y="9"/>
                    </a:moveTo>
                    <a:lnTo>
                      <a:pt x="2" y="6"/>
                    </a:lnTo>
                    <a:lnTo>
                      <a:pt x="2" y="5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73" name="Freeform 59" descr="Dark upward diagonal"/>
              <p:cNvSpPr>
                <a:spLocks/>
              </p:cNvSpPr>
              <p:nvPr/>
            </p:nvSpPr>
            <p:spPr bwMode="auto">
              <a:xfrm>
                <a:off x="2875" y="2292"/>
                <a:ext cx="92" cy="672"/>
              </a:xfrm>
              <a:custGeom>
                <a:avLst/>
                <a:gdLst>
                  <a:gd name="T0" fmla="*/ 0 w 92"/>
                  <a:gd name="T1" fmla="*/ 664 h 672"/>
                  <a:gd name="T2" fmla="*/ 7 w 92"/>
                  <a:gd name="T3" fmla="*/ 618 h 672"/>
                  <a:gd name="T4" fmla="*/ 19 w 92"/>
                  <a:gd name="T5" fmla="*/ 578 h 672"/>
                  <a:gd name="T6" fmla="*/ 33 w 92"/>
                  <a:gd name="T7" fmla="*/ 541 h 672"/>
                  <a:gd name="T8" fmla="*/ 49 w 92"/>
                  <a:gd name="T9" fmla="*/ 503 h 672"/>
                  <a:gd name="T10" fmla="*/ 65 w 92"/>
                  <a:gd name="T11" fmla="*/ 464 h 672"/>
                  <a:gd name="T12" fmla="*/ 78 w 92"/>
                  <a:gd name="T13" fmla="*/ 421 h 672"/>
                  <a:gd name="T14" fmla="*/ 84 w 92"/>
                  <a:gd name="T15" fmla="*/ 398 h 672"/>
                  <a:gd name="T16" fmla="*/ 88 w 92"/>
                  <a:gd name="T17" fmla="*/ 373 h 672"/>
                  <a:gd name="T18" fmla="*/ 91 w 92"/>
                  <a:gd name="T19" fmla="*/ 347 h 672"/>
                  <a:gd name="T20" fmla="*/ 92 w 92"/>
                  <a:gd name="T21" fmla="*/ 318 h 672"/>
                  <a:gd name="T22" fmla="*/ 91 w 92"/>
                  <a:gd name="T23" fmla="*/ 288 h 672"/>
                  <a:gd name="T24" fmla="*/ 90 w 92"/>
                  <a:gd name="T25" fmla="*/ 263 h 672"/>
                  <a:gd name="T26" fmla="*/ 85 w 92"/>
                  <a:gd name="T27" fmla="*/ 241 h 672"/>
                  <a:gd name="T28" fmla="*/ 80 w 92"/>
                  <a:gd name="T29" fmla="*/ 221 h 672"/>
                  <a:gd name="T30" fmla="*/ 67 w 92"/>
                  <a:gd name="T31" fmla="*/ 186 h 672"/>
                  <a:gd name="T32" fmla="*/ 52 w 92"/>
                  <a:gd name="T33" fmla="*/ 157 h 672"/>
                  <a:gd name="T34" fmla="*/ 36 w 92"/>
                  <a:gd name="T35" fmla="*/ 128 h 672"/>
                  <a:gd name="T36" fmla="*/ 22 w 92"/>
                  <a:gd name="T37" fmla="*/ 99 h 672"/>
                  <a:gd name="T38" fmla="*/ 8 w 92"/>
                  <a:gd name="T39" fmla="*/ 64 h 672"/>
                  <a:gd name="T40" fmla="*/ 4 w 92"/>
                  <a:gd name="T41" fmla="*/ 45 h 672"/>
                  <a:gd name="T42" fmla="*/ 0 w 92"/>
                  <a:gd name="T43" fmla="*/ 22 h 672"/>
                  <a:gd name="T44" fmla="*/ 0 w 92"/>
                  <a:gd name="T45" fmla="*/ 0 h 672"/>
                  <a:gd name="T46" fmla="*/ 0 w 92"/>
                  <a:gd name="T47" fmla="*/ 672 h 672"/>
                  <a:gd name="T48" fmla="*/ 0 w 92"/>
                  <a:gd name="T49" fmla="*/ 664 h 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2"/>
                  <a:gd name="T76" fmla="*/ 0 h 672"/>
                  <a:gd name="T77" fmla="*/ 92 w 92"/>
                  <a:gd name="T78" fmla="*/ 672 h 6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2" h="672">
                    <a:moveTo>
                      <a:pt x="0" y="664"/>
                    </a:moveTo>
                    <a:lnTo>
                      <a:pt x="7" y="618"/>
                    </a:lnTo>
                    <a:lnTo>
                      <a:pt x="19" y="578"/>
                    </a:lnTo>
                    <a:lnTo>
                      <a:pt x="33" y="541"/>
                    </a:lnTo>
                    <a:lnTo>
                      <a:pt x="49" y="503"/>
                    </a:lnTo>
                    <a:lnTo>
                      <a:pt x="65" y="464"/>
                    </a:lnTo>
                    <a:lnTo>
                      <a:pt x="78" y="421"/>
                    </a:lnTo>
                    <a:lnTo>
                      <a:pt x="84" y="398"/>
                    </a:lnTo>
                    <a:lnTo>
                      <a:pt x="88" y="373"/>
                    </a:lnTo>
                    <a:lnTo>
                      <a:pt x="91" y="347"/>
                    </a:lnTo>
                    <a:lnTo>
                      <a:pt x="92" y="318"/>
                    </a:lnTo>
                    <a:lnTo>
                      <a:pt x="91" y="288"/>
                    </a:lnTo>
                    <a:lnTo>
                      <a:pt x="90" y="263"/>
                    </a:lnTo>
                    <a:lnTo>
                      <a:pt x="85" y="241"/>
                    </a:lnTo>
                    <a:lnTo>
                      <a:pt x="80" y="221"/>
                    </a:lnTo>
                    <a:lnTo>
                      <a:pt x="67" y="186"/>
                    </a:lnTo>
                    <a:lnTo>
                      <a:pt x="52" y="157"/>
                    </a:lnTo>
                    <a:lnTo>
                      <a:pt x="36" y="128"/>
                    </a:lnTo>
                    <a:lnTo>
                      <a:pt x="22" y="99"/>
                    </a:lnTo>
                    <a:lnTo>
                      <a:pt x="8" y="64"/>
                    </a:lnTo>
                    <a:lnTo>
                      <a:pt x="4" y="45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672"/>
                    </a:lnTo>
                    <a:lnTo>
                      <a:pt x="0" y="664"/>
                    </a:lnTo>
                    <a:close/>
                  </a:path>
                </a:pathLst>
              </a:custGeom>
              <a:pattFill prst="dkUpDiag">
                <a:fgClr>
                  <a:srgbClr val="FF3300"/>
                </a:fgClr>
                <a:bgClr>
                  <a:schemeClr val="bg1"/>
                </a:bgClr>
              </a:patt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74" name="Freeform 96" descr="Dark upward diagonal"/>
              <p:cNvSpPr>
                <a:spLocks/>
              </p:cNvSpPr>
              <p:nvPr/>
            </p:nvSpPr>
            <p:spPr bwMode="auto">
              <a:xfrm>
                <a:off x="2412" y="2537"/>
                <a:ext cx="85" cy="798"/>
              </a:xfrm>
              <a:custGeom>
                <a:avLst/>
                <a:gdLst>
                  <a:gd name="T0" fmla="*/ 0 w 85"/>
                  <a:gd name="T1" fmla="*/ 0 h 798"/>
                  <a:gd name="T2" fmla="*/ 0 w 85"/>
                  <a:gd name="T3" fmla="*/ 798 h 798"/>
                  <a:gd name="T4" fmla="*/ 7 w 85"/>
                  <a:gd name="T5" fmla="*/ 743 h 798"/>
                  <a:gd name="T6" fmla="*/ 18 w 85"/>
                  <a:gd name="T7" fmla="*/ 692 h 798"/>
                  <a:gd name="T8" fmla="*/ 30 w 85"/>
                  <a:gd name="T9" fmla="*/ 643 h 798"/>
                  <a:gd name="T10" fmla="*/ 44 w 85"/>
                  <a:gd name="T11" fmla="*/ 597 h 798"/>
                  <a:gd name="T12" fmla="*/ 70 w 85"/>
                  <a:gd name="T13" fmla="*/ 506 h 798"/>
                  <a:gd name="T14" fmla="*/ 80 w 85"/>
                  <a:gd name="T15" fmla="*/ 459 h 798"/>
                  <a:gd name="T16" fmla="*/ 85 w 85"/>
                  <a:gd name="T17" fmla="*/ 410 h 798"/>
                  <a:gd name="T18" fmla="*/ 85 w 85"/>
                  <a:gd name="T19" fmla="*/ 361 h 798"/>
                  <a:gd name="T20" fmla="*/ 77 w 85"/>
                  <a:gd name="T21" fmla="*/ 311 h 798"/>
                  <a:gd name="T22" fmla="*/ 65 w 85"/>
                  <a:gd name="T23" fmla="*/ 262 h 798"/>
                  <a:gd name="T24" fmla="*/ 49 w 85"/>
                  <a:gd name="T25" fmla="*/ 212 h 798"/>
                  <a:gd name="T26" fmla="*/ 18 w 85"/>
                  <a:gd name="T27" fmla="*/ 109 h 798"/>
                  <a:gd name="T28" fmla="*/ 7 w 85"/>
                  <a:gd name="T29" fmla="*/ 56 h 798"/>
                  <a:gd name="T30" fmla="*/ 0 w 85"/>
                  <a:gd name="T31" fmla="*/ 0 h 7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"/>
                  <a:gd name="T49" fmla="*/ 0 h 798"/>
                  <a:gd name="T50" fmla="*/ 85 w 85"/>
                  <a:gd name="T51" fmla="*/ 798 h 7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" h="798">
                    <a:moveTo>
                      <a:pt x="0" y="0"/>
                    </a:moveTo>
                    <a:lnTo>
                      <a:pt x="0" y="798"/>
                    </a:lnTo>
                    <a:lnTo>
                      <a:pt x="7" y="743"/>
                    </a:lnTo>
                    <a:lnTo>
                      <a:pt x="18" y="692"/>
                    </a:lnTo>
                    <a:lnTo>
                      <a:pt x="30" y="643"/>
                    </a:lnTo>
                    <a:lnTo>
                      <a:pt x="44" y="597"/>
                    </a:lnTo>
                    <a:lnTo>
                      <a:pt x="70" y="506"/>
                    </a:lnTo>
                    <a:lnTo>
                      <a:pt x="80" y="459"/>
                    </a:lnTo>
                    <a:lnTo>
                      <a:pt x="85" y="410"/>
                    </a:lnTo>
                    <a:lnTo>
                      <a:pt x="85" y="361"/>
                    </a:lnTo>
                    <a:lnTo>
                      <a:pt x="77" y="311"/>
                    </a:lnTo>
                    <a:lnTo>
                      <a:pt x="65" y="262"/>
                    </a:lnTo>
                    <a:lnTo>
                      <a:pt x="49" y="212"/>
                    </a:lnTo>
                    <a:lnTo>
                      <a:pt x="18" y="109"/>
                    </a:lnTo>
                    <a:lnTo>
                      <a:pt x="7" y="56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UpDiag">
                <a:fgClr>
                  <a:srgbClr val="FF3300"/>
                </a:fgClr>
                <a:bgClr>
                  <a:schemeClr val="bg1"/>
                </a:bgClr>
              </a:patt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75" name="Freeform 130"/>
              <p:cNvSpPr>
                <a:spLocks/>
              </p:cNvSpPr>
              <p:nvPr/>
            </p:nvSpPr>
            <p:spPr bwMode="auto">
              <a:xfrm>
                <a:off x="2591" y="2639"/>
                <a:ext cx="69" cy="72"/>
              </a:xfrm>
              <a:custGeom>
                <a:avLst/>
                <a:gdLst>
                  <a:gd name="T0" fmla="*/ 0 w 69"/>
                  <a:gd name="T1" fmla="*/ 72 h 72"/>
                  <a:gd name="T2" fmla="*/ 24 w 69"/>
                  <a:gd name="T3" fmla="*/ 48 h 72"/>
                  <a:gd name="T4" fmla="*/ 24 w 69"/>
                  <a:gd name="T5" fmla="*/ 47 h 72"/>
                  <a:gd name="T6" fmla="*/ 52 w 69"/>
                  <a:gd name="T7" fmla="*/ 19 h 72"/>
                  <a:gd name="T8" fmla="*/ 52 w 69"/>
                  <a:gd name="T9" fmla="*/ 18 h 72"/>
                  <a:gd name="T10" fmla="*/ 69 w 69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72"/>
                  <a:gd name="T20" fmla="*/ 69 w 69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72">
                    <a:moveTo>
                      <a:pt x="0" y="72"/>
                    </a:moveTo>
                    <a:lnTo>
                      <a:pt x="24" y="48"/>
                    </a:lnTo>
                    <a:lnTo>
                      <a:pt x="24" y="47"/>
                    </a:lnTo>
                    <a:lnTo>
                      <a:pt x="52" y="19"/>
                    </a:lnTo>
                    <a:lnTo>
                      <a:pt x="52" y="18"/>
                    </a:lnTo>
                    <a:lnTo>
                      <a:pt x="6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76" name="Freeform 131"/>
              <p:cNvSpPr>
                <a:spLocks/>
              </p:cNvSpPr>
              <p:nvPr/>
            </p:nvSpPr>
            <p:spPr bwMode="auto">
              <a:xfrm>
                <a:off x="2591" y="2682"/>
                <a:ext cx="72" cy="76"/>
              </a:xfrm>
              <a:custGeom>
                <a:avLst/>
                <a:gdLst>
                  <a:gd name="T0" fmla="*/ 0 w 72"/>
                  <a:gd name="T1" fmla="*/ 76 h 76"/>
                  <a:gd name="T2" fmla="*/ 10 w 72"/>
                  <a:gd name="T3" fmla="*/ 66 h 76"/>
                  <a:gd name="T4" fmla="*/ 10 w 72"/>
                  <a:gd name="T5" fmla="*/ 65 h 76"/>
                  <a:gd name="T6" fmla="*/ 39 w 72"/>
                  <a:gd name="T7" fmla="*/ 36 h 76"/>
                  <a:gd name="T8" fmla="*/ 39 w 72"/>
                  <a:gd name="T9" fmla="*/ 34 h 76"/>
                  <a:gd name="T10" fmla="*/ 68 w 72"/>
                  <a:gd name="T11" fmla="*/ 5 h 76"/>
                  <a:gd name="T12" fmla="*/ 68 w 72"/>
                  <a:gd name="T13" fmla="*/ 4 h 76"/>
                  <a:gd name="T14" fmla="*/ 72 w 72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76"/>
                  <a:gd name="T26" fmla="*/ 72 w 72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76">
                    <a:moveTo>
                      <a:pt x="0" y="76"/>
                    </a:moveTo>
                    <a:lnTo>
                      <a:pt x="10" y="66"/>
                    </a:lnTo>
                    <a:lnTo>
                      <a:pt x="10" y="65"/>
                    </a:lnTo>
                    <a:lnTo>
                      <a:pt x="39" y="36"/>
                    </a:lnTo>
                    <a:lnTo>
                      <a:pt x="39" y="34"/>
                    </a:lnTo>
                    <a:lnTo>
                      <a:pt x="68" y="5"/>
                    </a:lnTo>
                    <a:lnTo>
                      <a:pt x="68" y="4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77" name="Freeform 132"/>
              <p:cNvSpPr>
                <a:spLocks/>
              </p:cNvSpPr>
              <p:nvPr/>
            </p:nvSpPr>
            <p:spPr bwMode="auto">
              <a:xfrm>
                <a:off x="2591" y="2724"/>
                <a:ext cx="76" cy="81"/>
              </a:xfrm>
              <a:custGeom>
                <a:avLst/>
                <a:gdLst>
                  <a:gd name="T0" fmla="*/ 0 w 76"/>
                  <a:gd name="T1" fmla="*/ 81 h 81"/>
                  <a:gd name="T2" fmla="*/ 2 w 76"/>
                  <a:gd name="T3" fmla="*/ 79 h 81"/>
                  <a:gd name="T4" fmla="*/ 2 w 76"/>
                  <a:gd name="T5" fmla="*/ 78 h 81"/>
                  <a:gd name="T6" fmla="*/ 32 w 76"/>
                  <a:gd name="T7" fmla="*/ 48 h 81"/>
                  <a:gd name="T8" fmla="*/ 32 w 76"/>
                  <a:gd name="T9" fmla="*/ 46 h 81"/>
                  <a:gd name="T10" fmla="*/ 61 w 76"/>
                  <a:gd name="T11" fmla="*/ 17 h 81"/>
                  <a:gd name="T12" fmla="*/ 61 w 76"/>
                  <a:gd name="T13" fmla="*/ 16 h 81"/>
                  <a:gd name="T14" fmla="*/ 76 w 76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81"/>
                  <a:gd name="T26" fmla="*/ 76 w 76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81">
                    <a:moveTo>
                      <a:pt x="0" y="81"/>
                    </a:moveTo>
                    <a:lnTo>
                      <a:pt x="2" y="79"/>
                    </a:lnTo>
                    <a:lnTo>
                      <a:pt x="2" y="78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61" y="17"/>
                    </a:lnTo>
                    <a:lnTo>
                      <a:pt x="61" y="16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78" name="Freeform 133"/>
              <p:cNvSpPr>
                <a:spLocks/>
              </p:cNvSpPr>
              <p:nvPr/>
            </p:nvSpPr>
            <p:spPr bwMode="auto">
              <a:xfrm>
                <a:off x="2591" y="2766"/>
                <a:ext cx="81" cy="83"/>
              </a:xfrm>
              <a:custGeom>
                <a:avLst/>
                <a:gdLst>
                  <a:gd name="T0" fmla="*/ 0 w 81"/>
                  <a:gd name="T1" fmla="*/ 83 h 83"/>
                  <a:gd name="T2" fmla="*/ 24 w 81"/>
                  <a:gd name="T3" fmla="*/ 60 h 83"/>
                  <a:gd name="T4" fmla="*/ 24 w 81"/>
                  <a:gd name="T5" fmla="*/ 58 h 83"/>
                  <a:gd name="T6" fmla="*/ 54 w 81"/>
                  <a:gd name="T7" fmla="*/ 28 h 83"/>
                  <a:gd name="T8" fmla="*/ 54 w 81"/>
                  <a:gd name="T9" fmla="*/ 26 h 83"/>
                  <a:gd name="T10" fmla="*/ 81 w 81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83"/>
                  <a:gd name="T20" fmla="*/ 81 w 81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83">
                    <a:moveTo>
                      <a:pt x="0" y="83"/>
                    </a:moveTo>
                    <a:lnTo>
                      <a:pt x="24" y="60"/>
                    </a:lnTo>
                    <a:lnTo>
                      <a:pt x="24" y="58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79" name="Freeform 134"/>
              <p:cNvSpPr>
                <a:spLocks/>
              </p:cNvSpPr>
              <p:nvPr/>
            </p:nvSpPr>
            <p:spPr bwMode="auto">
              <a:xfrm>
                <a:off x="2591" y="2809"/>
                <a:ext cx="83" cy="87"/>
              </a:xfrm>
              <a:custGeom>
                <a:avLst/>
                <a:gdLst>
                  <a:gd name="T0" fmla="*/ 0 w 83"/>
                  <a:gd name="T1" fmla="*/ 87 h 87"/>
                  <a:gd name="T2" fmla="*/ 17 w 83"/>
                  <a:gd name="T3" fmla="*/ 71 h 87"/>
                  <a:gd name="T4" fmla="*/ 17 w 83"/>
                  <a:gd name="T5" fmla="*/ 69 h 87"/>
                  <a:gd name="T6" fmla="*/ 46 w 83"/>
                  <a:gd name="T7" fmla="*/ 40 h 87"/>
                  <a:gd name="T8" fmla="*/ 46 w 83"/>
                  <a:gd name="T9" fmla="*/ 39 h 87"/>
                  <a:gd name="T10" fmla="*/ 76 w 83"/>
                  <a:gd name="T11" fmla="*/ 8 h 87"/>
                  <a:gd name="T12" fmla="*/ 76 w 83"/>
                  <a:gd name="T13" fmla="*/ 7 h 87"/>
                  <a:gd name="T14" fmla="*/ 83 w 83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87"/>
                  <a:gd name="T26" fmla="*/ 83 w 83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87">
                    <a:moveTo>
                      <a:pt x="0" y="87"/>
                    </a:moveTo>
                    <a:lnTo>
                      <a:pt x="17" y="71"/>
                    </a:lnTo>
                    <a:lnTo>
                      <a:pt x="17" y="69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80" name="Freeform 135"/>
              <p:cNvSpPr>
                <a:spLocks/>
              </p:cNvSpPr>
              <p:nvPr/>
            </p:nvSpPr>
            <p:spPr bwMode="auto">
              <a:xfrm>
                <a:off x="2591" y="2852"/>
                <a:ext cx="87" cy="91"/>
              </a:xfrm>
              <a:custGeom>
                <a:avLst/>
                <a:gdLst>
                  <a:gd name="T0" fmla="*/ 0 w 87"/>
                  <a:gd name="T1" fmla="*/ 91 h 91"/>
                  <a:gd name="T2" fmla="*/ 9 w 87"/>
                  <a:gd name="T3" fmla="*/ 83 h 91"/>
                  <a:gd name="T4" fmla="*/ 9 w 87"/>
                  <a:gd name="T5" fmla="*/ 82 h 91"/>
                  <a:gd name="T6" fmla="*/ 39 w 87"/>
                  <a:gd name="T7" fmla="*/ 51 h 91"/>
                  <a:gd name="T8" fmla="*/ 39 w 87"/>
                  <a:gd name="T9" fmla="*/ 50 h 91"/>
                  <a:gd name="T10" fmla="*/ 68 w 87"/>
                  <a:gd name="T11" fmla="*/ 21 h 91"/>
                  <a:gd name="T12" fmla="*/ 68 w 87"/>
                  <a:gd name="T13" fmla="*/ 19 h 91"/>
                  <a:gd name="T14" fmla="*/ 87 w 87"/>
                  <a:gd name="T15" fmla="*/ 0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91"/>
                  <a:gd name="T26" fmla="*/ 87 w 87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91">
                    <a:moveTo>
                      <a:pt x="0" y="91"/>
                    </a:moveTo>
                    <a:lnTo>
                      <a:pt x="9" y="83"/>
                    </a:lnTo>
                    <a:lnTo>
                      <a:pt x="9" y="82"/>
                    </a:lnTo>
                    <a:lnTo>
                      <a:pt x="39" y="51"/>
                    </a:lnTo>
                    <a:lnTo>
                      <a:pt x="39" y="50"/>
                    </a:lnTo>
                    <a:lnTo>
                      <a:pt x="68" y="21"/>
                    </a:lnTo>
                    <a:lnTo>
                      <a:pt x="68" y="19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81" name="Freeform 136"/>
              <p:cNvSpPr>
                <a:spLocks/>
              </p:cNvSpPr>
              <p:nvPr/>
            </p:nvSpPr>
            <p:spPr bwMode="auto">
              <a:xfrm>
                <a:off x="2591" y="2893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16 w 90"/>
                  <a:gd name="T3" fmla="*/ 79 h 95"/>
                  <a:gd name="T4" fmla="*/ 16 w 90"/>
                  <a:gd name="T5" fmla="*/ 78 h 95"/>
                  <a:gd name="T6" fmla="*/ 43 w 90"/>
                  <a:gd name="T7" fmla="*/ 50 h 95"/>
                  <a:gd name="T8" fmla="*/ 43 w 90"/>
                  <a:gd name="T9" fmla="*/ 49 h 95"/>
                  <a:gd name="T10" fmla="*/ 71 w 90"/>
                  <a:gd name="T11" fmla="*/ 21 h 95"/>
                  <a:gd name="T12" fmla="*/ 71 w 90"/>
                  <a:gd name="T13" fmla="*/ 20 h 95"/>
                  <a:gd name="T14" fmla="*/ 90 w 90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95"/>
                  <a:gd name="T26" fmla="*/ 90 w 90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95">
                    <a:moveTo>
                      <a:pt x="0" y="95"/>
                    </a:moveTo>
                    <a:lnTo>
                      <a:pt x="16" y="79"/>
                    </a:lnTo>
                    <a:lnTo>
                      <a:pt x="16" y="78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71" y="21"/>
                    </a:lnTo>
                    <a:lnTo>
                      <a:pt x="71" y="20"/>
                    </a:lnTo>
                    <a:lnTo>
                      <a:pt x="9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82" name="Freeform 137"/>
              <p:cNvSpPr>
                <a:spLocks/>
              </p:cNvSpPr>
              <p:nvPr/>
            </p:nvSpPr>
            <p:spPr bwMode="auto">
              <a:xfrm>
                <a:off x="2590" y="2936"/>
                <a:ext cx="94" cy="100"/>
              </a:xfrm>
              <a:custGeom>
                <a:avLst/>
                <a:gdLst>
                  <a:gd name="T0" fmla="*/ 0 w 94"/>
                  <a:gd name="T1" fmla="*/ 100 h 100"/>
                  <a:gd name="T2" fmla="*/ 10 w 94"/>
                  <a:gd name="T3" fmla="*/ 90 h 100"/>
                  <a:gd name="T4" fmla="*/ 10 w 94"/>
                  <a:gd name="T5" fmla="*/ 89 h 100"/>
                  <a:gd name="T6" fmla="*/ 39 w 94"/>
                  <a:gd name="T7" fmla="*/ 60 h 100"/>
                  <a:gd name="T8" fmla="*/ 39 w 94"/>
                  <a:gd name="T9" fmla="*/ 59 h 100"/>
                  <a:gd name="T10" fmla="*/ 66 w 94"/>
                  <a:gd name="T11" fmla="*/ 31 h 100"/>
                  <a:gd name="T12" fmla="*/ 66 w 94"/>
                  <a:gd name="T13" fmla="*/ 29 h 100"/>
                  <a:gd name="T14" fmla="*/ 94 w 94"/>
                  <a:gd name="T15" fmla="*/ 2 h 100"/>
                  <a:gd name="T16" fmla="*/ 94 w 94"/>
                  <a:gd name="T17" fmla="*/ 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100"/>
                  <a:gd name="T29" fmla="*/ 94 w 94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100">
                    <a:moveTo>
                      <a:pt x="0" y="100"/>
                    </a:moveTo>
                    <a:lnTo>
                      <a:pt x="10" y="90"/>
                    </a:lnTo>
                    <a:lnTo>
                      <a:pt x="10" y="89"/>
                    </a:lnTo>
                    <a:lnTo>
                      <a:pt x="39" y="60"/>
                    </a:lnTo>
                    <a:lnTo>
                      <a:pt x="39" y="59"/>
                    </a:lnTo>
                    <a:lnTo>
                      <a:pt x="66" y="31"/>
                    </a:lnTo>
                    <a:lnTo>
                      <a:pt x="66" y="29"/>
                    </a:lnTo>
                    <a:lnTo>
                      <a:pt x="94" y="2"/>
                    </a:lnTo>
                    <a:lnTo>
                      <a:pt x="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83" name="Freeform 138"/>
              <p:cNvSpPr>
                <a:spLocks/>
              </p:cNvSpPr>
              <p:nvPr/>
            </p:nvSpPr>
            <p:spPr bwMode="auto">
              <a:xfrm>
                <a:off x="2590" y="2984"/>
                <a:ext cx="94" cy="99"/>
              </a:xfrm>
              <a:custGeom>
                <a:avLst/>
                <a:gdLst>
                  <a:gd name="T0" fmla="*/ 0 w 94"/>
                  <a:gd name="T1" fmla="*/ 99 h 99"/>
                  <a:gd name="T2" fmla="*/ 4 w 94"/>
                  <a:gd name="T3" fmla="*/ 95 h 99"/>
                  <a:gd name="T4" fmla="*/ 4 w 94"/>
                  <a:gd name="T5" fmla="*/ 94 h 99"/>
                  <a:gd name="T6" fmla="*/ 32 w 94"/>
                  <a:gd name="T7" fmla="*/ 66 h 99"/>
                  <a:gd name="T8" fmla="*/ 32 w 94"/>
                  <a:gd name="T9" fmla="*/ 65 h 99"/>
                  <a:gd name="T10" fmla="*/ 61 w 94"/>
                  <a:gd name="T11" fmla="*/ 36 h 99"/>
                  <a:gd name="T12" fmla="*/ 61 w 94"/>
                  <a:gd name="T13" fmla="*/ 34 h 99"/>
                  <a:gd name="T14" fmla="*/ 88 w 94"/>
                  <a:gd name="T15" fmla="*/ 6 h 99"/>
                  <a:gd name="T16" fmla="*/ 88 w 94"/>
                  <a:gd name="T17" fmla="*/ 5 h 99"/>
                  <a:gd name="T18" fmla="*/ 94 w 94"/>
                  <a:gd name="T19" fmla="*/ 0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4"/>
                  <a:gd name="T31" fmla="*/ 0 h 99"/>
                  <a:gd name="T32" fmla="*/ 94 w 94"/>
                  <a:gd name="T33" fmla="*/ 99 h 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4" h="99">
                    <a:moveTo>
                      <a:pt x="0" y="99"/>
                    </a:moveTo>
                    <a:lnTo>
                      <a:pt x="4" y="95"/>
                    </a:lnTo>
                    <a:lnTo>
                      <a:pt x="4" y="94"/>
                    </a:lnTo>
                    <a:lnTo>
                      <a:pt x="32" y="66"/>
                    </a:lnTo>
                    <a:lnTo>
                      <a:pt x="32" y="65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88" y="6"/>
                    </a:lnTo>
                    <a:lnTo>
                      <a:pt x="88" y="5"/>
                    </a:lnTo>
                    <a:lnTo>
                      <a:pt x="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84" name="Freeform 139"/>
              <p:cNvSpPr>
                <a:spLocks/>
              </p:cNvSpPr>
              <p:nvPr/>
            </p:nvSpPr>
            <p:spPr bwMode="auto">
              <a:xfrm>
                <a:off x="2590" y="3031"/>
                <a:ext cx="94" cy="98"/>
              </a:xfrm>
              <a:custGeom>
                <a:avLst/>
                <a:gdLst>
                  <a:gd name="T0" fmla="*/ 0 w 94"/>
                  <a:gd name="T1" fmla="*/ 98 h 98"/>
                  <a:gd name="T2" fmla="*/ 15 w 94"/>
                  <a:gd name="T3" fmla="*/ 83 h 98"/>
                  <a:gd name="T4" fmla="*/ 15 w 94"/>
                  <a:gd name="T5" fmla="*/ 81 h 98"/>
                  <a:gd name="T6" fmla="*/ 41 w 94"/>
                  <a:gd name="T7" fmla="*/ 55 h 98"/>
                  <a:gd name="T8" fmla="*/ 41 w 94"/>
                  <a:gd name="T9" fmla="*/ 54 h 98"/>
                  <a:gd name="T10" fmla="*/ 68 w 94"/>
                  <a:gd name="T11" fmla="*/ 27 h 98"/>
                  <a:gd name="T12" fmla="*/ 68 w 94"/>
                  <a:gd name="T13" fmla="*/ 26 h 98"/>
                  <a:gd name="T14" fmla="*/ 94 w 94"/>
                  <a:gd name="T15" fmla="*/ 0 h 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4"/>
                  <a:gd name="T25" fmla="*/ 0 h 98"/>
                  <a:gd name="T26" fmla="*/ 94 w 94"/>
                  <a:gd name="T27" fmla="*/ 98 h 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4" h="98">
                    <a:moveTo>
                      <a:pt x="0" y="98"/>
                    </a:moveTo>
                    <a:lnTo>
                      <a:pt x="15" y="83"/>
                    </a:lnTo>
                    <a:lnTo>
                      <a:pt x="15" y="81"/>
                    </a:lnTo>
                    <a:lnTo>
                      <a:pt x="41" y="55"/>
                    </a:lnTo>
                    <a:lnTo>
                      <a:pt x="41" y="54"/>
                    </a:lnTo>
                    <a:lnTo>
                      <a:pt x="68" y="27"/>
                    </a:lnTo>
                    <a:lnTo>
                      <a:pt x="68" y="26"/>
                    </a:lnTo>
                    <a:lnTo>
                      <a:pt x="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85" name="Freeform 140"/>
              <p:cNvSpPr>
                <a:spLocks/>
              </p:cNvSpPr>
              <p:nvPr/>
            </p:nvSpPr>
            <p:spPr bwMode="auto">
              <a:xfrm>
                <a:off x="2590" y="3078"/>
                <a:ext cx="93" cy="97"/>
              </a:xfrm>
              <a:custGeom>
                <a:avLst/>
                <a:gdLst>
                  <a:gd name="T0" fmla="*/ 0 w 93"/>
                  <a:gd name="T1" fmla="*/ 97 h 97"/>
                  <a:gd name="T2" fmla="*/ 21 w 93"/>
                  <a:gd name="T3" fmla="*/ 76 h 97"/>
                  <a:gd name="T4" fmla="*/ 21 w 93"/>
                  <a:gd name="T5" fmla="*/ 74 h 97"/>
                  <a:gd name="T6" fmla="*/ 48 w 93"/>
                  <a:gd name="T7" fmla="*/ 47 h 97"/>
                  <a:gd name="T8" fmla="*/ 48 w 93"/>
                  <a:gd name="T9" fmla="*/ 45 h 97"/>
                  <a:gd name="T10" fmla="*/ 76 w 93"/>
                  <a:gd name="T11" fmla="*/ 18 h 97"/>
                  <a:gd name="T12" fmla="*/ 76 w 93"/>
                  <a:gd name="T13" fmla="*/ 16 h 97"/>
                  <a:gd name="T14" fmla="*/ 93 w 93"/>
                  <a:gd name="T15" fmla="*/ 0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97"/>
                  <a:gd name="T26" fmla="*/ 93 w 93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97">
                    <a:moveTo>
                      <a:pt x="0" y="97"/>
                    </a:moveTo>
                    <a:lnTo>
                      <a:pt x="21" y="76"/>
                    </a:lnTo>
                    <a:lnTo>
                      <a:pt x="21" y="74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76" y="18"/>
                    </a:lnTo>
                    <a:lnTo>
                      <a:pt x="76" y="16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86" name="Freeform 141"/>
              <p:cNvSpPr>
                <a:spLocks/>
              </p:cNvSpPr>
              <p:nvPr/>
            </p:nvSpPr>
            <p:spPr bwMode="auto">
              <a:xfrm>
                <a:off x="2590" y="3129"/>
                <a:ext cx="88" cy="93"/>
              </a:xfrm>
              <a:custGeom>
                <a:avLst/>
                <a:gdLst>
                  <a:gd name="T0" fmla="*/ 0 w 88"/>
                  <a:gd name="T1" fmla="*/ 93 h 93"/>
                  <a:gd name="T2" fmla="*/ 15 w 88"/>
                  <a:gd name="T3" fmla="*/ 78 h 93"/>
                  <a:gd name="T4" fmla="*/ 15 w 88"/>
                  <a:gd name="T5" fmla="*/ 76 h 93"/>
                  <a:gd name="T6" fmla="*/ 43 w 88"/>
                  <a:gd name="T7" fmla="*/ 48 h 93"/>
                  <a:gd name="T8" fmla="*/ 43 w 88"/>
                  <a:gd name="T9" fmla="*/ 47 h 93"/>
                  <a:gd name="T10" fmla="*/ 70 w 88"/>
                  <a:gd name="T11" fmla="*/ 19 h 93"/>
                  <a:gd name="T12" fmla="*/ 70 w 88"/>
                  <a:gd name="T13" fmla="*/ 18 h 93"/>
                  <a:gd name="T14" fmla="*/ 88 w 88"/>
                  <a:gd name="T15" fmla="*/ 0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8"/>
                  <a:gd name="T25" fmla="*/ 0 h 93"/>
                  <a:gd name="T26" fmla="*/ 88 w 88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8" h="93">
                    <a:moveTo>
                      <a:pt x="0" y="93"/>
                    </a:moveTo>
                    <a:lnTo>
                      <a:pt x="15" y="78"/>
                    </a:lnTo>
                    <a:lnTo>
                      <a:pt x="15" y="76"/>
                    </a:lnTo>
                    <a:lnTo>
                      <a:pt x="43" y="48"/>
                    </a:lnTo>
                    <a:lnTo>
                      <a:pt x="43" y="47"/>
                    </a:lnTo>
                    <a:lnTo>
                      <a:pt x="70" y="19"/>
                    </a:lnTo>
                    <a:lnTo>
                      <a:pt x="70" y="18"/>
                    </a:lnTo>
                    <a:lnTo>
                      <a:pt x="8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87" name="Freeform 142"/>
              <p:cNvSpPr>
                <a:spLocks/>
              </p:cNvSpPr>
              <p:nvPr/>
            </p:nvSpPr>
            <p:spPr bwMode="auto">
              <a:xfrm>
                <a:off x="2590" y="3183"/>
                <a:ext cx="80" cy="84"/>
              </a:xfrm>
              <a:custGeom>
                <a:avLst/>
                <a:gdLst>
                  <a:gd name="T0" fmla="*/ 0 w 80"/>
                  <a:gd name="T1" fmla="*/ 84 h 84"/>
                  <a:gd name="T2" fmla="*/ 8 w 80"/>
                  <a:gd name="T3" fmla="*/ 76 h 84"/>
                  <a:gd name="T4" fmla="*/ 8 w 80"/>
                  <a:gd name="T5" fmla="*/ 75 h 84"/>
                  <a:gd name="T6" fmla="*/ 36 w 80"/>
                  <a:gd name="T7" fmla="*/ 47 h 84"/>
                  <a:gd name="T8" fmla="*/ 36 w 80"/>
                  <a:gd name="T9" fmla="*/ 46 h 84"/>
                  <a:gd name="T10" fmla="*/ 64 w 80"/>
                  <a:gd name="T11" fmla="*/ 18 h 84"/>
                  <a:gd name="T12" fmla="*/ 64 w 80"/>
                  <a:gd name="T13" fmla="*/ 17 h 84"/>
                  <a:gd name="T14" fmla="*/ 80 w 80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84"/>
                  <a:gd name="T26" fmla="*/ 80 w 80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84">
                    <a:moveTo>
                      <a:pt x="0" y="84"/>
                    </a:moveTo>
                    <a:lnTo>
                      <a:pt x="8" y="76"/>
                    </a:lnTo>
                    <a:lnTo>
                      <a:pt x="8" y="75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64" y="18"/>
                    </a:lnTo>
                    <a:lnTo>
                      <a:pt x="64" y="17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88" name="Freeform 143"/>
              <p:cNvSpPr>
                <a:spLocks/>
              </p:cNvSpPr>
              <p:nvPr/>
            </p:nvSpPr>
            <p:spPr bwMode="auto">
              <a:xfrm>
                <a:off x="2590" y="3244"/>
                <a:ext cx="66" cy="69"/>
              </a:xfrm>
              <a:custGeom>
                <a:avLst/>
                <a:gdLst>
                  <a:gd name="T0" fmla="*/ 0 w 66"/>
                  <a:gd name="T1" fmla="*/ 69 h 69"/>
                  <a:gd name="T2" fmla="*/ 8 w 66"/>
                  <a:gd name="T3" fmla="*/ 61 h 69"/>
                  <a:gd name="T4" fmla="*/ 8 w 66"/>
                  <a:gd name="T5" fmla="*/ 59 h 69"/>
                  <a:gd name="T6" fmla="*/ 37 w 66"/>
                  <a:gd name="T7" fmla="*/ 30 h 69"/>
                  <a:gd name="T8" fmla="*/ 37 w 66"/>
                  <a:gd name="T9" fmla="*/ 29 h 69"/>
                  <a:gd name="T10" fmla="*/ 66 w 66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9"/>
                  <a:gd name="T20" fmla="*/ 66 w 66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9">
                    <a:moveTo>
                      <a:pt x="0" y="69"/>
                    </a:moveTo>
                    <a:lnTo>
                      <a:pt x="8" y="61"/>
                    </a:lnTo>
                    <a:lnTo>
                      <a:pt x="8" y="59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89" name="Freeform 144"/>
              <p:cNvSpPr>
                <a:spLocks/>
              </p:cNvSpPr>
              <p:nvPr/>
            </p:nvSpPr>
            <p:spPr bwMode="auto">
              <a:xfrm>
                <a:off x="2590" y="3309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1 w 48"/>
                  <a:gd name="T3" fmla="*/ 50 h 51"/>
                  <a:gd name="T4" fmla="*/ 1 w 48"/>
                  <a:gd name="T5" fmla="*/ 48 h 51"/>
                  <a:gd name="T6" fmla="*/ 30 w 48"/>
                  <a:gd name="T7" fmla="*/ 19 h 51"/>
                  <a:gd name="T8" fmla="*/ 30 w 48"/>
                  <a:gd name="T9" fmla="*/ 18 h 51"/>
                  <a:gd name="T10" fmla="*/ 48 w 48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51"/>
                  <a:gd name="T20" fmla="*/ 48 w 48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51">
                    <a:moveTo>
                      <a:pt x="0" y="51"/>
                    </a:moveTo>
                    <a:lnTo>
                      <a:pt x="1" y="50"/>
                    </a:lnTo>
                    <a:lnTo>
                      <a:pt x="1" y="48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90" name="Freeform 145"/>
              <p:cNvSpPr>
                <a:spLocks/>
              </p:cNvSpPr>
              <p:nvPr/>
            </p:nvSpPr>
            <p:spPr bwMode="auto">
              <a:xfrm>
                <a:off x="2590" y="3373"/>
                <a:ext cx="32" cy="33"/>
              </a:xfrm>
              <a:custGeom>
                <a:avLst/>
                <a:gdLst>
                  <a:gd name="T0" fmla="*/ 0 w 32"/>
                  <a:gd name="T1" fmla="*/ 33 h 33"/>
                  <a:gd name="T2" fmla="*/ 18 w 32"/>
                  <a:gd name="T3" fmla="*/ 15 h 33"/>
                  <a:gd name="T4" fmla="*/ 18 w 32"/>
                  <a:gd name="T5" fmla="*/ 14 h 33"/>
                  <a:gd name="T6" fmla="*/ 32 w 32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33"/>
                  <a:gd name="T14" fmla="*/ 32 w 32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33">
                    <a:moveTo>
                      <a:pt x="0" y="33"/>
                    </a:moveTo>
                    <a:lnTo>
                      <a:pt x="18" y="15"/>
                    </a:lnTo>
                    <a:lnTo>
                      <a:pt x="18" y="14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91" name="Freeform 146"/>
              <p:cNvSpPr>
                <a:spLocks/>
              </p:cNvSpPr>
              <p:nvPr/>
            </p:nvSpPr>
            <p:spPr bwMode="auto">
              <a:xfrm>
                <a:off x="2590" y="3434"/>
                <a:ext cx="17" cy="18"/>
              </a:xfrm>
              <a:custGeom>
                <a:avLst/>
                <a:gdLst>
                  <a:gd name="T0" fmla="*/ 0 w 17"/>
                  <a:gd name="T1" fmla="*/ 18 h 18"/>
                  <a:gd name="T2" fmla="*/ 15 w 17"/>
                  <a:gd name="T3" fmla="*/ 2 h 18"/>
                  <a:gd name="T4" fmla="*/ 15 w 17"/>
                  <a:gd name="T5" fmla="*/ 1 h 18"/>
                  <a:gd name="T6" fmla="*/ 17 w 1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8"/>
                  <a:gd name="T14" fmla="*/ 17 w 1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8">
                    <a:moveTo>
                      <a:pt x="0" y="18"/>
                    </a:moveTo>
                    <a:lnTo>
                      <a:pt x="15" y="2"/>
                    </a:lnTo>
                    <a:lnTo>
                      <a:pt x="15" y="1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92" name="Freeform 147"/>
              <p:cNvSpPr>
                <a:spLocks/>
              </p:cNvSpPr>
              <p:nvPr/>
            </p:nvSpPr>
            <p:spPr bwMode="auto">
              <a:xfrm>
                <a:off x="2591" y="2650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0 w 69"/>
                  <a:gd name="T3" fmla="*/ 72 h 73"/>
                  <a:gd name="T4" fmla="*/ 2 w 69"/>
                  <a:gd name="T5" fmla="*/ 70 h 73"/>
                  <a:gd name="T6" fmla="*/ 29 w 69"/>
                  <a:gd name="T7" fmla="*/ 43 h 73"/>
                  <a:gd name="T8" fmla="*/ 29 w 69"/>
                  <a:gd name="T9" fmla="*/ 41 h 73"/>
                  <a:gd name="T10" fmla="*/ 57 w 69"/>
                  <a:gd name="T11" fmla="*/ 14 h 73"/>
                  <a:gd name="T12" fmla="*/ 57 w 69"/>
                  <a:gd name="T13" fmla="*/ 12 h 73"/>
                  <a:gd name="T14" fmla="*/ 69 w 69"/>
                  <a:gd name="T15" fmla="*/ 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73"/>
                  <a:gd name="T26" fmla="*/ 69 w 69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73">
                    <a:moveTo>
                      <a:pt x="0" y="73"/>
                    </a:moveTo>
                    <a:lnTo>
                      <a:pt x="0" y="72"/>
                    </a:lnTo>
                    <a:lnTo>
                      <a:pt x="2" y="70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6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93" name="Freeform 148"/>
              <p:cNvSpPr>
                <a:spLocks/>
              </p:cNvSpPr>
              <p:nvPr/>
            </p:nvSpPr>
            <p:spPr bwMode="auto">
              <a:xfrm>
                <a:off x="2591" y="2694"/>
                <a:ext cx="72" cy="75"/>
              </a:xfrm>
              <a:custGeom>
                <a:avLst/>
                <a:gdLst>
                  <a:gd name="T0" fmla="*/ 0 w 72"/>
                  <a:gd name="T1" fmla="*/ 75 h 75"/>
                  <a:gd name="T2" fmla="*/ 16 w 72"/>
                  <a:gd name="T3" fmla="*/ 60 h 75"/>
                  <a:gd name="T4" fmla="*/ 16 w 72"/>
                  <a:gd name="T5" fmla="*/ 58 h 75"/>
                  <a:gd name="T6" fmla="*/ 45 w 72"/>
                  <a:gd name="T7" fmla="*/ 29 h 75"/>
                  <a:gd name="T8" fmla="*/ 45 w 72"/>
                  <a:gd name="T9" fmla="*/ 28 h 75"/>
                  <a:gd name="T10" fmla="*/ 72 w 72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75"/>
                  <a:gd name="T20" fmla="*/ 72 w 72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75">
                    <a:moveTo>
                      <a:pt x="0" y="75"/>
                    </a:moveTo>
                    <a:lnTo>
                      <a:pt x="16" y="60"/>
                    </a:lnTo>
                    <a:lnTo>
                      <a:pt x="16" y="58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94" name="Freeform 149"/>
              <p:cNvSpPr>
                <a:spLocks/>
              </p:cNvSpPr>
              <p:nvPr/>
            </p:nvSpPr>
            <p:spPr bwMode="auto">
              <a:xfrm>
                <a:off x="2591" y="2736"/>
                <a:ext cx="76" cy="80"/>
              </a:xfrm>
              <a:custGeom>
                <a:avLst/>
                <a:gdLst>
                  <a:gd name="T0" fmla="*/ 0 w 76"/>
                  <a:gd name="T1" fmla="*/ 80 h 80"/>
                  <a:gd name="T2" fmla="*/ 7 w 76"/>
                  <a:gd name="T3" fmla="*/ 73 h 80"/>
                  <a:gd name="T4" fmla="*/ 7 w 76"/>
                  <a:gd name="T5" fmla="*/ 72 h 80"/>
                  <a:gd name="T6" fmla="*/ 38 w 76"/>
                  <a:gd name="T7" fmla="*/ 41 h 80"/>
                  <a:gd name="T8" fmla="*/ 38 w 76"/>
                  <a:gd name="T9" fmla="*/ 40 h 80"/>
                  <a:gd name="T10" fmla="*/ 67 w 76"/>
                  <a:gd name="T11" fmla="*/ 11 h 80"/>
                  <a:gd name="T12" fmla="*/ 67 w 76"/>
                  <a:gd name="T13" fmla="*/ 9 h 80"/>
                  <a:gd name="T14" fmla="*/ 76 w 76"/>
                  <a:gd name="T15" fmla="*/ 0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80"/>
                  <a:gd name="T26" fmla="*/ 76 w 7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80">
                    <a:moveTo>
                      <a:pt x="0" y="80"/>
                    </a:moveTo>
                    <a:lnTo>
                      <a:pt x="7" y="73"/>
                    </a:lnTo>
                    <a:lnTo>
                      <a:pt x="7" y="72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95" name="Freeform 150"/>
              <p:cNvSpPr>
                <a:spLocks/>
              </p:cNvSpPr>
              <p:nvPr/>
            </p:nvSpPr>
            <p:spPr bwMode="auto">
              <a:xfrm>
                <a:off x="2591" y="2777"/>
                <a:ext cx="81" cy="85"/>
              </a:xfrm>
              <a:custGeom>
                <a:avLst/>
                <a:gdLst>
                  <a:gd name="T0" fmla="*/ 0 w 81"/>
                  <a:gd name="T1" fmla="*/ 85 h 85"/>
                  <a:gd name="T2" fmla="*/ 11 w 81"/>
                  <a:gd name="T3" fmla="*/ 74 h 85"/>
                  <a:gd name="T4" fmla="*/ 11 w 81"/>
                  <a:gd name="T5" fmla="*/ 72 h 85"/>
                  <a:gd name="T6" fmla="*/ 39 w 81"/>
                  <a:gd name="T7" fmla="*/ 44 h 85"/>
                  <a:gd name="T8" fmla="*/ 39 w 81"/>
                  <a:gd name="T9" fmla="*/ 43 h 85"/>
                  <a:gd name="T10" fmla="*/ 67 w 81"/>
                  <a:gd name="T11" fmla="*/ 15 h 85"/>
                  <a:gd name="T12" fmla="*/ 67 w 81"/>
                  <a:gd name="T13" fmla="*/ 14 h 85"/>
                  <a:gd name="T14" fmla="*/ 81 w 81"/>
                  <a:gd name="T15" fmla="*/ 0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85"/>
                  <a:gd name="T26" fmla="*/ 81 w 81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85">
                    <a:moveTo>
                      <a:pt x="0" y="85"/>
                    </a:moveTo>
                    <a:lnTo>
                      <a:pt x="11" y="74"/>
                    </a:lnTo>
                    <a:lnTo>
                      <a:pt x="11" y="72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67" y="15"/>
                    </a:lnTo>
                    <a:lnTo>
                      <a:pt x="67" y="14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96" name="Freeform 151"/>
              <p:cNvSpPr>
                <a:spLocks/>
              </p:cNvSpPr>
              <p:nvPr/>
            </p:nvSpPr>
            <p:spPr bwMode="auto">
              <a:xfrm>
                <a:off x="2591" y="2819"/>
                <a:ext cx="85" cy="88"/>
              </a:xfrm>
              <a:custGeom>
                <a:avLst/>
                <a:gdLst>
                  <a:gd name="T0" fmla="*/ 0 w 85"/>
                  <a:gd name="T1" fmla="*/ 88 h 88"/>
                  <a:gd name="T2" fmla="*/ 23 w 85"/>
                  <a:gd name="T3" fmla="*/ 66 h 88"/>
                  <a:gd name="T4" fmla="*/ 23 w 85"/>
                  <a:gd name="T5" fmla="*/ 65 h 88"/>
                  <a:gd name="T6" fmla="*/ 52 w 85"/>
                  <a:gd name="T7" fmla="*/ 36 h 88"/>
                  <a:gd name="T8" fmla="*/ 52 w 85"/>
                  <a:gd name="T9" fmla="*/ 34 h 88"/>
                  <a:gd name="T10" fmla="*/ 82 w 85"/>
                  <a:gd name="T11" fmla="*/ 4 h 88"/>
                  <a:gd name="T12" fmla="*/ 82 w 85"/>
                  <a:gd name="T13" fmla="*/ 2 h 88"/>
                  <a:gd name="T14" fmla="*/ 85 w 85"/>
                  <a:gd name="T15" fmla="*/ 0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88"/>
                  <a:gd name="T26" fmla="*/ 85 w 85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88">
                    <a:moveTo>
                      <a:pt x="0" y="88"/>
                    </a:moveTo>
                    <a:lnTo>
                      <a:pt x="23" y="66"/>
                    </a:lnTo>
                    <a:lnTo>
                      <a:pt x="23" y="65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97" name="Freeform 152"/>
              <p:cNvSpPr>
                <a:spLocks/>
              </p:cNvSpPr>
              <p:nvPr/>
            </p:nvSpPr>
            <p:spPr bwMode="auto">
              <a:xfrm>
                <a:off x="2591" y="2862"/>
                <a:ext cx="89" cy="92"/>
              </a:xfrm>
              <a:custGeom>
                <a:avLst/>
                <a:gdLst>
                  <a:gd name="T0" fmla="*/ 0 w 89"/>
                  <a:gd name="T1" fmla="*/ 92 h 92"/>
                  <a:gd name="T2" fmla="*/ 14 w 89"/>
                  <a:gd name="T3" fmla="*/ 79 h 92"/>
                  <a:gd name="T4" fmla="*/ 14 w 89"/>
                  <a:gd name="T5" fmla="*/ 77 h 92"/>
                  <a:gd name="T6" fmla="*/ 45 w 89"/>
                  <a:gd name="T7" fmla="*/ 47 h 92"/>
                  <a:gd name="T8" fmla="*/ 45 w 89"/>
                  <a:gd name="T9" fmla="*/ 45 h 92"/>
                  <a:gd name="T10" fmla="*/ 74 w 89"/>
                  <a:gd name="T11" fmla="*/ 16 h 92"/>
                  <a:gd name="T12" fmla="*/ 74 w 89"/>
                  <a:gd name="T13" fmla="*/ 15 h 92"/>
                  <a:gd name="T14" fmla="*/ 89 w 89"/>
                  <a:gd name="T15" fmla="*/ 0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"/>
                  <a:gd name="T25" fmla="*/ 0 h 92"/>
                  <a:gd name="T26" fmla="*/ 89 w 89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" h="92">
                    <a:moveTo>
                      <a:pt x="0" y="92"/>
                    </a:moveTo>
                    <a:lnTo>
                      <a:pt x="14" y="79"/>
                    </a:lnTo>
                    <a:lnTo>
                      <a:pt x="14" y="77"/>
                    </a:lnTo>
                    <a:lnTo>
                      <a:pt x="45" y="47"/>
                    </a:lnTo>
                    <a:lnTo>
                      <a:pt x="45" y="45"/>
                    </a:lnTo>
                    <a:lnTo>
                      <a:pt x="74" y="16"/>
                    </a:lnTo>
                    <a:lnTo>
                      <a:pt x="74" y="15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98" name="Freeform 153"/>
              <p:cNvSpPr>
                <a:spLocks/>
              </p:cNvSpPr>
              <p:nvPr/>
            </p:nvSpPr>
            <p:spPr bwMode="auto">
              <a:xfrm>
                <a:off x="2591" y="2905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6 w 90"/>
                  <a:gd name="T3" fmla="*/ 90 h 95"/>
                  <a:gd name="T4" fmla="*/ 6 w 90"/>
                  <a:gd name="T5" fmla="*/ 88 h 95"/>
                  <a:gd name="T6" fmla="*/ 34 w 90"/>
                  <a:gd name="T7" fmla="*/ 60 h 95"/>
                  <a:gd name="T8" fmla="*/ 34 w 90"/>
                  <a:gd name="T9" fmla="*/ 59 h 95"/>
                  <a:gd name="T10" fmla="*/ 60 w 90"/>
                  <a:gd name="T11" fmla="*/ 33 h 95"/>
                  <a:gd name="T12" fmla="*/ 60 w 90"/>
                  <a:gd name="T13" fmla="*/ 31 h 95"/>
                  <a:gd name="T14" fmla="*/ 86 w 90"/>
                  <a:gd name="T15" fmla="*/ 5 h 95"/>
                  <a:gd name="T16" fmla="*/ 86 w 90"/>
                  <a:gd name="T17" fmla="*/ 4 h 95"/>
                  <a:gd name="T18" fmla="*/ 90 w 90"/>
                  <a:gd name="T19" fmla="*/ 0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"/>
                  <a:gd name="T31" fmla="*/ 0 h 95"/>
                  <a:gd name="T32" fmla="*/ 90 w 90"/>
                  <a:gd name="T33" fmla="*/ 95 h 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" h="95">
                    <a:moveTo>
                      <a:pt x="0" y="95"/>
                    </a:moveTo>
                    <a:lnTo>
                      <a:pt x="6" y="90"/>
                    </a:lnTo>
                    <a:lnTo>
                      <a:pt x="6" y="88"/>
                    </a:lnTo>
                    <a:lnTo>
                      <a:pt x="34" y="60"/>
                    </a:lnTo>
                    <a:lnTo>
                      <a:pt x="34" y="59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86" y="5"/>
                    </a:lnTo>
                    <a:lnTo>
                      <a:pt x="86" y="4"/>
                    </a:lnTo>
                    <a:lnTo>
                      <a:pt x="9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599" name="Freeform 154"/>
              <p:cNvSpPr>
                <a:spLocks/>
              </p:cNvSpPr>
              <p:nvPr/>
            </p:nvSpPr>
            <p:spPr bwMode="auto">
              <a:xfrm>
                <a:off x="2590" y="2949"/>
                <a:ext cx="94" cy="98"/>
              </a:xfrm>
              <a:custGeom>
                <a:avLst/>
                <a:gdLst>
                  <a:gd name="T0" fmla="*/ 0 w 94"/>
                  <a:gd name="T1" fmla="*/ 98 h 98"/>
                  <a:gd name="T2" fmla="*/ 15 w 94"/>
                  <a:gd name="T3" fmla="*/ 83 h 98"/>
                  <a:gd name="T4" fmla="*/ 15 w 94"/>
                  <a:gd name="T5" fmla="*/ 82 h 98"/>
                  <a:gd name="T6" fmla="*/ 44 w 94"/>
                  <a:gd name="T7" fmla="*/ 53 h 98"/>
                  <a:gd name="T8" fmla="*/ 44 w 94"/>
                  <a:gd name="T9" fmla="*/ 51 h 98"/>
                  <a:gd name="T10" fmla="*/ 72 w 94"/>
                  <a:gd name="T11" fmla="*/ 23 h 98"/>
                  <a:gd name="T12" fmla="*/ 72 w 94"/>
                  <a:gd name="T13" fmla="*/ 22 h 98"/>
                  <a:gd name="T14" fmla="*/ 94 w 94"/>
                  <a:gd name="T15" fmla="*/ 0 h 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4"/>
                  <a:gd name="T25" fmla="*/ 0 h 98"/>
                  <a:gd name="T26" fmla="*/ 94 w 94"/>
                  <a:gd name="T27" fmla="*/ 98 h 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4" h="98">
                    <a:moveTo>
                      <a:pt x="0" y="98"/>
                    </a:moveTo>
                    <a:lnTo>
                      <a:pt x="15" y="83"/>
                    </a:lnTo>
                    <a:lnTo>
                      <a:pt x="15" y="82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72" y="23"/>
                    </a:lnTo>
                    <a:lnTo>
                      <a:pt x="72" y="22"/>
                    </a:lnTo>
                    <a:lnTo>
                      <a:pt x="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00" name="Freeform 155"/>
              <p:cNvSpPr>
                <a:spLocks/>
              </p:cNvSpPr>
              <p:nvPr/>
            </p:nvSpPr>
            <p:spPr bwMode="auto">
              <a:xfrm>
                <a:off x="2590" y="2995"/>
                <a:ext cx="94" cy="99"/>
              </a:xfrm>
              <a:custGeom>
                <a:avLst/>
                <a:gdLst>
                  <a:gd name="T0" fmla="*/ 0 w 94"/>
                  <a:gd name="T1" fmla="*/ 99 h 99"/>
                  <a:gd name="T2" fmla="*/ 10 w 94"/>
                  <a:gd name="T3" fmla="*/ 90 h 99"/>
                  <a:gd name="T4" fmla="*/ 10 w 94"/>
                  <a:gd name="T5" fmla="*/ 88 h 99"/>
                  <a:gd name="T6" fmla="*/ 37 w 94"/>
                  <a:gd name="T7" fmla="*/ 61 h 99"/>
                  <a:gd name="T8" fmla="*/ 37 w 94"/>
                  <a:gd name="T9" fmla="*/ 59 h 99"/>
                  <a:gd name="T10" fmla="*/ 66 w 94"/>
                  <a:gd name="T11" fmla="*/ 30 h 99"/>
                  <a:gd name="T12" fmla="*/ 66 w 94"/>
                  <a:gd name="T13" fmla="*/ 29 h 99"/>
                  <a:gd name="T14" fmla="*/ 94 w 94"/>
                  <a:gd name="T15" fmla="*/ 1 h 99"/>
                  <a:gd name="T16" fmla="*/ 94 w 94"/>
                  <a:gd name="T17" fmla="*/ 0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99"/>
                  <a:gd name="T29" fmla="*/ 94 w 94"/>
                  <a:gd name="T30" fmla="*/ 99 h 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99">
                    <a:moveTo>
                      <a:pt x="0" y="99"/>
                    </a:moveTo>
                    <a:lnTo>
                      <a:pt x="10" y="90"/>
                    </a:lnTo>
                    <a:lnTo>
                      <a:pt x="10" y="88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66" y="30"/>
                    </a:lnTo>
                    <a:lnTo>
                      <a:pt x="66" y="29"/>
                    </a:lnTo>
                    <a:lnTo>
                      <a:pt x="94" y="1"/>
                    </a:lnTo>
                    <a:lnTo>
                      <a:pt x="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01" name="Freeform 156"/>
              <p:cNvSpPr>
                <a:spLocks/>
              </p:cNvSpPr>
              <p:nvPr/>
            </p:nvSpPr>
            <p:spPr bwMode="auto">
              <a:xfrm>
                <a:off x="2590" y="3042"/>
                <a:ext cx="94" cy="99"/>
              </a:xfrm>
              <a:custGeom>
                <a:avLst/>
                <a:gdLst>
                  <a:gd name="T0" fmla="*/ 0 w 94"/>
                  <a:gd name="T1" fmla="*/ 99 h 99"/>
                  <a:gd name="T2" fmla="*/ 4 w 94"/>
                  <a:gd name="T3" fmla="*/ 95 h 99"/>
                  <a:gd name="T4" fmla="*/ 4 w 94"/>
                  <a:gd name="T5" fmla="*/ 94 h 99"/>
                  <a:gd name="T6" fmla="*/ 32 w 94"/>
                  <a:gd name="T7" fmla="*/ 66 h 99"/>
                  <a:gd name="T8" fmla="*/ 32 w 94"/>
                  <a:gd name="T9" fmla="*/ 65 h 99"/>
                  <a:gd name="T10" fmla="*/ 59 w 94"/>
                  <a:gd name="T11" fmla="*/ 37 h 99"/>
                  <a:gd name="T12" fmla="*/ 59 w 94"/>
                  <a:gd name="T13" fmla="*/ 36 h 99"/>
                  <a:gd name="T14" fmla="*/ 88 w 94"/>
                  <a:gd name="T15" fmla="*/ 7 h 99"/>
                  <a:gd name="T16" fmla="*/ 88 w 94"/>
                  <a:gd name="T17" fmla="*/ 5 h 99"/>
                  <a:gd name="T18" fmla="*/ 94 w 94"/>
                  <a:gd name="T19" fmla="*/ 0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4"/>
                  <a:gd name="T31" fmla="*/ 0 h 99"/>
                  <a:gd name="T32" fmla="*/ 94 w 94"/>
                  <a:gd name="T33" fmla="*/ 99 h 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4" h="99">
                    <a:moveTo>
                      <a:pt x="0" y="99"/>
                    </a:moveTo>
                    <a:lnTo>
                      <a:pt x="4" y="95"/>
                    </a:lnTo>
                    <a:lnTo>
                      <a:pt x="4" y="94"/>
                    </a:lnTo>
                    <a:lnTo>
                      <a:pt x="32" y="66"/>
                    </a:lnTo>
                    <a:lnTo>
                      <a:pt x="32" y="65"/>
                    </a:lnTo>
                    <a:lnTo>
                      <a:pt x="59" y="37"/>
                    </a:lnTo>
                    <a:lnTo>
                      <a:pt x="59" y="36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02" name="Freeform 157"/>
              <p:cNvSpPr>
                <a:spLocks/>
              </p:cNvSpPr>
              <p:nvPr/>
            </p:nvSpPr>
            <p:spPr bwMode="auto">
              <a:xfrm>
                <a:off x="2590" y="3089"/>
                <a:ext cx="93" cy="97"/>
              </a:xfrm>
              <a:custGeom>
                <a:avLst/>
                <a:gdLst>
                  <a:gd name="T0" fmla="*/ 0 w 93"/>
                  <a:gd name="T1" fmla="*/ 97 h 97"/>
                  <a:gd name="T2" fmla="*/ 26 w 93"/>
                  <a:gd name="T3" fmla="*/ 70 h 97"/>
                  <a:gd name="T4" fmla="*/ 26 w 93"/>
                  <a:gd name="T5" fmla="*/ 69 h 97"/>
                  <a:gd name="T6" fmla="*/ 54 w 93"/>
                  <a:gd name="T7" fmla="*/ 41 h 97"/>
                  <a:gd name="T8" fmla="*/ 54 w 93"/>
                  <a:gd name="T9" fmla="*/ 40 h 97"/>
                  <a:gd name="T10" fmla="*/ 82 w 93"/>
                  <a:gd name="T11" fmla="*/ 12 h 97"/>
                  <a:gd name="T12" fmla="*/ 82 w 93"/>
                  <a:gd name="T13" fmla="*/ 11 h 97"/>
                  <a:gd name="T14" fmla="*/ 93 w 93"/>
                  <a:gd name="T15" fmla="*/ 0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97"/>
                  <a:gd name="T26" fmla="*/ 93 w 93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97">
                    <a:moveTo>
                      <a:pt x="0" y="97"/>
                    </a:moveTo>
                    <a:lnTo>
                      <a:pt x="26" y="70"/>
                    </a:lnTo>
                    <a:lnTo>
                      <a:pt x="26" y="69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82" y="12"/>
                    </a:lnTo>
                    <a:lnTo>
                      <a:pt x="82" y="11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03" name="Freeform 158"/>
              <p:cNvSpPr>
                <a:spLocks/>
              </p:cNvSpPr>
              <p:nvPr/>
            </p:nvSpPr>
            <p:spPr bwMode="auto">
              <a:xfrm>
                <a:off x="2590" y="3141"/>
                <a:ext cx="87" cy="92"/>
              </a:xfrm>
              <a:custGeom>
                <a:avLst/>
                <a:gdLst>
                  <a:gd name="T0" fmla="*/ 0 w 87"/>
                  <a:gd name="T1" fmla="*/ 92 h 92"/>
                  <a:gd name="T2" fmla="*/ 21 w 87"/>
                  <a:gd name="T3" fmla="*/ 71 h 92"/>
                  <a:gd name="T4" fmla="*/ 21 w 87"/>
                  <a:gd name="T5" fmla="*/ 70 h 92"/>
                  <a:gd name="T6" fmla="*/ 48 w 87"/>
                  <a:gd name="T7" fmla="*/ 42 h 92"/>
                  <a:gd name="T8" fmla="*/ 48 w 87"/>
                  <a:gd name="T9" fmla="*/ 41 h 92"/>
                  <a:gd name="T10" fmla="*/ 76 w 87"/>
                  <a:gd name="T11" fmla="*/ 13 h 92"/>
                  <a:gd name="T12" fmla="*/ 76 w 87"/>
                  <a:gd name="T13" fmla="*/ 11 h 92"/>
                  <a:gd name="T14" fmla="*/ 87 w 87"/>
                  <a:gd name="T15" fmla="*/ 0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92"/>
                  <a:gd name="T26" fmla="*/ 87 w 8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92">
                    <a:moveTo>
                      <a:pt x="0" y="92"/>
                    </a:moveTo>
                    <a:lnTo>
                      <a:pt x="21" y="71"/>
                    </a:lnTo>
                    <a:lnTo>
                      <a:pt x="21" y="70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76" y="13"/>
                    </a:lnTo>
                    <a:lnTo>
                      <a:pt x="76" y="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04" name="Freeform 159"/>
              <p:cNvSpPr>
                <a:spLocks/>
              </p:cNvSpPr>
              <p:nvPr/>
            </p:nvSpPr>
            <p:spPr bwMode="auto">
              <a:xfrm>
                <a:off x="2590" y="3200"/>
                <a:ext cx="76" cy="79"/>
              </a:xfrm>
              <a:custGeom>
                <a:avLst/>
                <a:gdLst>
                  <a:gd name="T0" fmla="*/ 0 w 76"/>
                  <a:gd name="T1" fmla="*/ 79 h 79"/>
                  <a:gd name="T2" fmla="*/ 21 w 76"/>
                  <a:gd name="T3" fmla="*/ 58 h 79"/>
                  <a:gd name="T4" fmla="*/ 21 w 76"/>
                  <a:gd name="T5" fmla="*/ 56 h 79"/>
                  <a:gd name="T6" fmla="*/ 51 w 76"/>
                  <a:gd name="T7" fmla="*/ 26 h 79"/>
                  <a:gd name="T8" fmla="*/ 51 w 76"/>
                  <a:gd name="T9" fmla="*/ 25 h 79"/>
                  <a:gd name="T10" fmla="*/ 76 w 76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9"/>
                  <a:gd name="T20" fmla="*/ 76 w 76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9">
                    <a:moveTo>
                      <a:pt x="0" y="79"/>
                    </a:moveTo>
                    <a:lnTo>
                      <a:pt x="21" y="58"/>
                    </a:lnTo>
                    <a:lnTo>
                      <a:pt x="21" y="56"/>
                    </a:lnTo>
                    <a:lnTo>
                      <a:pt x="51" y="26"/>
                    </a:lnTo>
                    <a:lnTo>
                      <a:pt x="51" y="25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05" name="Freeform 160"/>
              <p:cNvSpPr>
                <a:spLocks/>
              </p:cNvSpPr>
              <p:nvPr/>
            </p:nvSpPr>
            <p:spPr bwMode="auto">
              <a:xfrm>
                <a:off x="2590" y="3259"/>
                <a:ext cx="62" cy="65"/>
              </a:xfrm>
              <a:custGeom>
                <a:avLst/>
                <a:gdLst>
                  <a:gd name="T0" fmla="*/ 0 w 62"/>
                  <a:gd name="T1" fmla="*/ 65 h 65"/>
                  <a:gd name="T2" fmla="*/ 14 w 62"/>
                  <a:gd name="T3" fmla="*/ 51 h 65"/>
                  <a:gd name="T4" fmla="*/ 14 w 62"/>
                  <a:gd name="T5" fmla="*/ 50 h 65"/>
                  <a:gd name="T6" fmla="*/ 43 w 62"/>
                  <a:gd name="T7" fmla="*/ 21 h 65"/>
                  <a:gd name="T8" fmla="*/ 43 w 62"/>
                  <a:gd name="T9" fmla="*/ 20 h 65"/>
                  <a:gd name="T10" fmla="*/ 62 w 62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65"/>
                  <a:gd name="T20" fmla="*/ 62 w 62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65">
                    <a:moveTo>
                      <a:pt x="0" y="65"/>
                    </a:moveTo>
                    <a:lnTo>
                      <a:pt x="14" y="51"/>
                    </a:lnTo>
                    <a:lnTo>
                      <a:pt x="14" y="50"/>
                    </a:lnTo>
                    <a:lnTo>
                      <a:pt x="43" y="21"/>
                    </a:lnTo>
                    <a:lnTo>
                      <a:pt x="43" y="20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06" name="Freeform 161"/>
              <p:cNvSpPr>
                <a:spLocks/>
              </p:cNvSpPr>
              <p:nvPr/>
            </p:nvSpPr>
            <p:spPr bwMode="auto">
              <a:xfrm>
                <a:off x="2590" y="3323"/>
                <a:ext cx="46" cy="48"/>
              </a:xfrm>
              <a:custGeom>
                <a:avLst/>
                <a:gdLst>
                  <a:gd name="T0" fmla="*/ 0 w 46"/>
                  <a:gd name="T1" fmla="*/ 48 h 48"/>
                  <a:gd name="T2" fmla="*/ 7 w 46"/>
                  <a:gd name="T3" fmla="*/ 41 h 48"/>
                  <a:gd name="T4" fmla="*/ 7 w 46"/>
                  <a:gd name="T5" fmla="*/ 40 h 48"/>
                  <a:gd name="T6" fmla="*/ 36 w 46"/>
                  <a:gd name="T7" fmla="*/ 11 h 48"/>
                  <a:gd name="T8" fmla="*/ 36 w 46"/>
                  <a:gd name="T9" fmla="*/ 10 h 48"/>
                  <a:gd name="T10" fmla="*/ 46 w 46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8"/>
                  <a:gd name="T20" fmla="*/ 46 w 46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8">
                    <a:moveTo>
                      <a:pt x="0" y="48"/>
                    </a:moveTo>
                    <a:lnTo>
                      <a:pt x="7" y="41"/>
                    </a:lnTo>
                    <a:lnTo>
                      <a:pt x="7" y="40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07" name="Line 162"/>
              <p:cNvSpPr>
                <a:spLocks noChangeShapeType="1"/>
              </p:cNvSpPr>
              <p:nvPr/>
            </p:nvSpPr>
            <p:spPr bwMode="auto">
              <a:xfrm flipV="1">
                <a:off x="2590" y="3391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08" name="Freeform 163" descr="Dark upward diagonal"/>
              <p:cNvSpPr>
                <a:spLocks/>
              </p:cNvSpPr>
              <p:nvPr/>
            </p:nvSpPr>
            <p:spPr bwMode="auto">
              <a:xfrm>
                <a:off x="2590" y="2526"/>
                <a:ext cx="94" cy="1016"/>
              </a:xfrm>
              <a:custGeom>
                <a:avLst/>
                <a:gdLst>
                  <a:gd name="T0" fmla="*/ 58 w 94"/>
                  <a:gd name="T1" fmla="*/ 0 h 1016"/>
                  <a:gd name="T2" fmla="*/ 1 w 94"/>
                  <a:gd name="T3" fmla="*/ 0 h 1016"/>
                  <a:gd name="T4" fmla="*/ 0 w 94"/>
                  <a:gd name="T5" fmla="*/ 1016 h 1016"/>
                  <a:gd name="T6" fmla="*/ 7 w 94"/>
                  <a:gd name="T7" fmla="*/ 953 h 1016"/>
                  <a:gd name="T8" fmla="*/ 18 w 94"/>
                  <a:gd name="T9" fmla="*/ 895 h 1016"/>
                  <a:gd name="T10" fmla="*/ 48 w 94"/>
                  <a:gd name="T11" fmla="*/ 784 h 1016"/>
                  <a:gd name="T12" fmla="*/ 76 w 94"/>
                  <a:gd name="T13" fmla="*/ 676 h 1016"/>
                  <a:gd name="T14" fmla="*/ 87 w 94"/>
                  <a:gd name="T15" fmla="*/ 621 h 1016"/>
                  <a:gd name="T16" fmla="*/ 93 w 94"/>
                  <a:gd name="T17" fmla="*/ 563 h 1016"/>
                  <a:gd name="T18" fmla="*/ 94 w 94"/>
                  <a:gd name="T19" fmla="*/ 488 h 1016"/>
                  <a:gd name="T20" fmla="*/ 94 w 94"/>
                  <a:gd name="T21" fmla="*/ 416 h 1016"/>
                  <a:gd name="T22" fmla="*/ 90 w 94"/>
                  <a:gd name="T23" fmla="*/ 347 h 1016"/>
                  <a:gd name="T24" fmla="*/ 84 w 94"/>
                  <a:gd name="T25" fmla="*/ 277 h 1016"/>
                  <a:gd name="T26" fmla="*/ 72 w 94"/>
                  <a:gd name="T27" fmla="*/ 140 h 1016"/>
                  <a:gd name="T28" fmla="*/ 59 w 94"/>
                  <a:gd name="T29" fmla="*/ 0 h 1016"/>
                  <a:gd name="T30" fmla="*/ 58 w 94"/>
                  <a:gd name="T31" fmla="*/ 0 h 10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1016"/>
                  <a:gd name="T50" fmla="*/ 94 w 94"/>
                  <a:gd name="T51" fmla="*/ 1016 h 10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1016">
                    <a:moveTo>
                      <a:pt x="58" y="0"/>
                    </a:moveTo>
                    <a:lnTo>
                      <a:pt x="1" y="0"/>
                    </a:lnTo>
                    <a:lnTo>
                      <a:pt x="0" y="1016"/>
                    </a:lnTo>
                    <a:lnTo>
                      <a:pt x="7" y="953"/>
                    </a:lnTo>
                    <a:lnTo>
                      <a:pt x="18" y="895"/>
                    </a:lnTo>
                    <a:lnTo>
                      <a:pt x="48" y="784"/>
                    </a:lnTo>
                    <a:lnTo>
                      <a:pt x="76" y="676"/>
                    </a:lnTo>
                    <a:lnTo>
                      <a:pt x="87" y="621"/>
                    </a:lnTo>
                    <a:lnTo>
                      <a:pt x="93" y="563"/>
                    </a:lnTo>
                    <a:lnTo>
                      <a:pt x="94" y="488"/>
                    </a:lnTo>
                    <a:lnTo>
                      <a:pt x="94" y="416"/>
                    </a:lnTo>
                    <a:lnTo>
                      <a:pt x="90" y="347"/>
                    </a:lnTo>
                    <a:lnTo>
                      <a:pt x="84" y="277"/>
                    </a:lnTo>
                    <a:lnTo>
                      <a:pt x="72" y="140"/>
                    </a:lnTo>
                    <a:lnTo>
                      <a:pt x="59" y="0"/>
                    </a:lnTo>
                    <a:lnTo>
                      <a:pt x="58" y="0"/>
                    </a:lnTo>
                    <a:close/>
                  </a:path>
                </a:pathLst>
              </a:custGeom>
              <a:pattFill prst="dkUpDiag">
                <a:fgClr>
                  <a:srgbClr val="FF3300"/>
                </a:fgClr>
                <a:bgClr>
                  <a:schemeClr val="bg1"/>
                </a:bgClr>
              </a:patt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09" name="Rectangle 164"/>
              <p:cNvSpPr>
                <a:spLocks noChangeArrowheads="1"/>
              </p:cNvSpPr>
              <p:nvPr/>
            </p:nvSpPr>
            <p:spPr bwMode="auto">
              <a:xfrm>
                <a:off x="2467" y="3201"/>
                <a:ext cx="347" cy="13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10" name="Rectangle 165"/>
              <p:cNvSpPr>
                <a:spLocks noChangeArrowheads="1"/>
              </p:cNvSpPr>
              <p:nvPr/>
            </p:nvSpPr>
            <p:spPr bwMode="auto">
              <a:xfrm>
                <a:off x="2485" y="3205"/>
                <a:ext cx="407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200">
                    <a:solidFill>
                      <a:srgbClr val="FFFFFF"/>
                    </a:solidFill>
                    <a:latin typeface="Times New Roman" pitchFamily="18" charset="0"/>
                  </a:rPr>
                  <a:t>Left-Right</a:t>
                </a:r>
                <a:endParaRPr lang="en-GB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611" name="Freeform 191"/>
              <p:cNvSpPr>
                <a:spLocks/>
              </p:cNvSpPr>
              <p:nvPr/>
            </p:nvSpPr>
            <p:spPr bwMode="auto">
              <a:xfrm>
                <a:off x="2869" y="2006"/>
                <a:ext cx="87" cy="799"/>
              </a:xfrm>
              <a:custGeom>
                <a:avLst/>
                <a:gdLst>
                  <a:gd name="T0" fmla="*/ 6 w 87"/>
                  <a:gd name="T1" fmla="*/ 799 h 799"/>
                  <a:gd name="T2" fmla="*/ 7 w 87"/>
                  <a:gd name="T3" fmla="*/ 777 h 799"/>
                  <a:gd name="T4" fmla="*/ 10 w 87"/>
                  <a:gd name="T5" fmla="*/ 766 h 799"/>
                  <a:gd name="T6" fmla="*/ 11 w 87"/>
                  <a:gd name="T7" fmla="*/ 738 h 799"/>
                  <a:gd name="T8" fmla="*/ 14 w 87"/>
                  <a:gd name="T9" fmla="*/ 731 h 799"/>
                  <a:gd name="T10" fmla="*/ 15 w 87"/>
                  <a:gd name="T11" fmla="*/ 717 h 799"/>
                  <a:gd name="T12" fmla="*/ 20 w 87"/>
                  <a:gd name="T13" fmla="*/ 705 h 799"/>
                  <a:gd name="T14" fmla="*/ 21 w 87"/>
                  <a:gd name="T15" fmla="*/ 687 h 799"/>
                  <a:gd name="T16" fmla="*/ 24 w 87"/>
                  <a:gd name="T17" fmla="*/ 681 h 799"/>
                  <a:gd name="T18" fmla="*/ 25 w 87"/>
                  <a:gd name="T19" fmla="*/ 670 h 799"/>
                  <a:gd name="T20" fmla="*/ 28 w 87"/>
                  <a:gd name="T21" fmla="*/ 664 h 799"/>
                  <a:gd name="T22" fmla="*/ 29 w 87"/>
                  <a:gd name="T23" fmla="*/ 653 h 799"/>
                  <a:gd name="T24" fmla="*/ 32 w 87"/>
                  <a:gd name="T25" fmla="*/ 648 h 799"/>
                  <a:gd name="T26" fmla="*/ 33 w 87"/>
                  <a:gd name="T27" fmla="*/ 635 h 799"/>
                  <a:gd name="T28" fmla="*/ 36 w 87"/>
                  <a:gd name="T29" fmla="*/ 631 h 799"/>
                  <a:gd name="T30" fmla="*/ 37 w 87"/>
                  <a:gd name="T31" fmla="*/ 623 h 799"/>
                  <a:gd name="T32" fmla="*/ 40 w 87"/>
                  <a:gd name="T33" fmla="*/ 619 h 799"/>
                  <a:gd name="T34" fmla="*/ 42 w 87"/>
                  <a:gd name="T35" fmla="*/ 610 h 799"/>
                  <a:gd name="T36" fmla="*/ 44 w 87"/>
                  <a:gd name="T37" fmla="*/ 606 h 799"/>
                  <a:gd name="T38" fmla="*/ 46 w 87"/>
                  <a:gd name="T39" fmla="*/ 594 h 799"/>
                  <a:gd name="T40" fmla="*/ 49 w 87"/>
                  <a:gd name="T41" fmla="*/ 588 h 799"/>
                  <a:gd name="T42" fmla="*/ 53 w 87"/>
                  <a:gd name="T43" fmla="*/ 569 h 799"/>
                  <a:gd name="T44" fmla="*/ 57 w 87"/>
                  <a:gd name="T45" fmla="*/ 559 h 799"/>
                  <a:gd name="T46" fmla="*/ 61 w 87"/>
                  <a:gd name="T47" fmla="*/ 540 h 799"/>
                  <a:gd name="T48" fmla="*/ 65 w 87"/>
                  <a:gd name="T49" fmla="*/ 530 h 799"/>
                  <a:gd name="T50" fmla="*/ 69 w 87"/>
                  <a:gd name="T51" fmla="*/ 511 h 799"/>
                  <a:gd name="T52" fmla="*/ 72 w 87"/>
                  <a:gd name="T53" fmla="*/ 501 h 799"/>
                  <a:gd name="T54" fmla="*/ 75 w 87"/>
                  <a:gd name="T55" fmla="*/ 483 h 799"/>
                  <a:gd name="T56" fmla="*/ 78 w 87"/>
                  <a:gd name="T57" fmla="*/ 477 h 799"/>
                  <a:gd name="T58" fmla="*/ 79 w 87"/>
                  <a:gd name="T59" fmla="*/ 466 h 799"/>
                  <a:gd name="T60" fmla="*/ 82 w 87"/>
                  <a:gd name="T61" fmla="*/ 453 h 799"/>
                  <a:gd name="T62" fmla="*/ 83 w 87"/>
                  <a:gd name="T63" fmla="*/ 436 h 799"/>
                  <a:gd name="T64" fmla="*/ 86 w 87"/>
                  <a:gd name="T65" fmla="*/ 428 h 799"/>
                  <a:gd name="T66" fmla="*/ 87 w 87"/>
                  <a:gd name="T67" fmla="*/ 353 h 799"/>
                  <a:gd name="T68" fmla="*/ 83 w 87"/>
                  <a:gd name="T69" fmla="*/ 339 h 799"/>
                  <a:gd name="T70" fmla="*/ 80 w 87"/>
                  <a:gd name="T71" fmla="*/ 317 h 799"/>
                  <a:gd name="T72" fmla="*/ 78 w 87"/>
                  <a:gd name="T73" fmla="*/ 306 h 799"/>
                  <a:gd name="T74" fmla="*/ 76 w 87"/>
                  <a:gd name="T75" fmla="*/ 296 h 799"/>
                  <a:gd name="T76" fmla="*/ 73 w 87"/>
                  <a:gd name="T77" fmla="*/ 290 h 799"/>
                  <a:gd name="T78" fmla="*/ 71 w 87"/>
                  <a:gd name="T79" fmla="*/ 275 h 799"/>
                  <a:gd name="T80" fmla="*/ 68 w 87"/>
                  <a:gd name="T81" fmla="*/ 271 h 799"/>
                  <a:gd name="T82" fmla="*/ 66 w 87"/>
                  <a:gd name="T83" fmla="*/ 257 h 799"/>
                  <a:gd name="T84" fmla="*/ 62 w 87"/>
                  <a:gd name="T85" fmla="*/ 249 h 799"/>
                  <a:gd name="T86" fmla="*/ 58 w 87"/>
                  <a:gd name="T87" fmla="*/ 232 h 799"/>
                  <a:gd name="T88" fmla="*/ 54 w 87"/>
                  <a:gd name="T89" fmla="*/ 224 h 799"/>
                  <a:gd name="T90" fmla="*/ 51 w 87"/>
                  <a:gd name="T91" fmla="*/ 207 h 799"/>
                  <a:gd name="T92" fmla="*/ 47 w 87"/>
                  <a:gd name="T93" fmla="*/ 199 h 799"/>
                  <a:gd name="T94" fmla="*/ 44 w 87"/>
                  <a:gd name="T95" fmla="*/ 187 h 799"/>
                  <a:gd name="T96" fmla="*/ 42 w 87"/>
                  <a:gd name="T97" fmla="*/ 181 h 799"/>
                  <a:gd name="T98" fmla="*/ 37 w 87"/>
                  <a:gd name="T99" fmla="*/ 164 h 799"/>
                  <a:gd name="T100" fmla="*/ 35 w 87"/>
                  <a:gd name="T101" fmla="*/ 160 h 799"/>
                  <a:gd name="T102" fmla="*/ 32 w 87"/>
                  <a:gd name="T103" fmla="*/ 146 h 799"/>
                  <a:gd name="T104" fmla="*/ 28 w 87"/>
                  <a:gd name="T105" fmla="*/ 138 h 799"/>
                  <a:gd name="T106" fmla="*/ 26 w 87"/>
                  <a:gd name="T107" fmla="*/ 128 h 799"/>
                  <a:gd name="T108" fmla="*/ 22 w 87"/>
                  <a:gd name="T109" fmla="*/ 120 h 799"/>
                  <a:gd name="T110" fmla="*/ 20 w 87"/>
                  <a:gd name="T111" fmla="*/ 102 h 799"/>
                  <a:gd name="T112" fmla="*/ 15 w 87"/>
                  <a:gd name="T113" fmla="*/ 91 h 799"/>
                  <a:gd name="T114" fmla="*/ 13 w 87"/>
                  <a:gd name="T115" fmla="*/ 73 h 799"/>
                  <a:gd name="T116" fmla="*/ 10 w 87"/>
                  <a:gd name="T117" fmla="*/ 66 h 799"/>
                  <a:gd name="T118" fmla="*/ 8 w 87"/>
                  <a:gd name="T119" fmla="*/ 47 h 799"/>
                  <a:gd name="T120" fmla="*/ 4 w 87"/>
                  <a:gd name="T121" fmla="*/ 27 h 799"/>
                  <a:gd name="T122" fmla="*/ 2 w 87"/>
                  <a:gd name="T123" fmla="*/ 0 h 7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7"/>
                  <a:gd name="T187" fmla="*/ 0 h 799"/>
                  <a:gd name="T188" fmla="*/ 87 w 87"/>
                  <a:gd name="T189" fmla="*/ 799 h 7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7" h="799">
                    <a:moveTo>
                      <a:pt x="0" y="0"/>
                    </a:moveTo>
                    <a:lnTo>
                      <a:pt x="0" y="799"/>
                    </a:lnTo>
                    <a:lnTo>
                      <a:pt x="6" y="799"/>
                    </a:lnTo>
                    <a:lnTo>
                      <a:pt x="6" y="788"/>
                    </a:lnTo>
                    <a:lnTo>
                      <a:pt x="7" y="788"/>
                    </a:lnTo>
                    <a:lnTo>
                      <a:pt x="7" y="777"/>
                    </a:lnTo>
                    <a:lnTo>
                      <a:pt x="8" y="777"/>
                    </a:lnTo>
                    <a:lnTo>
                      <a:pt x="8" y="766"/>
                    </a:lnTo>
                    <a:lnTo>
                      <a:pt x="10" y="766"/>
                    </a:lnTo>
                    <a:lnTo>
                      <a:pt x="10" y="754"/>
                    </a:lnTo>
                    <a:lnTo>
                      <a:pt x="11" y="754"/>
                    </a:lnTo>
                    <a:lnTo>
                      <a:pt x="11" y="738"/>
                    </a:lnTo>
                    <a:lnTo>
                      <a:pt x="13" y="738"/>
                    </a:lnTo>
                    <a:lnTo>
                      <a:pt x="13" y="731"/>
                    </a:lnTo>
                    <a:lnTo>
                      <a:pt x="14" y="731"/>
                    </a:lnTo>
                    <a:lnTo>
                      <a:pt x="14" y="724"/>
                    </a:lnTo>
                    <a:lnTo>
                      <a:pt x="15" y="724"/>
                    </a:lnTo>
                    <a:lnTo>
                      <a:pt x="15" y="717"/>
                    </a:lnTo>
                    <a:lnTo>
                      <a:pt x="17" y="717"/>
                    </a:lnTo>
                    <a:lnTo>
                      <a:pt x="18" y="705"/>
                    </a:lnTo>
                    <a:lnTo>
                      <a:pt x="20" y="705"/>
                    </a:lnTo>
                    <a:lnTo>
                      <a:pt x="20" y="698"/>
                    </a:lnTo>
                    <a:lnTo>
                      <a:pt x="21" y="698"/>
                    </a:lnTo>
                    <a:lnTo>
                      <a:pt x="21" y="687"/>
                    </a:lnTo>
                    <a:lnTo>
                      <a:pt x="22" y="687"/>
                    </a:lnTo>
                    <a:lnTo>
                      <a:pt x="22" y="681"/>
                    </a:lnTo>
                    <a:lnTo>
                      <a:pt x="24" y="681"/>
                    </a:lnTo>
                    <a:lnTo>
                      <a:pt x="24" y="676"/>
                    </a:lnTo>
                    <a:lnTo>
                      <a:pt x="25" y="676"/>
                    </a:lnTo>
                    <a:lnTo>
                      <a:pt x="25" y="670"/>
                    </a:lnTo>
                    <a:lnTo>
                      <a:pt x="26" y="670"/>
                    </a:lnTo>
                    <a:lnTo>
                      <a:pt x="26" y="664"/>
                    </a:lnTo>
                    <a:lnTo>
                      <a:pt x="28" y="664"/>
                    </a:lnTo>
                    <a:lnTo>
                      <a:pt x="28" y="659"/>
                    </a:lnTo>
                    <a:lnTo>
                      <a:pt x="29" y="659"/>
                    </a:lnTo>
                    <a:lnTo>
                      <a:pt x="29" y="653"/>
                    </a:lnTo>
                    <a:lnTo>
                      <a:pt x="31" y="653"/>
                    </a:lnTo>
                    <a:lnTo>
                      <a:pt x="31" y="648"/>
                    </a:lnTo>
                    <a:lnTo>
                      <a:pt x="32" y="648"/>
                    </a:lnTo>
                    <a:lnTo>
                      <a:pt x="32" y="640"/>
                    </a:lnTo>
                    <a:lnTo>
                      <a:pt x="33" y="640"/>
                    </a:lnTo>
                    <a:lnTo>
                      <a:pt x="33" y="635"/>
                    </a:lnTo>
                    <a:lnTo>
                      <a:pt x="35" y="635"/>
                    </a:lnTo>
                    <a:lnTo>
                      <a:pt x="35" y="631"/>
                    </a:lnTo>
                    <a:lnTo>
                      <a:pt x="36" y="631"/>
                    </a:lnTo>
                    <a:lnTo>
                      <a:pt x="36" y="627"/>
                    </a:lnTo>
                    <a:lnTo>
                      <a:pt x="37" y="627"/>
                    </a:lnTo>
                    <a:lnTo>
                      <a:pt x="37" y="623"/>
                    </a:lnTo>
                    <a:lnTo>
                      <a:pt x="39" y="623"/>
                    </a:lnTo>
                    <a:lnTo>
                      <a:pt x="39" y="619"/>
                    </a:lnTo>
                    <a:lnTo>
                      <a:pt x="40" y="619"/>
                    </a:lnTo>
                    <a:lnTo>
                      <a:pt x="40" y="615"/>
                    </a:lnTo>
                    <a:lnTo>
                      <a:pt x="42" y="615"/>
                    </a:lnTo>
                    <a:lnTo>
                      <a:pt x="42" y="610"/>
                    </a:lnTo>
                    <a:lnTo>
                      <a:pt x="43" y="610"/>
                    </a:lnTo>
                    <a:lnTo>
                      <a:pt x="43" y="606"/>
                    </a:lnTo>
                    <a:lnTo>
                      <a:pt x="44" y="606"/>
                    </a:lnTo>
                    <a:lnTo>
                      <a:pt x="44" y="602"/>
                    </a:lnTo>
                    <a:lnTo>
                      <a:pt x="46" y="602"/>
                    </a:lnTo>
                    <a:lnTo>
                      <a:pt x="46" y="594"/>
                    </a:lnTo>
                    <a:lnTo>
                      <a:pt x="47" y="594"/>
                    </a:lnTo>
                    <a:lnTo>
                      <a:pt x="47" y="588"/>
                    </a:lnTo>
                    <a:lnTo>
                      <a:pt x="49" y="588"/>
                    </a:lnTo>
                    <a:lnTo>
                      <a:pt x="50" y="579"/>
                    </a:lnTo>
                    <a:lnTo>
                      <a:pt x="51" y="579"/>
                    </a:lnTo>
                    <a:lnTo>
                      <a:pt x="53" y="569"/>
                    </a:lnTo>
                    <a:lnTo>
                      <a:pt x="54" y="569"/>
                    </a:lnTo>
                    <a:lnTo>
                      <a:pt x="55" y="559"/>
                    </a:lnTo>
                    <a:lnTo>
                      <a:pt x="57" y="559"/>
                    </a:lnTo>
                    <a:lnTo>
                      <a:pt x="58" y="549"/>
                    </a:lnTo>
                    <a:lnTo>
                      <a:pt x="60" y="549"/>
                    </a:lnTo>
                    <a:lnTo>
                      <a:pt x="61" y="540"/>
                    </a:lnTo>
                    <a:lnTo>
                      <a:pt x="62" y="540"/>
                    </a:lnTo>
                    <a:lnTo>
                      <a:pt x="64" y="530"/>
                    </a:lnTo>
                    <a:lnTo>
                      <a:pt x="65" y="530"/>
                    </a:lnTo>
                    <a:lnTo>
                      <a:pt x="66" y="520"/>
                    </a:lnTo>
                    <a:lnTo>
                      <a:pt x="68" y="520"/>
                    </a:lnTo>
                    <a:lnTo>
                      <a:pt x="69" y="511"/>
                    </a:lnTo>
                    <a:lnTo>
                      <a:pt x="71" y="511"/>
                    </a:lnTo>
                    <a:lnTo>
                      <a:pt x="71" y="501"/>
                    </a:lnTo>
                    <a:lnTo>
                      <a:pt x="72" y="501"/>
                    </a:lnTo>
                    <a:lnTo>
                      <a:pt x="72" y="495"/>
                    </a:lnTo>
                    <a:lnTo>
                      <a:pt x="73" y="495"/>
                    </a:lnTo>
                    <a:lnTo>
                      <a:pt x="75" y="483"/>
                    </a:lnTo>
                    <a:lnTo>
                      <a:pt x="76" y="483"/>
                    </a:lnTo>
                    <a:lnTo>
                      <a:pt x="76" y="477"/>
                    </a:lnTo>
                    <a:lnTo>
                      <a:pt x="78" y="477"/>
                    </a:lnTo>
                    <a:lnTo>
                      <a:pt x="78" y="472"/>
                    </a:lnTo>
                    <a:lnTo>
                      <a:pt x="79" y="472"/>
                    </a:lnTo>
                    <a:lnTo>
                      <a:pt x="79" y="466"/>
                    </a:lnTo>
                    <a:lnTo>
                      <a:pt x="80" y="466"/>
                    </a:lnTo>
                    <a:lnTo>
                      <a:pt x="80" y="453"/>
                    </a:lnTo>
                    <a:lnTo>
                      <a:pt x="82" y="453"/>
                    </a:lnTo>
                    <a:lnTo>
                      <a:pt x="82" y="444"/>
                    </a:lnTo>
                    <a:lnTo>
                      <a:pt x="83" y="444"/>
                    </a:lnTo>
                    <a:lnTo>
                      <a:pt x="83" y="436"/>
                    </a:lnTo>
                    <a:lnTo>
                      <a:pt x="84" y="436"/>
                    </a:lnTo>
                    <a:lnTo>
                      <a:pt x="84" y="428"/>
                    </a:lnTo>
                    <a:lnTo>
                      <a:pt x="86" y="428"/>
                    </a:lnTo>
                    <a:lnTo>
                      <a:pt x="86" y="419"/>
                    </a:lnTo>
                    <a:lnTo>
                      <a:pt x="87" y="419"/>
                    </a:lnTo>
                    <a:lnTo>
                      <a:pt x="87" y="353"/>
                    </a:lnTo>
                    <a:lnTo>
                      <a:pt x="86" y="353"/>
                    </a:lnTo>
                    <a:lnTo>
                      <a:pt x="84" y="339"/>
                    </a:lnTo>
                    <a:lnTo>
                      <a:pt x="83" y="339"/>
                    </a:lnTo>
                    <a:lnTo>
                      <a:pt x="83" y="331"/>
                    </a:lnTo>
                    <a:lnTo>
                      <a:pt x="82" y="331"/>
                    </a:lnTo>
                    <a:lnTo>
                      <a:pt x="80" y="317"/>
                    </a:lnTo>
                    <a:lnTo>
                      <a:pt x="79" y="317"/>
                    </a:lnTo>
                    <a:lnTo>
                      <a:pt x="79" y="306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76" y="300"/>
                    </a:lnTo>
                    <a:lnTo>
                      <a:pt x="76" y="296"/>
                    </a:lnTo>
                    <a:lnTo>
                      <a:pt x="75" y="296"/>
                    </a:lnTo>
                    <a:lnTo>
                      <a:pt x="75" y="290"/>
                    </a:lnTo>
                    <a:lnTo>
                      <a:pt x="73" y="290"/>
                    </a:lnTo>
                    <a:lnTo>
                      <a:pt x="73" y="286"/>
                    </a:lnTo>
                    <a:lnTo>
                      <a:pt x="72" y="286"/>
                    </a:lnTo>
                    <a:lnTo>
                      <a:pt x="71" y="275"/>
                    </a:lnTo>
                    <a:lnTo>
                      <a:pt x="69" y="275"/>
                    </a:lnTo>
                    <a:lnTo>
                      <a:pt x="69" y="271"/>
                    </a:lnTo>
                    <a:lnTo>
                      <a:pt x="68" y="271"/>
                    </a:lnTo>
                    <a:lnTo>
                      <a:pt x="68" y="266"/>
                    </a:lnTo>
                    <a:lnTo>
                      <a:pt x="66" y="266"/>
                    </a:lnTo>
                    <a:lnTo>
                      <a:pt x="66" y="257"/>
                    </a:lnTo>
                    <a:lnTo>
                      <a:pt x="65" y="257"/>
                    </a:lnTo>
                    <a:lnTo>
                      <a:pt x="64" y="249"/>
                    </a:lnTo>
                    <a:lnTo>
                      <a:pt x="62" y="249"/>
                    </a:lnTo>
                    <a:lnTo>
                      <a:pt x="61" y="241"/>
                    </a:lnTo>
                    <a:lnTo>
                      <a:pt x="60" y="241"/>
                    </a:lnTo>
                    <a:lnTo>
                      <a:pt x="58" y="232"/>
                    </a:lnTo>
                    <a:lnTo>
                      <a:pt x="57" y="232"/>
                    </a:lnTo>
                    <a:lnTo>
                      <a:pt x="55" y="224"/>
                    </a:lnTo>
                    <a:lnTo>
                      <a:pt x="54" y="224"/>
                    </a:lnTo>
                    <a:lnTo>
                      <a:pt x="53" y="216"/>
                    </a:lnTo>
                    <a:lnTo>
                      <a:pt x="51" y="216"/>
                    </a:lnTo>
                    <a:lnTo>
                      <a:pt x="51" y="207"/>
                    </a:lnTo>
                    <a:lnTo>
                      <a:pt x="50" y="207"/>
                    </a:lnTo>
                    <a:lnTo>
                      <a:pt x="49" y="199"/>
                    </a:lnTo>
                    <a:lnTo>
                      <a:pt x="47" y="199"/>
                    </a:lnTo>
                    <a:lnTo>
                      <a:pt x="46" y="191"/>
                    </a:lnTo>
                    <a:lnTo>
                      <a:pt x="44" y="191"/>
                    </a:lnTo>
                    <a:lnTo>
                      <a:pt x="44" y="187"/>
                    </a:lnTo>
                    <a:lnTo>
                      <a:pt x="43" y="187"/>
                    </a:lnTo>
                    <a:lnTo>
                      <a:pt x="43" y="181"/>
                    </a:lnTo>
                    <a:lnTo>
                      <a:pt x="42" y="181"/>
                    </a:lnTo>
                    <a:lnTo>
                      <a:pt x="40" y="173"/>
                    </a:lnTo>
                    <a:lnTo>
                      <a:pt x="39" y="173"/>
                    </a:lnTo>
                    <a:lnTo>
                      <a:pt x="37" y="164"/>
                    </a:lnTo>
                    <a:lnTo>
                      <a:pt x="36" y="164"/>
                    </a:lnTo>
                    <a:lnTo>
                      <a:pt x="36" y="160"/>
                    </a:lnTo>
                    <a:lnTo>
                      <a:pt x="35" y="160"/>
                    </a:lnTo>
                    <a:lnTo>
                      <a:pt x="35" y="155"/>
                    </a:lnTo>
                    <a:lnTo>
                      <a:pt x="33" y="155"/>
                    </a:lnTo>
                    <a:lnTo>
                      <a:pt x="32" y="146"/>
                    </a:lnTo>
                    <a:lnTo>
                      <a:pt x="31" y="146"/>
                    </a:lnTo>
                    <a:lnTo>
                      <a:pt x="29" y="138"/>
                    </a:lnTo>
                    <a:lnTo>
                      <a:pt x="28" y="138"/>
                    </a:lnTo>
                    <a:lnTo>
                      <a:pt x="28" y="134"/>
                    </a:lnTo>
                    <a:lnTo>
                      <a:pt x="26" y="134"/>
                    </a:lnTo>
                    <a:lnTo>
                      <a:pt x="26" y="128"/>
                    </a:lnTo>
                    <a:lnTo>
                      <a:pt x="25" y="128"/>
                    </a:lnTo>
                    <a:lnTo>
                      <a:pt x="24" y="120"/>
                    </a:lnTo>
                    <a:lnTo>
                      <a:pt x="22" y="120"/>
                    </a:lnTo>
                    <a:lnTo>
                      <a:pt x="21" y="112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18" y="102"/>
                    </a:lnTo>
                    <a:lnTo>
                      <a:pt x="17" y="91"/>
                    </a:lnTo>
                    <a:lnTo>
                      <a:pt x="15" y="91"/>
                    </a:lnTo>
                    <a:lnTo>
                      <a:pt x="15" y="84"/>
                    </a:lnTo>
                    <a:lnTo>
                      <a:pt x="14" y="84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66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12" name="Line 192"/>
              <p:cNvSpPr>
                <a:spLocks noChangeShapeType="1"/>
              </p:cNvSpPr>
              <p:nvPr/>
            </p:nvSpPr>
            <p:spPr bwMode="auto">
              <a:xfrm>
                <a:off x="2869" y="2022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13" name="Freeform 193"/>
              <p:cNvSpPr>
                <a:spLocks/>
              </p:cNvSpPr>
              <p:nvPr/>
            </p:nvSpPr>
            <p:spPr bwMode="auto">
              <a:xfrm>
                <a:off x="2869" y="2049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6 h 8"/>
                  <a:gd name="T4" fmla="*/ 7 w 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0"/>
                    </a:moveTo>
                    <a:lnTo>
                      <a:pt x="7" y="6"/>
                    </a:lnTo>
                    <a:lnTo>
                      <a:pt x="7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14" name="Line 194"/>
              <p:cNvSpPr>
                <a:spLocks noChangeShapeType="1"/>
              </p:cNvSpPr>
              <p:nvPr/>
            </p:nvSpPr>
            <p:spPr bwMode="auto">
              <a:xfrm>
                <a:off x="2869" y="2076"/>
                <a:ext cx="1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15" name="Freeform 195"/>
              <p:cNvSpPr>
                <a:spLocks/>
              </p:cNvSpPr>
              <p:nvPr/>
            </p:nvSpPr>
            <p:spPr bwMode="auto">
              <a:xfrm>
                <a:off x="2869" y="2103"/>
                <a:ext cx="22" cy="23"/>
              </a:xfrm>
              <a:custGeom>
                <a:avLst/>
                <a:gdLst>
                  <a:gd name="T0" fmla="*/ 0 w 22"/>
                  <a:gd name="T1" fmla="*/ 0 h 23"/>
                  <a:gd name="T2" fmla="*/ 8 w 22"/>
                  <a:gd name="T3" fmla="*/ 8 h 23"/>
                  <a:gd name="T4" fmla="*/ 8 w 22"/>
                  <a:gd name="T5" fmla="*/ 9 h 23"/>
                  <a:gd name="T6" fmla="*/ 22 w 22"/>
                  <a:gd name="T7" fmla="*/ 2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0" y="0"/>
                    </a:moveTo>
                    <a:lnTo>
                      <a:pt x="8" y="8"/>
                    </a:lnTo>
                    <a:lnTo>
                      <a:pt x="8" y="9"/>
                    </a:lnTo>
                    <a:lnTo>
                      <a:pt x="22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16" name="Freeform 196"/>
              <p:cNvSpPr>
                <a:spLocks/>
              </p:cNvSpPr>
              <p:nvPr/>
            </p:nvSpPr>
            <p:spPr bwMode="auto">
              <a:xfrm>
                <a:off x="2869" y="2130"/>
                <a:ext cx="35" cy="36"/>
              </a:xfrm>
              <a:custGeom>
                <a:avLst/>
                <a:gdLst>
                  <a:gd name="T0" fmla="*/ 0 w 35"/>
                  <a:gd name="T1" fmla="*/ 0 h 36"/>
                  <a:gd name="T2" fmla="*/ 25 w 35"/>
                  <a:gd name="T3" fmla="*/ 25 h 36"/>
                  <a:gd name="T4" fmla="*/ 25 w 35"/>
                  <a:gd name="T5" fmla="*/ 27 h 36"/>
                  <a:gd name="T6" fmla="*/ 35 w 35"/>
                  <a:gd name="T7" fmla="*/ 3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36"/>
                  <a:gd name="T14" fmla="*/ 35 w 35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36">
                    <a:moveTo>
                      <a:pt x="0" y="0"/>
                    </a:moveTo>
                    <a:lnTo>
                      <a:pt x="25" y="25"/>
                    </a:lnTo>
                    <a:lnTo>
                      <a:pt x="25" y="27"/>
                    </a:lnTo>
                    <a:lnTo>
                      <a:pt x="35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17" name="Freeform 197"/>
              <p:cNvSpPr>
                <a:spLocks/>
              </p:cNvSpPr>
              <p:nvPr/>
            </p:nvSpPr>
            <p:spPr bwMode="auto">
              <a:xfrm>
                <a:off x="2869" y="2158"/>
                <a:ext cx="49" cy="51"/>
              </a:xfrm>
              <a:custGeom>
                <a:avLst/>
                <a:gdLst>
                  <a:gd name="T0" fmla="*/ 0 w 49"/>
                  <a:gd name="T1" fmla="*/ 0 h 51"/>
                  <a:gd name="T2" fmla="*/ 17 w 49"/>
                  <a:gd name="T3" fmla="*/ 17 h 51"/>
                  <a:gd name="T4" fmla="*/ 17 w 49"/>
                  <a:gd name="T5" fmla="*/ 18 h 51"/>
                  <a:gd name="T6" fmla="*/ 47 w 49"/>
                  <a:gd name="T7" fmla="*/ 48 h 51"/>
                  <a:gd name="T8" fmla="*/ 47 w 49"/>
                  <a:gd name="T9" fmla="*/ 50 h 51"/>
                  <a:gd name="T10" fmla="*/ 49 w 49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51"/>
                  <a:gd name="T20" fmla="*/ 49 w 49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51">
                    <a:moveTo>
                      <a:pt x="0" y="0"/>
                    </a:moveTo>
                    <a:lnTo>
                      <a:pt x="17" y="17"/>
                    </a:lnTo>
                    <a:lnTo>
                      <a:pt x="17" y="18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9" y="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18" name="Freeform 198"/>
              <p:cNvSpPr>
                <a:spLocks/>
              </p:cNvSpPr>
              <p:nvPr/>
            </p:nvSpPr>
            <p:spPr bwMode="auto">
              <a:xfrm>
                <a:off x="2869" y="2184"/>
                <a:ext cx="60" cy="63"/>
              </a:xfrm>
              <a:custGeom>
                <a:avLst/>
                <a:gdLst>
                  <a:gd name="T0" fmla="*/ 0 w 60"/>
                  <a:gd name="T1" fmla="*/ 0 h 63"/>
                  <a:gd name="T2" fmla="*/ 26 w 60"/>
                  <a:gd name="T3" fmla="*/ 27 h 63"/>
                  <a:gd name="T4" fmla="*/ 26 w 60"/>
                  <a:gd name="T5" fmla="*/ 28 h 63"/>
                  <a:gd name="T6" fmla="*/ 55 w 60"/>
                  <a:gd name="T7" fmla="*/ 57 h 63"/>
                  <a:gd name="T8" fmla="*/ 55 w 60"/>
                  <a:gd name="T9" fmla="*/ 58 h 63"/>
                  <a:gd name="T10" fmla="*/ 60 w 60"/>
                  <a:gd name="T11" fmla="*/ 63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3"/>
                  <a:gd name="T20" fmla="*/ 60 w 60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3">
                    <a:moveTo>
                      <a:pt x="0" y="0"/>
                    </a:moveTo>
                    <a:lnTo>
                      <a:pt x="26" y="27"/>
                    </a:lnTo>
                    <a:lnTo>
                      <a:pt x="26" y="28"/>
                    </a:lnTo>
                    <a:lnTo>
                      <a:pt x="55" y="57"/>
                    </a:lnTo>
                    <a:lnTo>
                      <a:pt x="55" y="58"/>
                    </a:lnTo>
                    <a:lnTo>
                      <a:pt x="60" y="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19" name="Freeform 199"/>
              <p:cNvSpPr>
                <a:spLocks/>
              </p:cNvSpPr>
              <p:nvPr/>
            </p:nvSpPr>
            <p:spPr bwMode="auto">
              <a:xfrm>
                <a:off x="2869" y="2211"/>
                <a:ext cx="69" cy="72"/>
              </a:xfrm>
              <a:custGeom>
                <a:avLst/>
                <a:gdLst>
                  <a:gd name="T0" fmla="*/ 0 w 69"/>
                  <a:gd name="T1" fmla="*/ 0 h 72"/>
                  <a:gd name="T2" fmla="*/ 14 w 69"/>
                  <a:gd name="T3" fmla="*/ 13 h 72"/>
                  <a:gd name="T4" fmla="*/ 14 w 69"/>
                  <a:gd name="T5" fmla="*/ 15 h 72"/>
                  <a:gd name="T6" fmla="*/ 43 w 69"/>
                  <a:gd name="T7" fmla="*/ 44 h 72"/>
                  <a:gd name="T8" fmla="*/ 43 w 69"/>
                  <a:gd name="T9" fmla="*/ 45 h 72"/>
                  <a:gd name="T10" fmla="*/ 69 w 69"/>
                  <a:gd name="T11" fmla="*/ 72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72"/>
                  <a:gd name="T20" fmla="*/ 69 w 69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72">
                    <a:moveTo>
                      <a:pt x="0" y="0"/>
                    </a:moveTo>
                    <a:lnTo>
                      <a:pt x="14" y="13"/>
                    </a:lnTo>
                    <a:lnTo>
                      <a:pt x="14" y="15"/>
                    </a:lnTo>
                    <a:lnTo>
                      <a:pt x="43" y="44"/>
                    </a:lnTo>
                    <a:lnTo>
                      <a:pt x="43" y="45"/>
                    </a:lnTo>
                    <a:lnTo>
                      <a:pt x="69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20" name="Freeform 200"/>
              <p:cNvSpPr>
                <a:spLocks/>
              </p:cNvSpPr>
              <p:nvPr/>
            </p:nvSpPr>
            <p:spPr bwMode="auto">
              <a:xfrm>
                <a:off x="2869" y="2237"/>
                <a:ext cx="78" cy="82"/>
              </a:xfrm>
              <a:custGeom>
                <a:avLst/>
                <a:gdLst>
                  <a:gd name="T0" fmla="*/ 0 w 78"/>
                  <a:gd name="T1" fmla="*/ 0 h 82"/>
                  <a:gd name="T2" fmla="*/ 2 w 78"/>
                  <a:gd name="T3" fmla="*/ 1 h 82"/>
                  <a:gd name="T4" fmla="*/ 2 w 78"/>
                  <a:gd name="T5" fmla="*/ 3 h 82"/>
                  <a:gd name="T6" fmla="*/ 31 w 78"/>
                  <a:gd name="T7" fmla="*/ 32 h 82"/>
                  <a:gd name="T8" fmla="*/ 31 w 78"/>
                  <a:gd name="T9" fmla="*/ 33 h 82"/>
                  <a:gd name="T10" fmla="*/ 58 w 78"/>
                  <a:gd name="T11" fmla="*/ 61 h 82"/>
                  <a:gd name="T12" fmla="*/ 58 w 78"/>
                  <a:gd name="T13" fmla="*/ 62 h 82"/>
                  <a:gd name="T14" fmla="*/ 78 w 78"/>
                  <a:gd name="T15" fmla="*/ 82 h 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82"/>
                  <a:gd name="T26" fmla="*/ 78 w 78"/>
                  <a:gd name="T27" fmla="*/ 82 h 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82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58" y="61"/>
                    </a:lnTo>
                    <a:lnTo>
                      <a:pt x="58" y="62"/>
                    </a:lnTo>
                    <a:lnTo>
                      <a:pt x="78" y="8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21" name="Freeform 201"/>
              <p:cNvSpPr>
                <a:spLocks/>
              </p:cNvSpPr>
              <p:nvPr/>
            </p:nvSpPr>
            <p:spPr bwMode="auto">
              <a:xfrm>
                <a:off x="2869" y="2266"/>
                <a:ext cx="84" cy="87"/>
              </a:xfrm>
              <a:custGeom>
                <a:avLst/>
                <a:gdLst>
                  <a:gd name="T0" fmla="*/ 0 w 84"/>
                  <a:gd name="T1" fmla="*/ 0 h 87"/>
                  <a:gd name="T2" fmla="*/ 26 w 84"/>
                  <a:gd name="T3" fmla="*/ 26 h 87"/>
                  <a:gd name="T4" fmla="*/ 26 w 84"/>
                  <a:gd name="T5" fmla="*/ 28 h 87"/>
                  <a:gd name="T6" fmla="*/ 57 w 84"/>
                  <a:gd name="T7" fmla="*/ 58 h 87"/>
                  <a:gd name="T8" fmla="*/ 57 w 84"/>
                  <a:gd name="T9" fmla="*/ 60 h 87"/>
                  <a:gd name="T10" fmla="*/ 84 w 84"/>
                  <a:gd name="T11" fmla="*/ 87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87"/>
                  <a:gd name="T20" fmla="*/ 84 w 84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87">
                    <a:moveTo>
                      <a:pt x="0" y="0"/>
                    </a:moveTo>
                    <a:lnTo>
                      <a:pt x="26" y="26"/>
                    </a:lnTo>
                    <a:lnTo>
                      <a:pt x="26" y="28"/>
                    </a:lnTo>
                    <a:lnTo>
                      <a:pt x="57" y="58"/>
                    </a:lnTo>
                    <a:lnTo>
                      <a:pt x="57" y="60"/>
                    </a:lnTo>
                    <a:lnTo>
                      <a:pt x="84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22" name="Freeform 202"/>
              <p:cNvSpPr>
                <a:spLocks/>
              </p:cNvSpPr>
              <p:nvPr/>
            </p:nvSpPr>
            <p:spPr bwMode="auto">
              <a:xfrm>
                <a:off x="2869" y="2291"/>
                <a:ext cx="86" cy="90"/>
              </a:xfrm>
              <a:custGeom>
                <a:avLst/>
                <a:gdLst>
                  <a:gd name="T0" fmla="*/ 0 w 86"/>
                  <a:gd name="T1" fmla="*/ 0 h 90"/>
                  <a:gd name="T2" fmla="*/ 4 w 86"/>
                  <a:gd name="T3" fmla="*/ 4 h 90"/>
                  <a:gd name="T4" fmla="*/ 4 w 86"/>
                  <a:gd name="T5" fmla="*/ 5 h 90"/>
                  <a:gd name="T6" fmla="*/ 32 w 86"/>
                  <a:gd name="T7" fmla="*/ 33 h 90"/>
                  <a:gd name="T8" fmla="*/ 32 w 86"/>
                  <a:gd name="T9" fmla="*/ 35 h 90"/>
                  <a:gd name="T10" fmla="*/ 61 w 86"/>
                  <a:gd name="T11" fmla="*/ 64 h 90"/>
                  <a:gd name="T12" fmla="*/ 61 w 86"/>
                  <a:gd name="T13" fmla="*/ 65 h 90"/>
                  <a:gd name="T14" fmla="*/ 86 w 86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90"/>
                  <a:gd name="T26" fmla="*/ 86 w 86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90">
                    <a:moveTo>
                      <a:pt x="0" y="0"/>
                    </a:moveTo>
                    <a:lnTo>
                      <a:pt x="4" y="4"/>
                    </a:lnTo>
                    <a:lnTo>
                      <a:pt x="4" y="5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86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23" name="Freeform 203"/>
              <p:cNvSpPr>
                <a:spLocks/>
              </p:cNvSpPr>
              <p:nvPr/>
            </p:nvSpPr>
            <p:spPr bwMode="auto">
              <a:xfrm>
                <a:off x="2869" y="2319"/>
                <a:ext cx="86" cy="90"/>
              </a:xfrm>
              <a:custGeom>
                <a:avLst/>
                <a:gdLst>
                  <a:gd name="T0" fmla="*/ 0 w 86"/>
                  <a:gd name="T1" fmla="*/ 0 h 90"/>
                  <a:gd name="T2" fmla="*/ 20 w 86"/>
                  <a:gd name="T3" fmla="*/ 19 h 90"/>
                  <a:gd name="T4" fmla="*/ 20 w 86"/>
                  <a:gd name="T5" fmla="*/ 20 h 90"/>
                  <a:gd name="T6" fmla="*/ 49 w 86"/>
                  <a:gd name="T7" fmla="*/ 50 h 90"/>
                  <a:gd name="T8" fmla="*/ 49 w 86"/>
                  <a:gd name="T9" fmla="*/ 51 h 90"/>
                  <a:gd name="T10" fmla="*/ 76 w 86"/>
                  <a:gd name="T11" fmla="*/ 79 h 90"/>
                  <a:gd name="T12" fmla="*/ 76 w 86"/>
                  <a:gd name="T13" fmla="*/ 80 h 90"/>
                  <a:gd name="T14" fmla="*/ 86 w 86"/>
                  <a:gd name="T15" fmla="*/ 9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90"/>
                  <a:gd name="T26" fmla="*/ 86 w 86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90">
                    <a:moveTo>
                      <a:pt x="0" y="0"/>
                    </a:moveTo>
                    <a:lnTo>
                      <a:pt x="20" y="19"/>
                    </a:lnTo>
                    <a:lnTo>
                      <a:pt x="20" y="20"/>
                    </a:lnTo>
                    <a:lnTo>
                      <a:pt x="49" y="50"/>
                    </a:lnTo>
                    <a:lnTo>
                      <a:pt x="49" y="51"/>
                    </a:lnTo>
                    <a:lnTo>
                      <a:pt x="76" y="79"/>
                    </a:lnTo>
                    <a:lnTo>
                      <a:pt x="76" y="80"/>
                    </a:lnTo>
                    <a:lnTo>
                      <a:pt x="86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24" name="Freeform 204"/>
              <p:cNvSpPr>
                <a:spLocks/>
              </p:cNvSpPr>
              <p:nvPr/>
            </p:nvSpPr>
            <p:spPr bwMode="auto">
              <a:xfrm>
                <a:off x="2869" y="2346"/>
                <a:ext cx="83" cy="88"/>
              </a:xfrm>
              <a:custGeom>
                <a:avLst/>
                <a:gdLst>
                  <a:gd name="T0" fmla="*/ 0 w 83"/>
                  <a:gd name="T1" fmla="*/ 0 h 88"/>
                  <a:gd name="T2" fmla="*/ 6 w 83"/>
                  <a:gd name="T3" fmla="*/ 6 h 88"/>
                  <a:gd name="T4" fmla="*/ 6 w 83"/>
                  <a:gd name="T5" fmla="*/ 7 h 88"/>
                  <a:gd name="T6" fmla="*/ 35 w 83"/>
                  <a:gd name="T7" fmla="*/ 36 h 88"/>
                  <a:gd name="T8" fmla="*/ 35 w 83"/>
                  <a:gd name="T9" fmla="*/ 38 h 88"/>
                  <a:gd name="T10" fmla="*/ 62 w 83"/>
                  <a:gd name="T11" fmla="*/ 65 h 88"/>
                  <a:gd name="T12" fmla="*/ 62 w 83"/>
                  <a:gd name="T13" fmla="*/ 67 h 88"/>
                  <a:gd name="T14" fmla="*/ 83 w 83"/>
                  <a:gd name="T15" fmla="*/ 88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88"/>
                  <a:gd name="T26" fmla="*/ 83 w 83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88">
                    <a:moveTo>
                      <a:pt x="0" y="0"/>
                    </a:moveTo>
                    <a:lnTo>
                      <a:pt x="6" y="6"/>
                    </a:lnTo>
                    <a:lnTo>
                      <a:pt x="6" y="7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62" y="65"/>
                    </a:lnTo>
                    <a:lnTo>
                      <a:pt x="62" y="67"/>
                    </a:lnTo>
                    <a:lnTo>
                      <a:pt x="83" y="8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25" name="Freeform 205"/>
              <p:cNvSpPr>
                <a:spLocks/>
              </p:cNvSpPr>
              <p:nvPr/>
            </p:nvSpPr>
            <p:spPr bwMode="auto">
              <a:xfrm>
                <a:off x="2869" y="2373"/>
                <a:ext cx="80" cy="84"/>
              </a:xfrm>
              <a:custGeom>
                <a:avLst/>
                <a:gdLst>
                  <a:gd name="T0" fmla="*/ 0 w 80"/>
                  <a:gd name="T1" fmla="*/ 0 h 84"/>
                  <a:gd name="T2" fmla="*/ 22 w 80"/>
                  <a:gd name="T3" fmla="*/ 22 h 84"/>
                  <a:gd name="T4" fmla="*/ 22 w 80"/>
                  <a:gd name="T5" fmla="*/ 23 h 84"/>
                  <a:gd name="T6" fmla="*/ 50 w 80"/>
                  <a:gd name="T7" fmla="*/ 51 h 84"/>
                  <a:gd name="T8" fmla="*/ 50 w 80"/>
                  <a:gd name="T9" fmla="*/ 52 h 84"/>
                  <a:gd name="T10" fmla="*/ 79 w 80"/>
                  <a:gd name="T11" fmla="*/ 81 h 84"/>
                  <a:gd name="T12" fmla="*/ 79 w 80"/>
                  <a:gd name="T13" fmla="*/ 83 h 84"/>
                  <a:gd name="T14" fmla="*/ 80 w 80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84"/>
                  <a:gd name="T26" fmla="*/ 80 w 80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84">
                    <a:moveTo>
                      <a:pt x="0" y="0"/>
                    </a:moveTo>
                    <a:lnTo>
                      <a:pt x="22" y="22"/>
                    </a:lnTo>
                    <a:lnTo>
                      <a:pt x="22" y="23"/>
                    </a:lnTo>
                    <a:lnTo>
                      <a:pt x="50" y="51"/>
                    </a:lnTo>
                    <a:lnTo>
                      <a:pt x="50" y="52"/>
                    </a:lnTo>
                    <a:lnTo>
                      <a:pt x="79" y="81"/>
                    </a:lnTo>
                    <a:lnTo>
                      <a:pt x="79" y="83"/>
                    </a:lnTo>
                    <a:lnTo>
                      <a:pt x="80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26" name="Freeform 206"/>
              <p:cNvSpPr>
                <a:spLocks/>
              </p:cNvSpPr>
              <p:nvPr/>
            </p:nvSpPr>
            <p:spPr bwMode="auto">
              <a:xfrm>
                <a:off x="2869" y="2399"/>
                <a:ext cx="76" cy="80"/>
              </a:xfrm>
              <a:custGeom>
                <a:avLst/>
                <a:gdLst>
                  <a:gd name="T0" fmla="*/ 0 w 76"/>
                  <a:gd name="T1" fmla="*/ 0 h 80"/>
                  <a:gd name="T2" fmla="*/ 10 w 76"/>
                  <a:gd name="T3" fmla="*/ 10 h 80"/>
                  <a:gd name="T4" fmla="*/ 10 w 76"/>
                  <a:gd name="T5" fmla="*/ 11 h 80"/>
                  <a:gd name="T6" fmla="*/ 37 w 76"/>
                  <a:gd name="T7" fmla="*/ 39 h 80"/>
                  <a:gd name="T8" fmla="*/ 37 w 76"/>
                  <a:gd name="T9" fmla="*/ 40 h 80"/>
                  <a:gd name="T10" fmla="*/ 66 w 76"/>
                  <a:gd name="T11" fmla="*/ 69 h 80"/>
                  <a:gd name="T12" fmla="*/ 66 w 76"/>
                  <a:gd name="T13" fmla="*/ 71 h 80"/>
                  <a:gd name="T14" fmla="*/ 76 w 76"/>
                  <a:gd name="T15" fmla="*/ 80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80"/>
                  <a:gd name="T26" fmla="*/ 76 w 7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80">
                    <a:moveTo>
                      <a:pt x="0" y="0"/>
                    </a:moveTo>
                    <a:lnTo>
                      <a:pt x="10" y="10"/>
                    </a:lnTo>
                    <a:lnTo>
                      <a:pt x="10" y="11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76" y="8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27" name="Freeform 207"/>
              <p:cNvSpPr>
                <a:spLocks/>
              </p:cNvSpPr>
              <p:nvPr/>
            </p:nvSpPr>
            <p:spPr bwMode="auto">
              <a:xfrm>
                <a:off x="2869" y="2427"/>
                <a:ext cx="71" cy="73"/>
              </a:xfrm>
              <a:custGeom>
                <a:avLst/>
                <a:gdLst>
                  <a:gd name="T0" fmla="*/ 0 w 71"/>
                  <a:gd name="T1" fmla="*/ 0 h 73"/>
                  <a:gd name="T2" fmla="*/ 25 w 71"/>
                  <a:gd name="T3" fmla="*/ 25 h 73"/>
                  <a:gd name="T4" fmla="*/ 25 w 71"/>
                  <a:gd name="T5" fmla="*/ 26 h 73"/>
                  <a:gd name="T6" fmla="*/ 54 w 71"/>
                  <a:gd name="T7" fmla="*/ 55 h 73"/>
                  <a:gd name="T8" fmla="*/ 54 w 71"/>
                  <a:gd name="T9" fmla="*/ 56 h 73"/>
                  <a:gd name="T10" fmla="*/ 71 w 71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73"/>
                  <a:gd name="T20" fmla="*/ 71 w 7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73">
                    <a:moveTo>
                      <a:pt x="0" y="0"/>
                    </a:moveTo>
                    <a:lnTo>
                      <a:pt x="25" y="25"/>
                    </a:lnTo>
                    <a:lnTo>
                      <a:pt x="25" y="26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71" y="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28" name="Freeform 208"/>
              <p:cNvSpPr>
                <a:spLocks/>
              </p:cNvSpPr>
              <p:nvPr/>
            </p:nvSpPr>
            <p:spPr bwMode="auto">
              <a:xfrm>
                <a:off x="2869" y="2454"/>
                <a:ext cx="66" cy="70"/>
              </a:xfrm>
              <a:custGeom>
                <a:avLst/>
                <a:gdLst>
                  <a:gd name="T0" fmla="*/ 0 w 66"/>
                  <a:gd name="T1" fmla="*/ 0 h 70"/>
                  <a:gd name="T2" fmla="*/ 11 w 66"/>
                  <a:gd name="T3" fmla="*/ 11 h 70"/>
                  <a:gd name="T4" fmla="*/ 11 w 66"/>
                  <a:gd name="T5" fmla="*/ 13 h 70"/>
                  <a:gd name="T6" fmla="*/ 40 w 66"/>
                  <a:gd name="T7" fmla="*/ 42 h 70"/>
                  <a:gd name="T8" fmla="*/ 40 w 66"/>
                  <a:gd name="T9" fmla="*/ 43 h 70"/>
                  <a:gd name="T10" fmla="*/ 66 w 66"/>
                  <a:gd name="T11" fmla="*/ 7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70"/>
                  <a:gd name="T20" fmla="*/ 66 w 66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70">
                    <a:moveTo>
                      <a:pt x="0" y="0"/>
                    </a:moveTo>
                    <a:lnTo>
                      <a:pt x="11" y="11"/>
                    </a:lnTo>
                    <a:lnTo>
                      <a:pt x="11" y="13"/>
                    </a:lnTo>
                    <a:lnTo>
                      <a:pt x="40" y="42"/>
                    </a:lnTo>
                    <a:lnTo>
                      <a:pt x="40" y="43"/>
                    </a:lnTo>
                    <a:lnTo>
                      <a:pt x="66" y="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29" name="Freeform 209"/>
              <p:cNvSpPr>
                <a:spLocks/>
              </p:cNvSpPr>
              <p:nvPr/>
            </p:nvSpPr>
            <p:spPr bwMode="auto">
              <a:xfrm>
                <a:off x="2869" y="2481"/>
                <a:ext cx="61" cy="63"/>
              </a:xfrm>
              <a:custGeom>
                <a:avLst/>
                <a:gdLst>
                  <a:gd name="T0" fmla="*/ 0 w 61"/>
                  <a:gd name="T1" fmla="*/ 0 h 63"/>
                  <a:gd name="T2" fmla="*/ 28 w 61"/>
                  <a:gd name="T3" fmla="*/ 27 h 63"/>
                  <a:gd name="T4" fmla="*/ 28 w 61"/>
                  <a:gd name="T5" fmla="*/ 29 h 63"/>
                  <a:gd name="T6" fmla="*/ 55 w 61"/>
                  <a:gd name="T7" fmla="*/ 56 h 63"/>
                  <a:gd name="T8" fmla="*/ 55 w 61"/>
                  <a:gd name="T9" fmla="*/ 58 h 63"/>
                  <a:gd name="T10" fmla="*/ 61 w 61"/>
                  <a:gd name="T11" fmla="*/ 63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63"/>
                  <a:gd name="T20" fmla="*/ 61 w 61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63">
                    <a:moveTo>
                      <a:pt x="0" y="0"/>
                    </a:moveTo>
                    <a:lnTo>
                      <a:pt x="28" y="27"/>
                    </a:lnTo>
                    <a:lnTo>
                      <a:pt x="28" y="29"/>
                    </a:lnTo>
                    <a:lnTo>
                      <a:pt x="55" y="56"/>
                    </a:lnTo>
                    <a:lnTo>
                      <a:pt x="55" y="58"/>
                    </a:lnTo>
                    <a:lnTo>
                      <a:pt x="61" y="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30" name="Freeform 210"/>
              <p:cNvSpPr>
                <a:spLocks/>
              </p:cNvSpPr>
              <p:nvPr/>
            </p:nvSpPr>
            <p:spPr bwMode="auto">
              <a:xfrm>
                <a:off x="2869" y="2507"/>
                <a:ext cx="54" cy="57"/>
              </a:xfrm>
              <a:custGeom>
                <a:avLst/>
                <a:gdLst>
                  <a:gd name="T0" fmla="*/ 0 w 54"/>
                  <a:gd name="T1" fmla="*/ 0 h 57"/>
                  <a:gd name="T2" fmla="*/ 15 w 54"/>
                  <a:gd name="T3" fmla="*/ 15 h 57"/>
                  <a:gd name="T4" fmla="*/ 15 w 54"/>
                  <a:gd name="T5" fmla="*/ 17 h 57"/>
                  <a:gd name="T6" fmla="*/ 43 w 54"/>
                  <a:gd name="T7" fmla="*/ 44 h 57"/>
                  <a:gd name="T8" fmla="*/ 43 w 54"/>
                  <a:gd name="T9" fmla="*/ 46 h 57"/>
                  <a:gd name="T10" fmla="*/ 54 w 54"/>
                  <a:gd name="T11" fmla="*/ 5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57"/>
                  <a:gd name="T20" fmla="*/ 54 w 54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57">
                    <a:moveTo>
                      <a:pt x="0" y="0"/>
                    </a:moveTo>
                    <a:lnTo>
                      <a:pt x="15" y="15"/>
                    </a:lnTo>
                    <a:lnTo>
                      <a:pt x="15" y="17"/>
                    </a:lnTo>
                    <a:lnTo>
                      <a:pt x="43" y="44"/>
                    </a:lnTo>
                    <a:lnTo>
                      <a:pt x="43" y="46"/>
                    </a:lnTo>
                    <a:lnTo>
                      <a:pt x="54" y="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31" name="Freeform 211"/>
              <p:cNvSpPr>
                <a:spLocks/>
              </p:cNvSpPr>
              <p:nvPr/>
            </p:nvSpPr>
            <p:spPr bwMode="auto">
              <a:xfrm>
                <a:off x="2869" y="2535"/>
                <a:ext cx="49" cy="51"/>
              </a:xfrm>
              <a:custGeom>
                <a:avLst/>
                <a:gdLst>
                  <a:gd name="T0" fmla="*/ 0 w 49"/>
                  <a:gd name="T1" fmla="*/ 0 h 51"/>
                  <a:gd name="T2" fmla="*/ 13 w 49"/>
                  <a:gd name="T3" fmla="*/ 12 h 51"/>
                  <a:gd name="T4" fmla="*/ 13 w 49"/>
                  <a:gd name="T5" fmla="*/ 14 h 51"/>
                  <a:gd name="T6" fmla="*/ 39 w 49"/>
                  <a:gd name="T7" fmla="*/ 40 h 51"/>
                  <a:gd name="T8" fmla="*/ 39 w 49"/>
                  <a:gd name="T9" fmla="*/ 41 h 51"/>
                  <a:gd name="T10" fmla="*/ 49 w 49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51"/>
                  <a:gd name="T20" fmla="*/ 49 w 49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51">
                    <a:moveTo>
                      <a:pt x="0" y="0"/>
                    </a:moveTo>
                    <a:lnTo>
                      <a:pt x="13" y="12"/>
                    </a:lnTo>
                    <a:lnTo>
                      <a:pt x="13" y="14"/>
                    </a:lnTo>
                    <a:lnTo>
                      <a:pt x="39" y="40"/>
                    </a:lnTo>
                    <a:lnTo>
                      <a:pt x="39" y="41"/>
                    </a:lnTo>
                    <a:lnTo>
                      <a:pt x="49" y="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32" name="Freeform 212"/>
              <p:cNvSpPr>
                <a:spLocks/>
              </p:cNvSpPr>
              <p:nvPr/>
            </p:nvSpPr>
            <p:spPr bwMode="auto">
              <a:xfrm>
                <a:off x="2869" y="2561"/>
                <a:ext cx="43" cy="46"/>
              </a:xfrm>
              <a:custGeom>
                <a:avLst/>
                <a:gdLst>
                  <a:gd name="T0" fmla="*/ 0 w 43"/>
                  <a:gd name="T1" fmla="*/ 0 h 46"/>
                  <a:gd name="T2" fmla="*/ 7 w 43"/>
                  <a:gd name="T3" fmla="*/ 7 h 46"/>
                  <a:gd name="T4" fmla="*/ 7 w 43"/>
                  <a:gd name="T5" fmla="*/ 8 h 46"/>
                  <a:gd name="T6" fmla="*/ 37 w 43"/>
                  <a:gd name="T7" fmla="*/ 39 h 46"/>
                  <a:gd name="T8" fmla="*/ 37 w 43"/>
                  <a:gd name="T9" fmla="*/ 40 h 46"/>
                  <a:gd name="T10" fmla="*/ 43 w 43"/>
                  <a:gd name="T11" fmla="*/ 46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46"/>
                  <a:gd name="T20" fmla="*/ 43 w 43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46">
                    <a:moveTo>
                      <a:pt x="0" y="0"/>
                    </a:moveTo>
                    <a:lnTo>
                      <a:pt x="7" y="7"/>
                    </a:lnTo>
                    <a:lnTo>
                      <a:pt x="7" y="8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43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33" name="Freeform 213"/>
              <p:cNvSpPr>
                <a:spLocks/>
              </p:cNvSpPr>
              <p:nvPr/>
            </p:nvSpPr>
            <p:spPr bwMode="auto">
              <a:xfrm>
                <a:off x="2869" y="2587"/>
                <a:ext cx="37" cy="41"/>
              </a:xfrm>
              <a:custGeom>
                <a:avLst/>
                <a:gdLst>
                  <a:gd name="T0" fmla="*/ 0 w 37"/>
                  <a:gd name="T1" fmla="*/ 0 h 41"/>
                  <a:gd name="T2" fmla="*/ 4 w 37"/>
                  <a:gd name="T3" fmla="*/ 5 h 41"/>
                  <a:gd name="T4" fmla="*/ 4 w 37"/>
                  <a:gd name="T5" fmla="*/ 6 h 41"/>
                  <a:gd name="T6" fmla="*/ 33 w 37"/>
                  <a:gd name="T7" fmla="*/ 35 h 41"/>
                  <a:gd name="T8" fmla="*/ 33 w 37"/>
                  <a:gd name="T9" fmla="*/ 36 h 41"/>
                  <a:gd name="T10" fmla="*/ 37 w 37"/>
                  <a:gd name="T11" fmla="*/ 41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1"/>
                  <a:gd name="T20" fmla="*/ 37 w 37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1">
                    <a:moveTo>
                      <a:pt x="0" y="0"/>
                    </a:moveTo>
                    <a:lnTo>
                      <a:pt x="4" y="5"/>
                    </a:lnTo>
                    <a:lnTo>
                      <a:pt x="4" y="6"/>
                    </a:lnTo>
                    <a:lnTo>
                      <a:pt x="33" y="35"/>
                    </a:lnTo>
                    <a:lnTo>
                      <a:pt x="33" y="36"/>
                    </a:lnTo>
                    <a:lnTo>
                      <a:pt x="37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34" name="Freeform 214"/>
              <p:cNvSpPr>
                <a:spLocks/>
              </p:cNvSpPr>
              <p:nvPr/>
            </p:nvSpPr>
            <p:spPr bwMode="auto">
              <a:xfrm>
                <a:off x="2869" y="2615"/>
                <a:ext cx="31" cy="32"/>
              </a:xfrm>
              <a:custGeom>
                <a:avLst/>
                <a:gdLst>
                  <a:gd name="T0" fmla="*/ 0 w 31"/>
                  <a:gd name="T1" fmla="*/ 0 h 32"/>
                  <a:gd name="T2" fmla="*/ 21 w 31"/>
                  <a:gd name="T3" fmla="*/ 21 h 32"/>
                  <a:gd name="T4" fmla="*/ 21 w 31"/>
                  <a:gd name="T5" fmla="*/ 22 h 32"/>
                  <a:gd name="T6" fmla="*/ 31 w 31"/>
                  <a:gd name="T7" fmla="*/ 32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2"/>
                  <a:gd name="T14" fmla="*/ 31 w 31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2">
                    <a:moveTo>
                      <a:pt x="0" y="0"/>
                    </a:moveTo>
                    <a:lnTo>
                      <a:pt x="21" y="21"/>
                    </a:lnTo>
                    <a:lnTo>
                      <a:pt x="21" y="22"/>
                    </a:lnTo>
                    <a:lnTo>
                      <a:pt x="31" y="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35" name="Freeform 215"/>
              <p:cNvSpPr>
                <a:spLocks/>
              </p:cNvSpPr>
              <p:nvPr/>
            </p:nvSpPr>
            <p:spPr bwMode="auto">
              <a:xfrm>
                <a:off x="2869" y="2643"/>
                <a:ext cx="25" cy="26"/>
              </a:xfrm>
              <a:custGeom>
                <a:avLst/>
                <a:gdLst>
                  <a:gd name="T0" fmla="*/ 0 w 25"/>
                  <a:gd name="T1" fmla="*/ 0 h 26"/>
                  <a:gd name="T2" fmla="*/ 7 w 25"/>
                  <a:gd name="T3" fmla="*/ 7 h 26"/>
                  <a:gd name="T4" fmla="*/ 7 w 25"/>
                  <a:gd name="T5" fmla="*/ 8 h 26"/>
                  <a:gd name="T6" fmla="*/ 25 w 25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6"/>
                  <a:gd name="T14" fmla="*/ 25 w 2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6">
                    <a:moveTo>
                      <a:pt x="0" y="0"/>
                    </a:moveTo>
                    <a:lnTo>
                      <a:pt x="7" y="7"/>
                    </a:lnTo>
                    <a:lnTo>
                      <a:pt x="7" y="8"/>
                    </a:lnTo>
                    <a:lnTo>
                      <a:pt x="25" y="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36" name="Freeform 216"/>
              <p:cNvSpPr>
                <a:spLocks/>
              </p:cNvSpPr>
              <p:nvPr/>
            </p:nvSpPr>
            <p:spPr bwMode="auto">
              <a:xfrm>
                <a:off x="2869" y="2669"/>
                <a:ext cx="21" cy="22"/>
              </a:xfrm>
              <a:custGeom>
                <a:avLst/>
                <a:gdLst>
                  <a:gd name="T0" fmla="*/ 0 w 21"/>
                  <a:gd name="T1" fmla="*/ 0 h 22"/>
                  <a:gd name="T2" fmla="*/ 17 w 21"/>
                  <a:gd name="T3" fmla="*/ 17 h 22"/>
                  <a:gd name="T4" fmla="*/ 17 w 21"/>
                  <a:gd name="T5" fmla="*/ 18 h 22"/>
                  <a:gd name="T6" fmla="*/ 21 w 21"/>
                  <a:gd name="T7" fmla="*/ 22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2"/>
                  <a:gd name="T14" fmla="*/ 21 w 21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2">
                    <a:moveTo>
                      <a:pt x="0" y="0"/>
                    </a:moveTo>
                    <a:lnTo>
                      <a:pt x="17" y="17"/>
                    </a:lnTo>
                    <a:lnTo>
                      <a:pt x="17" y="18"/>
                    </a:lnTo>
                    <a:lnTo>
                      <a:pt x="21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37" name="Freeform 217"/>
              <p:cNvSpPr>
                <a:spLocks/>
              </p:cNvSpPr>
              <p:nvPr/>
            </p:nvSpPr>
            <p:spPr bwMode="auto">
              <a:xfrm>
                <a:off x="2869" y="2695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10 w 17"/>
                  <a:gd name="T3" fmla="*/ 10 h 18"/>
                  <a:gd name="T4" fmla="*/ 10 w 17"/>
                  <a:gd name="T5" fmla="*/ 11 h 18"/>
                  <a:gd name="T6" fmla="*/ 17 w 17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8"/>
                  <a:gd name="T14" fmla="*/ 17 w 1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8">
                    <a:moveTo>
                      <a:pt x="0" y="0"/>
                    </a:moveTo>
                    <a:lnTo>
                      <a:pt x="10" y="10"/>
                    </a:lnTo>
                    <a:lnTo>
                      <a:pt x="10" y="11"/>
                    </a:lnTo>
                    <a:lnTo>
                      <a:pt x="17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38" name="Line 218"/>
              <p:cNvSpPr>
                <a:spLocks noChangeShapeType="1"/>
              </p:cNvSpPr>
              <p:nvPr/>
            </p:nvSpPr>
            <p:spPr bwMode="auto">
              <a:xfrm>
                <a:off x="2869" y="2723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39" name="Line 219"/>
              <p:cNvSpPr>
                <a:spLocks noChangeShapeType="1"/>
              </p:cNvSpPr>
              <p:nvPr/>
            </p:nvSpPr>
            <p:spPr bwMode="auto">
              <a:xfrm>
                <a:off x="2869" y="2751"/>
                <a:ext cx="8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40" name="Freeform 220"/>
              <p:cNvSpPr>
                <a:spLocks/>
              </p:cNvSpPr>
              <p:nvPr/>
            </p:nvSpPr>
            <p:spPr bwMode="auto">
              <a:xfrm>
                <a:off x="2869" y="2776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1 h 7"/>
                  <a:gd name="T4" fmla="*/ 2 w 6"/>
                  <a:gd name="T5" fmla="*/ 3 h 7"/>
                  <a:gd name="T6" fmla="*/ 6 w 6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0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6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41" name="Freeform 221" descr="Dark downward diagonal"/>
              <p:cNvSpPr>
                <a:spLocks/>
              </p:cNvSpPr>
              <p:nvPr/>
            </p:nvSpPr>
            <p:spPr bwMode="auto">
              <a:xfrm>
                <a:off x="2869" y="2006"/>
                <a:ext cx="86" cy="797"/>
              </a:xfrm>
              <a:custGeom>
                <a:avLst/>
                <a:gdLst>
                  <a:gd name="T0" fmla="*/ 0 w 86"/>
                  <a:gd name="T1" fmla="*/ 0 h 797"/>
                  <a:gd name="T2" fmla="*/ 0 w 86"/>
                  <a:gd name="T3" fmla="*/ 797 h 797"/>
                  <a:gd name="T4" fmla="*/ 4 w 86"/>
                  <a:gd name="T5" fmla="*/ 797 h 797"/>
                  <a:gd name="T6" fmla="*/ 10 w 86"/>
                  <a:gd name="T7" fmla="*/ 742 h 797"/>
                  <a:gd name="T8" fmla="*/ 20 w 86"/>
                  <a:gd name="T9" fmla="*/ 691 h 797"/>
                  <a:gd name="T10" fmla="*/ 31 w 86"/>
                  <a:gd name="T11" fmla="*/ 642 h 797"/>
                  <a:gd name="T12" fmla="*/ 44 w 86"/>
                  <a:gd name="T13" fmla="*/ 597 h 797"/>
                  <a:gd name="T14" fmla="*/ 69 w 86"/>
                  <a:gd name="T15" fmla="*/ 505 h 797"/>
                  <a:gd name="T16" fmla="*/ 79 w 86"/>
                  <a:gd name="T17" fmla="*/ 459 h 797"/>
                  <a:gd name="T18" fmla="*/ 86 w 86"/>
                  <a:gd name="T19" fmla="*/ 410 h 797"/>
                  <a:gd name="T20" fmla="*/ 86 w 86"/>
                  <a:gd name="T21" fmla="*/ 360 h 797"/>
                  <a:gd name="T22" fmla="*/ 78 w 86"/>
                  <a:gd name="T23" fmla="*/ 310 h 797"/>
                  <a:gd name="T24" fmla="*/ 65 w 86"/>
                  <a:gd name="T25" fmla="*/ 261 h 797"/>
                  <a:gd name="T26" fmla="*/ 50 w 86"/>
                  <a:gd name="T27" fmla="*/ 212 h 797"/>
                  <a:gd name="T28" fmla="*/ 18 w 86"/>
                  <a:gd name="T29" fmla="*/ 108 h 797"/>
                  <a:gd name="T30" fmla="*/ 7 w 86"/>
                  <a:gd name="T31" fmla="*/ 55 h 797"/>
                  <a:gd name="T32" fmla="*/ 0 w 86"/>
                  <a:gd name="T33" fmla="*/ 0 h 7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797"/>
                  <a:gd name="T53" fmla="*/ 86 w 86"/>
                  <a:gd name="T54" fmla="*/ 797 h 7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797">
                    <a:moveTo>
                      <a:pt x="0" y="0"/>
                    </a:moveTo>
                    <a:lnTo>
                      <a:pt x="0" y="797"/>
                    </a:lnTo>
                    <a:lnTo>
                      <a:pt x="4" y="797"/>
                    </a:lnTo>
                    <a:lnTo>
                      <a:pt x="10" y="742"/>
                    </a:lnTo>
                    <a:lnTo>
                      <a:pt x="20" y="691"/>
                    </a:lnTo>
                    <a:lnTo>
                      <a:pt x="31" y="642"/>
                    </a:lnTo>
                    <a:lnTo>
                      <a:pt x="44" y="597"/>
                    </a:lnTo>
                    <a:lnTo>
                      <a:pt x="69" y="505"/>
                    </a:lnTo>
                    <a:lnTo>
                      <a:pt x="79" y="459"/>
                    </a:lnTo>
                    <a:lnTo>
                      <a:pt x="86" y="410"/>
                    </a:lnTo>
                    <a:lnTo>
                      <a:pt x="86" y="360"/>
                    </a:lnTo>
                    <a:lnTo>
                      <a:pt x="78" y="310"/>
                    </a:lnTo>
                    <a:lnTo>
                      <a:pt x="65" y="261"/>
                    </a:lnTo>
                    <a:lnTo>
                      <a:pt x="50" y="212"/>
                    </a:lnTo>
                    <a:lnTo>
                      <a:pt x="18" y="108"/>
                    </a:lnTo>
                    <a:lnTo>
                      <a:pt x="7" y="55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42" name="Freeform 222"/>
              <p:cNvSpPr>
                <a:spLocks/>
              </p:cNvSpPr>
              <p:nvPr/>
            </p:nvSpPr>
            <p:spPr bwMode="auto">
              <a:xfrm>
                <a:off x="2591" y="2071"/>
                <a:ext cx="92" cy="933"/>
              </a:xfrm>
              <a:custGeom>
                <a:avLst/>
                <a:gdLst>
                  <a:gd name="T0" fmla="*/ 3 w 92"/>
                  <a:gd name="T1" fmla="*/ 910 h 933"/>
                  <a:gd name="T2" fmla="*/ 7 w 92"/>
                  <a:gd name="T3" fmla="*/ 870 h 933"/>
                  <a:gd name="T4" fmla="*/ 10 w 92"/>
                  <a:gd name="T5" fmla="*/ 856 h 933"/>
                  <a:gd name="T6" fmla="*/ 14 w 92"/>
                  <a:gd name="T7" fmla="*/ 836 h 933"/>
                  <a:gd name="T8" fmla="*/ 17 w 92"/>
                  <a:gd name="T9" fmla="*/ 822 h 933"/>
                  <a:gd name="T10" fmla="*/ 20 w 92"/>
                  <a:gd name="T11" fmla="*/ 806 h 933"/>
                  <a:gd name="T12" fmla="*/ 23 w 92"/>
                  <a:gd name="T13" fmla="*/ 795 h 933"/>
                  <a:gd name="T14" fmla="*/ 25 w 92"/>
                  <a:gd name="T15" fmla="*/ 784 h 933"/>
                  <a:gd name="T16" fmla="*/ 28 w 92"/>
                  <a:gd name="T17" fmla="*/ 773 h 933"/>
                  <a:gd name="T18" fmla="*/ 31 w 92"/>
                  <a:gd name="T19" fmla="*/ 762 h 933"/>
                  <a:gd name="T20" fmla="*/ 34 w 92"/>
                  <a:gd name="T21" fmla="*/ 750 h 933"/>
                  <a:gd name="T22" fmla="*/ 36 w 92"/>
                  <a:gd name="T23" fmla="*/ 739 h 933"/>
                  <a:gd name="T24" fmla="*/ 39 w 92"/>
                  <a:gd name="T25" fmla="*/ 728 h 933"/>
                  <a:gd name="T26" fmla="*/ 42 w 92"/>
                  <a:gd name="T27" fmla="*/ 717 h 933"/>
                  <a:gd name="T28" fmla="*/ 45 w 92"/>
                  <a:gd name="T29" fmla="*/ 706 h 933"/>
                  <a:gd name="T30" fmla="*/ 47 w 92"/>
                  <a:gd name="T31" fmla="*/ 692 h 933"/>
                  <a:gd name="T32" fmla="*/ 53 w 92"/>
                  <a:gd name="T33" fmla="*/ 673 h 933"/>
                  <a:gd name="T34" fmla="*/ 58 w 92"/>
                  <a:gd name="T35" fmla="*/ 653 h 933"/>
                  <a:gd name="T36" fmla="*/ 64 w 92"/>
                  <a:gd name="T37" fmla="*/ 629 h 933"/>
                  <a:gd name="T38" fmla="*/ 67 w 92"/>
                  <a:gd name="T39" fmla="*/ 617 h 933"/>
                  <a:gd name="T40" fmla="*/ 69 w 92"/>
                  <a:gd name="T41" fmla="*/ 606 h 933"/>
                  <a:gd name="T42" fmla="*/ 72 w 92"/>
                  <a:gd name="T43" fmla="*/ 595 h 933"/>
                  <a:gd name="T44" fmla="*/ 76 w 92"/>
                  <a:gd name="T45" fmla="*/ 572 h 933"/>
                  <a:gd name="T46" fmla="*/ 82 w 92"/>
                  <a:gd name="T47" fmla="*/ 547 h 933"/>
                  <a:gd name="T48" fmla="*/ 85 w 92"/>
                  <a:gd name="T49" fmla="*/ 527 h 933"/>
                  <a:gd name="T50" fmla="*/ 89 w 92"/>
                  <a:gd name="T51" fmla="*/ 500 h 933"/>
                  <a:gd name="T52" fmla="*/ 92 w 92"/>
                  <a:gd name="T53" fmla="*/ 443 h 933"/>
                  <a:gd name="T54" fmla="*/ 87 w 92"/>
                  <a:gd name="T55" fmla="*/ 400 h 933"/>
                  <a:gd name="T56" fmla="*/ 83 w 92"/>
                  <a:gd name="T57" fmla="*/ 365 h 933"/>
                  <a:gd name="T58" fmla="*/ 78 w 92"/>
                  <a:gd name="T59" fmla="*/ 343 h 933"/>
                  <a:gd name="T60" fmla="*/ 72 w 92"/>
                  <a:gd name="T61" fmla="*/ 321 h 933"/>
                  <a:gd name="T62" fmla="*/ 69 w 92"/>
                  <a:gd name="T63" fmla="*/ 306 h 933"/>
                  <a:gd name="T64" fmla="*/ 67 w 92"/>
                  <a:gd name="T65" fmla="*/ 296 h 933"/>
                  <a:gd name="T66" fmla="*/ 64 w 92"/>
                  <a:gd name="T67" fmla="*/ 286 h 933"/>
                  <a:gd name="T68" fmla="*/ 61 w 92"/>
                  <a:gd name="T69" fmla="*/ 277 h 933"/>
                  <a:gd name="T70" fmla="*/ 58 w 92"/>
                  <a:gd name="T71" fmla="*/ 267 h 933"/>
                  <a:gd name="T72" fmla="*/ 56 w 92"/>
                  <a:gd name="T73" fmla="*/ 257 h 933"/>
                  <a:gd name="T74" fmla="*/ 53 w 92"/>
                  <a:gd name="T75" fmla="*/ 243 h 933"/>
                  <a:gd name="T76" fmla="*/ 49 w 92"/>
                  <a:gd name="T77" fmla="*/ 228 h 933"/>
                  <a:gd name="T78" fmla="*/ 45 w 92"/>
                  <a:gd name="T79" fmla="*/ 213 h 933"/>
                  <a:gd name="T80" fmla="*/ 40 w 92"/>
                  <a:gd name="T81" fmla="*/ 198 h 933"/>
                  <a:gd name="T82" fmla="*/ 36 w 92"/>
                  <a:gd name="T83" fmla="*/ 178 h 933"/>
                  <a:gd name="T84" fmla="*/ 31 w 92"/>
                  <a:gd name="T85" fmla="*/ 156 h 933"/>
                  <a:gd name="T86" fmla="*/ 25 w 92"/>
                  <a:gd name="T87" fmla="*/ 134 h 933"/>
                  <a:gd name="T88" fmla="*/ 21 w 92"/>
                  <a:gd name="T89" fmla="*/ 113 h 933"/>
                  <a:gd name="T90" fmla="*/ 18 w 92"/>
                  <a:gd name="T91" fmla="*/ 101 h 933"/>
                  <a:gd name="T92" fmla="*/ 16 w 92"/>
                  <a:gd name="T93" fmla="*/ 88 h 933"/>
                  <a:gd name="T94" fmla="*/ 13 w 92"/>
                  <a:gd name="T95" fmla="*/ 76 h 933"/>
                  <a:gd name="T96" fmla="*/ 10 w 92"/>
                  <a:gd name="T97" fmla="*/ 63 h 933"/>
                  <a:gd name="T98" fmla="*/ 7 w 92"/>
                  <a:gd name="T99" fmla="*/ 44 h 933"/>
                  <a:gd name="T100" fmla="*/ 5 w 92"/>
                  <a:gd name="T101" fmla="*/ 19 h 9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"/>
                  <a:gd name="T154" fmla="*/ 0 h 933"/>
                  <a:gd name="T155" fmla="*/ 92 w 92"/>
                  <a:gd name="T156" fmla="*/ 933 h 93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" h="933">
                    <a:moveTo>
                      <a:pt x="0" y="0"/>
                    </a:moveTo>
                    <a:lnTo>
                      <a:pt x="0" y="933"/>
                    </a:lnTo>
                    <a:lnTo>
                      <a:pt x="2" y="933"/>
                    </a:lnTo>
                    <a:lnTo>
                      <a:pt x="3" y="910"/>
                    </a:lnTo>
                    <a:lnTo>
                      <a:pt x="5" y="910"/>
                    </a:lnTo>
                    <a:lnTo>
                      <a:pt x="6" y="886"/>
                    </a:lnTo>
                    <a:lnTo>
                      <a:pt x="7" y="886"/>
                    </a:lnTo>
                    <a:lnTo>
                      <a:pt x="7" y="870"/>
                    </a:lnTo>
                    <a:lnTo>
                      <a:pt x="9" y="870"/>
                    </a:lnTo>
                    <a:lnTo>
                      <a:pt x="9" y="863"/>
                    </a:lnTo>
                    <a:lnTo>
                      <a:pt x="10" y="863"/>
                    </a:lnTo>
                    <a:lnTo>
                      <a:pt x="10" y="856"/>
                    </a:lnTo>
                    <a:lnTo>
                      <a:pt x="11" y="856"/>
                    </a:lnTo>
                    <a:lnTo>
                      <a:pt x="11" y="849"/>
                    </a:lnTo>
                    <a:lnTo>
                      <a:pt x="13" y="849"/>
                    </a:lnTo>
                    <a:lnTo>
                      <a:pt x="14" y="836"/>
                    </a:lnTo>
                    <a:lnTo>
                      <a:pt x="16" y="836"/>
                    </a:lnTo>
                    <a:lnTo>
                      <a:pt x="16" y="829"/>
                    </a:lnTo>
                    <a:lnTo>
                      <a:pt x="17" y="829"/>
                    </a:lnTo>
                    <a:lnTo>
                      <a:pt x="17" y="822"/>
                    </a:lnTo>
                    <a:lnTo>
                      <a:pt x="18" y="822"/>
                    </a:lnTo>
                    <a:lnTo>
                      <a:pt x="18" y="811"/>
                    </a:lnTo>
                    <a:lnTo>
                      <a:pt x="20" y="811"/>
                    </a:lnTo>
                    <a:lnTo>
                      <a:pt x="20" y="806"/>
                    </a:lnTo>
                    <a:lnTo>
                      <a:pt x="21" y="806"/>
                    </a:lnTo>
                    <a:lnTo>
                      <a:pt x="21" y="800"/>
                    </a:lnTo>
                    <a:lnTo>
                      <a:pt x="23" y="800"/>
                    </a:lnTo>
                    <a:lnTo>
                      <a:pt x="23" y="795"/>
                    </a:lnTo>
                    <a:lnTo>
                      <a:pt x="24" y="795"/>
                    </a:lnTo>
                    <a:lnTo>
                      <a:pt x="24" y="789"/>
                    </a:lnTo>
                    <a:lnTo>
                      <a:pt x="25" y="789"/>
                    </a:lnTo>
                    <a:lnTo>
                      <a:pt x="25" y="784"/>
                    </a:lnTo>
                    <a:lnTo>
                      <a:pt x="27" y="784"/>
                    </a:lnTo>
                    <a:lnTo>
                      <a:pt x="27" y="778"/>
                    </a:lnTo>
                    <a:lnTo>
                      <a:pt x="28" y="778"/>
                    </a:lnTo>
                    <a:lnTo>
                      <a:pt x="28" y="773"/>
                    </a:lnTo>
                    <a:lnTo>
                      <a:pt x="29" y="773"/>
                    </a:lnTo>
                    <a:lnTo>
                      <a:pt x="29" y="767"/>
                    </a:lnTo>
                    <a:lnTo>
                      <a:pt x="31" y="767"/>
                    </a:lnTo>
                    <a:lnTo>
                      <a:pt x="31" y="762"/>
                    </a:lnTo>
                    <a:lnTo>
                      <a:pt x="32" y="762"/>
                    </a:lnTo>
                    <a:lnTo>
                      <a:pt x="32" y="756"/>
                    </a:lnTo>
                    <a:lnTo>
                      <a:pt x="34" y="756"/>
                    </a:lnTo>
                    <a:lnTo>
                      <a:pt x="34" y="750"/>
                    </a:lnTo>
                    <a:lnTo>
                      <a:pt x="35" y="750"/>
                    </a:lnTo>
                    <a:lnTo>
                      <a:pt x="35" y="745"/>
                    </a:lnTo>
                    <a:lnTo>
                      <a:pt x="36" y="745"/>
                    </a:lnTo>
                    <a:lnTo>
                      <a:pt x="36" y="739"/>
                    </a:lnTo>
                    <a:lnTo>
                      <a:pt x="38" y="739"/>
                    </a:lnTo>
                    <a:lnTo>
                      <a:pt x="38" y="734"/>
                    </a:lnTo>
                    <a:lnTo>
                      <a:pt x="39" y="734"/>
                    </a:lnTo>
                    <a:lnTo>
                      <a:pt x="39" y="728"/>
                    </a:lnTo>
                    <a:lnTo>
                      <a:pt x="40" y="728"/>
                    </a:lnTo>
                    <a:lnTo>
                      <a:pt x="40" y="723"/>
                    </a:lnTo>
                    <a:lnTo>
                      <a:pt x="42" y="723"/>
                    </a:lnTo>
                    <a:lnTo>
                      <a:pt x="42" y="717"/>
                    </a:lnTo>
                    <a:lnTo>
                      <a:pt x="43" y="717"/>
                    </a:lnTo>
                    <a:lnTo>
                      <a:pt x="43" y="712"/>
                    </a:lnTo>
                    <a:lnTo>
                      <a:pt x="45" y="712"/>
                    </a:lnTo>
                    <a:lnTo>
                      <a:pt x="45" y="706"/>
                    </a:lnTo>
                    <a:lnTo>
                      <a:pt x="46" y="706"/>
                    </a:lnTo>
                    <a:lnTo>
                      <a:pt x="46" y="698"/>
                    </a:lnTo>
                    <a:lnTo>
                      <a:pt x="47" y="698"/>
                    </a:lnTo>
                    <a:lnTo>
                      <a:pt x="47" y="692"/>
                    </a:lnTo>
                    <a:lnTo>
                      <a:pt x="49" y="692"/>
                    </a:lnTo>
                    <a:lnTo>
                      <a:pt x="50" y="683"/>
                    </a:lnTo>
                    <a:lnTo>
                      <a:pt x="52" y="683"/>
                    </a:lnTo>
                    <a:lnTo>
                      <a:pt x="53" y="673"/>
                    </a:lnTo>
                    <a:lnTo>
                      <a:pt x="54" y="673"/>
                    </a:lnTo>
                    <a:lnTo>
                      <a:pt x="56" y="663"/>
                    </a:lnTo>
                    <a:lnTo>
                      <a:pt x="57" y="663"/>
                    </a:lnTo>
                    <a:lnTo>
                      <a:pt x="58" y="653"/>
                    </a:lnTo>
                    <a:lnTo>
                      <a:pt x="60" y="653"/>
                    </a:lnTo>
                    <a:lnTo>
                      <a:pt x="63" y="634"/>
                    </a:lnTo>
                    <a:lnTo>
                      <a:pt x="64" y="634"/>
                    </a:lnTo>
                    <a:lnTo>
                      <a:pt x="64" y="629"/>
                    </a:lnTo>
                    <a:lnTo>
                      <a:pt x="65" y="629"/>
                    </a:lnTo>
                    <a:lnTo>
                      <a:pt x="65" y="623"/>
                    </a:lnTo>
                    <a:lnTo>
                      <a:pt x="67" y="623"/>
                    </a:lnTo>
                    <a:lnTo>
                      <a:pt x="67" y="617"/>
                    </a:lnTo>
                    <a:lnTo>
                      <a:pt x="68" y="617"/>
                    </a:lnTo>
                    <a:lnTo>
                      <a:pt x="68" y="612"/>
                    </a:lnTo>
                    <a:lnTo>
                      <a:pt x="69" y="612"/>
                    </a:lnTo>
                    <a:lnTo>
                      <a:pt x="69" y="606"/>
                    </a:lnTo>
                    <a:lnTo>
                      <a:pt x="71" y="606"/>
                    </a:lnTo>
                    <a:lnTo>
                      <a:pt x="71" y="601"/>
                    </a:lnTo>
                    <a:lnTo>
                      <a:pt x="72" y="601"/>
                    </a:lnTo>
                    <a:lnTo>
                      <a:pt x="72" y="595"/>
                    </a:lnTo>
                    <a:lnTo>
                      <a:pt x="74" y="595"/>
                    </a:lnTo>
                    <a:lnTo>
                      <a:pt x="74" y="584"/>
                    </a:lnTo>
                    <a:lnTo>
                      <a:pt x="75" y="584"/>
                    </a:lnTo>
                    <a:lnTo>
                      <a:pt x="76" y="572"/>
                    </a:lnTo>
                    <a:lnTo>
                      <a:pt x="78" y="572"/>
                    </a:lnTo>
                    <a:lnTo>
                      <a:pt x="79" y="559"/>
                    </a:lnTo>
                    <a:lnTo>
                      <a:pt x="81" y="559"/>
                    </a:lnTo>
                    <a:lnTo>
                      <a:pt x="82" y="547"/>
                    </a:lnTo>
                    <a:lnTo>
                      <a:pt x="83" y="547"/>
                    </a:lnTo>
                    <a:lnTo>
                      <a:pt x="83" y="541"/>
                    </a:lnTo>
                    <a:lnTo>
                      <a:pt x="85" y="541"/>
                    </a:lnTo>
                    <a:lnTo>
                      <a:pt x="85" y="527"/>
                    </a:lnTo>
                    <a:lnTo>
                      <a:pt x="86" y="527"/>
                    </a:lnTo>
                    <a:lnTo>
                      <a:pt x="86" y="518"/>
                    </a:lnTo>
                    <a:lnTo>
                      <a:pt x="87" y="518"/>
                    </a:lnTo>
                    <a:lnTo>
                      <a:pt x="89" y="500"/>
                    </a:lnTo>
                    <a:lnTo>
                      <a:pt x="90" y="500"/>
                    </a:lnTo>
                    <a:lnTo>
                      <a:pt x="90" y="491"/>
                    </a:lnTo>
                    <a:lnTo>
                      <a:pt x="92" y="491"/>
                    </a:lnTo>
                    <a:lnTo>
                      <a:pt x="92" y="443"/>
                    </a:lnTo>
                    <a:lnTo>
                      <a:pt x="90" y="443"/>
                    </a:lnTo>
                    <a:lnTo>
                      <a:pt x="90" y="419"/>
                    </a:lnTo>
                    <a:lnTo>
                      <a:pt x="89" y="419"/>
                    </a:lnTo>
                    <a:lnTo>
                      <a:pt x="87" y="400"/>
                    </a:lnTo>
                    <a:lnTo>
                      <a:pt x="86" y="400"/>
                    </a:lnTo>
                    <a:lnTo>
                      <a:pt x="85" y="381"/>
                    </a:lnTo>
                    <a:lnTo>
                      <a:pt x="83" y="381"/>
                    </a:lnTo>
                    <a:lnTo>
                      <a:pt x="83" y="365"/>
                    </a:lnTo>
                    <a:lnTo>
                      <a:pt x="82" y="365"/>
                    </a:lnTo>
                    <a:lnTo>
                      <a:pt x="81" y="354"/>
                    </a:lnTo>
                    <a:lnTo>
                      <a:pt x="79" y="354"/>
                    </a:lnTo>
                    <a:lnTo>
                      <a:pt x="78" y="343"/>
                    </a:lnTo>
                    <a:lnTo>
                      <a:pt x="76" y="343"/>
                    </a:lnTo>
                    <a:lnTo>
                      <a:pt x="75" y="332"/>
                    </a:lnTo>
                    <a:lnTo>
                      <a:pt x="74" y="332"/>
                    </a:lnTo>
                    <a:lnTo>
                      <a:pt x="72" y="321"/>
                    </a:lnTo>
                    <a:lnTo>
                      <a:pt x="71" y="321"/>
                    </a:lnTo>
                    <a:lnTo>
                      <a:pt x="71" y="316"/>
                    </a:lnTo>
                    <a:lnTo>
                      <a:pt x="69" y="316"/>
                    </a:lnTo>
                    <a:lnTo>
                      <a:pt x="69" y="306"/>
                    </a:lnTo>
                    <a:lnTo>
                      <a:pt x="68" y="306"/>
                    </a:lnTo>
                    <a:lnTo>
                      <a:pt x="68" y="300"/>
                    </a:lnTo>
                    <a:lnTo>
                      <a:pt x="67" y="300"/>
                    </a:lnTo>
                    <a:lnTo>
                      <a:pt x="67" y="296"/>
                    </a:lnTo>
                    <a:lnTo>
                      <a:pt x="65" y="296"/>
                    </a:lnTo>
                    <a:lnTo>
                      <a:pt x="65" y="291"/>
                    </a:lnTo>
                    <a:lnTo>
                      <a:pt x="64" y="291"/>
                    </a:lnTo>
                    <a:lnTo>
                      <a:pt x="64" y="286"/>
                    </a:lnTo>
                    <a:lnTo>
                      <a:pt x="63" y="286"/>
                    </a:lnTo>
                    <a:lnTo>
                      <a:pt x="63" y="281"/>
                    </a:lnTo>
                    <a:lnTo>
                      <a:pt x="61" y="281"/>
                    </a:lnTo>
                    <a:lnTo>
                      <a:pt x="61" y="277"/>
                    </a:lnTo>
                    <a:lnTo>
                      <a:pt x="60" y="277"/>
                    </a:lnTo>
                    <a:lnTo>
                      <a:pt x="60" y="271"/>
                    </a:lnTo>
                    <a:lnTo>
                      <a:pt x="58" y="271"/>
                    </a:lnTo>
                    <a:lnTo>
                      <a:pt x="58" y="267"/>
                    </a:lnTo>
                    <a:lnTo>
                      <a:pt x="57" y="267"/>
                    </a:lnTo>
                    <a:lnTo>
                      <a:pt x="57" y="261"/>
                    </a:lnTo>
                    <a:lnTo>
                      <a:pt x="56" y="261"/>
                    </a:lnTo>
                    <a:lnTo>
                      <a:pt x="56" y="257"/>
                    </a:lnTo>
                    <a:lnTo>
                      <a:pt x="54" y="257"/>
                    </a:lnTo>
                    <a:lnTo>
                      <a:pt x="54" y="252"/>
                    </a:lnTo>
                    <a:lnTo>
                      <a:pt x="53" y="252"/>
                    </a:lnTo>
                    <a:lnTo>
                      <a:pt x="53" y="243"/>
                    </a:lnTo>
                    <a:lnTo>
                      <a:pt x="52" y="243"/>
                    </a:lnTo>
                    <a:lnTo>
                      <a:pt x="50" y="232"/>
                    </a:lnTo>
                    <a:lnTo>
                      <a:pt x="49" y="232"/>
                    </a:lnTo>
                    <a:lnTo>
                      <a:pt x="49" y="228"/>
                    </a:lnTo>
                    <a:lnTo>
                      <a:pt x="47" y="228"/>
                    </a:lnTo>
                    <a:lnTo>
                      <a:pt x="46" y="217"/>
                    </a:lnTo>
                    <a:lnTo>
                      <a:pt x="45" y="217"/>
                    </a:lnTo>
                    <a:lnTo>
                      <a:pt x="45" y="213"/>
                    </a:lnTo>
                    <a:lnTo>
                      <a:pt x="43" y="213"/>
                    </a:lnTo>
                    <a:lnTo>
                      <a:pt x="42" y="202"/>
                    </a:lnTo>
                    <a:lnTo>
                      <a:pt x="40" y="202"/>
                    </a:lnTo>
                    <a:lnTo>
                      <a:pt x="40" y="198"/>
                    </a:lnTo>
                    <a:lnTo>
                      <a:pt x="39" y="198"/>
                    </a:lnTo>
                    <a:lnTo>
                      <a:pt x="38" y="187"/>
                    </a:lnTo>
                    <a:lnTo>
                      <a:pt x="36" y="187"/>
                    </a:lnTo>
                    <a:lnTo>
                      <a:pt x="36" y="178"/>
                    </a:lnTo>
                    <a:lnTo>
                      <a:pt x="35" y="178"/>
                    </a:lnTo>
                    <a:lnTo>
                      <a:pt x="34" y="167"/>
                    </a:lnTo>
                    <a:lnTo>
                      <a:pt x="32" y="167"/>
                    </a:lnTo>
                    <a:lnTo>
                      <a:pt x="31" y="156"/>
                    </a:lnTo>
                    <a:lnTo>
                      <a:pt x="29" y="156"/>
                    </a:lnTo>
                    <a:lnTo>
                      <a:pt x="28" y="145"/>
                    </a:lnTo>
                    <a:lnTo>
                      <a:pt x="27" y="145"/>
                    </a:lnTo>
                    <a:lnTo>
                      <a:pt x="25" y="134"/>
                    </a:lnTo>
                    <a:lnTo>
                      <a:pt x="24" y="134"/>
                    </a:lnTo>
                    <a:lnTo>
                      <a:pt x="23" y="123"/>
                    </a:lnTo>
                    <a:lnTo>
                      <a:pt x="21" y="123"/>
                    </a:lnTo>
                    <a:lnTo>
                      <a:pt x="21" y="113"/>
                    </a:lnTo>
                    <a:lnTo>
                      <a:pt x="20" y="113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8" y="101"/>
                    </a:lnTo>
                    <a:lnTo>
                      <a:pt x="17" y="101"/>
                    </a:lnTo>
                    <a:lnTo>
                      <a:pt x="17" y="95"/>
                    </a:lnTo>
                    <a:lnTo>
                      <a:pt x="16" y="95"/>
                    </a:lnTo>
                    <a:lnTo>
                      <a:pt x="16" y="88"/>
                    </a:lnTo>
                    <a:lnTo>
                      <a:pt x="14" y="88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11" y="70"/>
                    </a:lnTo>
                    <a:lnTo>
                      <a:pt x="10" y="70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7" y="44"/>
                    </a:lnTo>
                    <a:lnTo>
                      <a:pt x="6" y="44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43" name="Freeform 223"/>
              <p:cNvSpPr>
                <a:spLocks/>
              </p:cNvSpPr>
              <p:nvPr/>
            </p:nvSpPr>
            <p:spPr bwMode="auto">
              <a:xfrm>
                <a:off x="2591" y="2526"/>
                <a:ext cx="43" cy="46"/>
              </a:xfrm>
              <a:custGeom>
                <a:avLst/>
                <a:gdLst>
                  <a:gd name="T0" fmla="*/ 0 w 43"/>
                  <a:gd name="T1" fmla="*/ 46 h 46"/>
                  <a:gd name="T2" fmla="*/ 13 w 43"/>
                  <a:gd name="T3" fmla="*/ 34 h 46"/>
                  <a:gd name="T4" fmla="*/ 13 w 43"/>
                  <a:gd name="T5" fmla="*/ 32 h 46"/>
                  <a:gd name="T6" fmla="*/ 40 w 43"/>
                  <a:gd name="T7" fmla="*/ 5 h 46"/>
                  <a:gd name="T8" fmla="*/ 40 w 43"/>
                  <a:gd name="T9" fmla="*/ 3 h 46"/>
                  <a:gd name="T10" fmla="*/ 43 w 43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46"/>
                  <a:gd name="T20" fmla="*/ 43 w 43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46">
                    <a:moveTo>
                      <a:pt x="0" y="46"/>
                    </a:moveTo>
                    <a:lnTo>
                      <a:pt x="13" y="34"/>
                    </a:lnTo>
                    <a:lnTo>
                      <a:pt x="13" y="32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44" name="Freeform 224"/>
              <p:cNvSpPr>
                <a:spLocks/>
              </p:cNvSpPr>
              <p:nvPr/>
            </p:nvSpPr>
            <p:spPr bwMode="auto">
              <a:xfrm>
                <a:off x="2591" y="2555"/>
                <a:ext cx="61" cy="64"/>
              </a:xfrm>
              <a:custGeom>
                <a:avLst/>
                <a:gdLst>
                  <a:gd name="T0" fmla="*/ 0 w 61"/>
                  <a:gd name="T1" fmla="*/ 64 h 64"/>
                  <a:gd name="T2" fmla="*/ 7 w 61"/>
                  <a:gd name="T3" fmla="*/ 57 h 64"/>
                  <a:gd name="T4" fmla="*/ 7 w 61"/>
                  <a:gd name="T5" fmla="*/ 56 h 64"/>
                  <a:gd name="T6" fmla="*/ 35 w 61"/>
                  <a:gd name="T7" fmla="*/ 28 h 64"/>
                  <a:gd name="T8" fmla="*/ 35 w 61"/>
                  <a:gd name="T9" fmla="*/ 27 h 64"/>
                  <a:gd name="T10" fmla="*/ 61 w 61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64"/>
                  <a:gd name="T20" fmla="*/ 61 w 61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64">
                    <a:moveTo>
                      <a:pt x="0" y="64"/>
                    </a:moveTo>
                    <a:lnTo>
                      <a:pt x="7" y="57"/>
                    </a:lnTo>
                    <a:lnTo>
                      <a:pt x="7" y="56"/>
                    </a:lnTo>
                    <a:lnTo>
                      <a:pt x="35" y="28"/>
                    </a:lnTo>
                    <a:lnTo>
                      <a:pt x="35" y="27"/>
                    </a:lnTo>
                    <a:lnTo>
                      <a:pt x="6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45" name="Freeform 225"/>
              <p:cNvSpPr>
                <a:spLocks/>
              </p:cNvSpPr>
              <p:nvPr/>
            </p:nvSpPr>
            <p:spPr bwMode="auto">
              <a:xfrm>
                <a:off x="2591" y="2597"/>
                <a:ext cx="64" cy="68"/>
              </a:xfrm>
              <a:custGeom>
                <a:avLst/>
                <a:gdLst>
                  <a:gd name="T0" fmla="*/ 0 w 64"/>
                  <a:gd name="T1" fmla="*/ 68 h 68"/>
                  <a:gd name="T2" fmla="*/ 7 w 64"/>
                  <a:gd name="T3" fmla="*/ 61 h 68"/>
                  <a:gd name="T4" fmla="*/ 7 w 64"/>
                  <a:gd name="T5" fmla="*/ 60 h 68"/>
                  <a:gd name="T6" fmla="*/ 34 w 64"/>
                  <a:gd name="T7" fmla="*/ 33 h 68"/>
                  <a:gd name="T8" fmla="*/ 34 w 64"/>
                  <a:gd name="T9" fmla="*/ 32 h 68"/>
                  <a:gd name="T10" fmla="*/ 60 w 64"/>
                  <a:gd name="T11" fmla="*/ 6 h 68"/>
                  <a:gd name="T12" fmla="*/ 60 w 64"/>
                  <a:gd name="T13" fmla="*/ 4 h 68"/>
                  <a:gd name="T14" fmla="*/ 64 w 64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68"/>
                  <a:gd name="T26" fmla="*/ 64 w 64"/>
                  <a:gd name="T27" fmla="*/ 68 h 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68">
                    <a:moveTo>
                      <a:pt x="0" y="68"/>
                    </a:moveTo>
                    <a:lnTo>
                      <a:pt x="7" y="61"/>
                    </a:lnTo>
                    <a:lnTo>
                      <a:pt x="7" y="60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60" y="6"/>
                    </a:lnTo>
                    <a:lnTo>
                      <a:pt x="60" y="4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46" name="Line 226"/>
              <p:cNvSpPr>
                <a:spLocks noChangeShapeType="1"/>
              </p:cNvSpPr>
              <p:nvPr/>
            </p:nvSpPr>
            <p:spPr bwMode="auto">
              <a:xfrm flipV="1">
                <a:off x="2591" y="2526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47" name="Freeform 227"/>
              <p:cNvSpPr>
                <a:spLocks/>
              </p:cNvSpPr>
              <p:nvPr/>
            </p:nvSpPr>
            <p:spPr bwMode="auto">
              <a:xfrm>
                <a:off x="2591" y="2526"/>
                <a:ext cx="54" cy="57"/>
              </a:xfrm>
              <a:custGeom>
                <a:avLst/>
                <a:gdLst>
                  <a:gd name="T0" fmla="*/ 0 w 54"/>
                  <a:gd name="T1" fmla="*/ 57 h 57"/>
                  <a:gd name="T2" fmla="*/ 18 w 54"/>
                  <a:gd name="T3" fmla="*/ 39 h 57"/>
                  <a:gd name="T4" fmla="*/ 18 w 54"/>
                  <a:gd name="T5" fmla="*/ 38 h 57"/>
                  <a:gd name="T6" fmla="*/ 46 w 54"/>
                  <a:gd name="T7" fmla="*/ 10 h 57"/>
                  <a:gd name="T8" fmla="*/ 46 w 54"/>
                  <a:gd name="T9" fmla="*/ 9 h 57"/>
                  <a:gd name="T10" fmla="*/ 54 w 54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57"/>
                  <a:gd name="T20" fmla="*/ 54 w 54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57">
                    <a:moveTo>
                      <a:pt x="0" y="57"/>
                    </a:moveTo>
                    <a:lnTo>
                      <a:pt x="18" y="39"/>
                    </a:lnTo>
                    <a:lnTo>
                      <a:pt x="18" y="38"/>
                    </a:lnTo>
                    <a:lnTo>
                      <a:pt x="46" y="10"/>
                    </a:lnTo>
                    <a:lnTo>
                      <a:pt x="46" y="9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48" name="Freeform 228"/>
              <p:cNvSpPr>
                <a:spLocks/>
              </p:cNvSpPr>
              <p:nvPr/>
            </p:nvSpPr>
            <p:spPr bwMode="auto">
              <a:xfrm>
                <a:off x="2591" y="2567"/>
                <a:ext cx="61" cy="63"/>
              </a:xfrm>
              <a:custGeom>
                <a:avLst/>
                <a:gdLst>
                  <a:gd name="T0" fmla="*/ 0 w 61"/>
                  <a:gd name="T1" fmla="*/ 63 h 63"/>
                  <a:gd name="T2" fmla="*/ 13 w 61"/>
                  <a:gd name="T3" fmla="*/ 51 h 63"/>
                  <a:gd name="T4" fmla="*/ 13 w 61"/>
                  <a:gd name="T5" fmla="*/ 49 h 63"/>
                  <a:gd name="T6" fmla="*/ 40 w 61"/>
                  <a:gd name="T7" fmla="*/ 22 h 63"/>
                  <a:gd name="T8" fmla="*/ 40 w 61"/>
                  <a:gd name="T9" fmla="*/ 20 h 63"/>
                  <a:gd name="T10" fmla="*/ 61 w 61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63"/>
                  <a:gd name="T20" fmla="*/ 61 w 61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63">
                    <a:moveTo>
                      <a:pt x="0" y="63"/>
                    </a:moveTo>
                    <a:lnTo>
                      <a:pt x="13" y="51"/>
                    </a:lnTo>
                    <a:lnTo>
                      <a:pt x="13" y="49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6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49" name="Freeform 229"/>
              <p:cNvSpPr>
                <a:spLocks/>
              </p:cNvSpPr>
              <p:nvPr/>
            </p:nvSpPr>
            <p:spPr bwMode="auto">
              <a:xfrm>
                <a:off x="2591" y="2608"/>
                <a:ext cx="65" cy="69"/>
              </a:xfrm>
              <a:custGeom>
                <a:avLst/>
                <a:gdLst>
                  <a:gd name="T0" fmla="*/ 0 w 65"/>
                  <a:gd name="T1" fmla="*/ 69 h 69"/>
                  <a:gd name="T2" fmla="*/ 7 w 65"/>
                  <a:gd name="T3" fmla="*/ 62 h 69"/>
                  <a:gd name="T4" fmla="*/ 7 w 65"/>
                  <a:gd name="T5" fmla="*/ 61 h 69"/>
                  <a:gd name="T6" fmla="*/ 35 w 65"/>
                  <a:gd name="T7" fmla="*/ 33 h 69"/>
                  <a:gd name="T8" fmla="*/ 35 w 65"/>
                  <a:gd name="T9" fmla="*/ 32 h 69"/>
                  <a:gd name="T10" fmla="*/ 63 w 65"/>
                  <a:gd name="T11" fmla="*/ 4 h 69"/>
                  <a:gd name="T12" fmla="*/ 63 w 65"/>
                  <a:gd name="T13" fmla="*/ 3 h 69"/>
                  <a:gd name="T14" fmla="*/ 65 w 65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69"/>
                  <a:gd name="T26" fmla="*/ 65 w 65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69">
                    <a:moveTo>
                      <a:pt x="0" y="69"/>
                    </a:moveTo>
                    <a:lnTo>
                      <a:pt x="7" y="62"/>
                    </a:lnTo>
                    <a:lnTo>
                      <a:pt x="7" y="61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50" name="Line 230"/>
              <p:cNvSpPr>
                <a:spLocks noChangeShapeType="1"/>
              </p:cNvSpPr>
              <p:nvPr/>
            </p:nvSpPr>
            <p:spPr bwMode="auto">
              <a:xfrm>
                <a:off x="2591" y="2085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51" name="Line 231"/>
              <p:cNvSpPr>
                <a:spLocks noChangeShapeType="1"/>
              </p:cNvSpPr>
              <p:nvPr/>
            </p:nvSpPr>
            <p:spPr bwMode="auto">
              <a:xfrm>
                <a:off x="2591" y="210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52" name="Line 232"/>
              <p:cNvSpPr>
                <a:spLocks noChangeShapeType="1"/>
              </p:cNvSpPr>
              <p:nvPr/>
            </p:nvSpPr>
            <p:spPr bwMode="auto">
              <a:xfrm>
                <a:off x="2591" y="2137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53" name="Freeform 233"/>
              <p:cNvSpPr>
                <a:spLocks/>
              </p:cNvSpPr>
              <p:nvPr/>
            </p:nvSpPr>
            <p:spPr bwMode="auto">
              <a:xfrm>
                <a:off x="2591" y="2164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0 w 20"/>
                  <a:gd name="T3" fmla="*/ 9 h 20"/>
                  <a:gd name="T4" fmla="*/ 10 w 20"/>
                  <a:gd name="T5" fmla="*/ 11 h 20"/>
                  <a:gd name="T6" fmla="*/ 20 w 20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0"/>
                  <a:gd name="T14" fmla="*/ 20 w 20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0">
                    <a:moveTo>
                      <a:pt x="0" y="0"/>
                    </a:moveTo>
                    <a:lnTo>
                      <a:pt x="10" y="9"/>
                    </a:lnTo>
                    <a:lnTo>
                      <a:pt x="10" y="11"/>
                    </a:lnTo>
                    <a:lnTo>
                      <a:pt x="20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54" name="Freeform 234"/>
              <p:cNvSpPr>
                <a:spLocks/>
              </p:cNvSpPr>
              <p:nvPr/>
            </p:nvSpPr>
            <p:spPr bwMode="auto">
              <a:xfrm>
                <a:off x="2591" y="2191"/>
                <a:ext cx="27" cy="28"/>
              </a:xfrm>
              <a:custGeom>
                <a:avLst/>
                <a:gdLst>
                  <a:gd name="T0" fmla="*/ 0 w 27"/>
                  <a:gd name="T1" fmla="*/ 0 h 28"/>
                  <a:gd name="T2" fmla="*/ 3 w 27"/>
                  <a:gd name="T3" fmla="*/ 3 h 28"/>
                  <a:gd name="T4" fmla="*/ 3 w 27"/>
                  <a:gd name="T5" fmla="*/ 4 h 28"/>
                  <a:gd name="T6" fmla="*/ 27 w 27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0" y="0"/>
                    </a:moveTo>
                    <a:lnTo>
                      <a:pt x="3" y="3"/>
                    </a:lnTo>
                    <a:lnTo>
                      <a:pt x="3" y="4"/>
                    </a:lnTo>
                    <a:lnTo>
                      <a:pt x="27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55" name="Freeform 235"/>
              <p:cNvSpPr>
                <a:spLocks/>
              </p:cNvSpPr>
              <p:nvPr/>
            </p:nvSpPr>
            <p:spPr bwMode="auto">
              <a:xfrm>
                <a:off x="2591" y="2218"/>
                <a:ext cx="35" cy="36"/>
              </a:xfrm>
              <a:custGeom>
                <a:avLst/>
                <a:gdLst>
                  <a:gd name="T0" fmla="*/ 0 w 35"/>
                  <a:gd name="T1" fmla="*/ 0 h 36"/>
                  <a:gd name="T2" fmla="*/ 16 w 35"/>
                  <a:gd name="T3" fmla="*/ 15 h 36"/>
                  <a:gd name="T4" fmla="*/ 16 w 35"/>
                  <a:gd name="T5" fmla="*/ 16 h 36"/>
                  <a:gd name="T6" fmla="*/ 35 w 35"/>
                  <a:gd name="T7" fmla="*/ 3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36"/>
                  <a:gd name="T14" fmla="*/ 35 w 35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36">
                    <a:moveTo>
                      <a:pt x="0" y="0"/>
                    </a:moveTo>
                    <a:lnTo>
                      <a:pt x="16" y="15"/>
                    </a:lnTo>
                    <a:lnTo>
                      <a:pt x="16" y="16"/>
                    </a:lnTo>
                    <a:lnTo>
                      <a:pt x="35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56" name="Freeform 236"/>
              <p:cNvSpPr>
                <a:spLocks/>
              </p:cNvSpPr>
              <p:nvPr/>
            </p:nvSpPr>
            <p:spPr bwMode="auto">
              <a:xfrm>
                <a:off x="2591" y="2245"/>
                <a:ext cx="45" cy="46"/>
              </a:xfrm>
              <a:custGeom>
                <a:avLst/>
                <a:gdLst>
                  <a:gd name="T0" fmla="*/ 0 w 45"/>
                  <a:gd name="T1" fmla="*/ 0 h 46"/>
                  <a:gd name="T2" fmla="*/ 25 w 45"/>
                  <a:gd name="T3" fmla="*/ 25 h 46"/>
                  <a:gd name="T4" fmla="*/ 25 w 45"/>
                  <a:gd name="T5" fmla="*/ 27 h 46"/>
                  <a:gd name="T6" fmla="*/ 45 w 45"/>
                  <a:gd name="T7" fmla="*/ 4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6"/>
                  <a:gd name="T14" fmla="*/ 45 w 45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6">
                    <a:moveTo>
                      <a:pt x="0" y="0"/>
                    </a:moveTo>
                    <a:lnTo>
                      <a:pt x="25" y="25"/>
                    </a:lnTo>
                    <a:lnTo>
                      <a:pt x="25" y="27"/>
                    </a:lnTo>
                    <a:lnTo>
                      <a:pt x="45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57" name="Freeform 237"/>
              <p:cNvSpPr>
                <a:spLocks/>
              </p:cNvSpPr>
              <p:nvPr/>
            </p:nvSpPr>
            <p:spPr bwMode="auto">
              <a:xfrm>
                <a:off x="2591" y="2272"/>
                <a:ext cx="54" cy="56"/>
              </a:xfrm>
              <a:custGeom>
                <a:avLst/>
                <a:gdLst>
                  <a:gd name="T0" fmla="*/ 0 w 54"/>
                  <a:gd name="T1" fmla="*/ 0 h 56"/>
                  <a:gd name="T2" fmla="*/ 13 w 54"/>
                  <a:gd name="T3" fmla="*/ 12 h 56"/>
                  <a:gd name="T4" fmla="*/ 13 w 54"/>
                  <a:gd name="T5" fmla="*/ 13 h 56"/>
                  <a:gd name="T6" fmla="*/ 40 w 54"/>
                  <a:gd name="T7" fmla="*/ 41 h 56"/>
                  <a:gd name="T8" fmla="*/ 40 w 54"/>
                  <a:gd name="T9" fmla="*/ 42 h 56"/>
                  <a:gd name="T10" fmla="*/ 54 w 54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56"/>
                  <a:gd name="T20" fmla="*/ 54 w 5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56">
                    <a:moveTo>
                      <a:pt x="0" y="0"/>
                    </a:moveTo>
                    <a:lnTo>
                      <a:pt x="13" y="12"/>
                    </a:lnTo>
                    <a:lnTo>
                      <a:pt x="13" y="13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54" y="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58" name="Freeform 238"/>
              <p:cNvSpPr>
                <a:spLocks/>
              </p:cNvSpPr>
              <p:nvPr/>
            </p:nvSpPr>
            <p:spPr bwMode="auto">
              <a:xfrm>
                <a:off x="2591" y="2299"/>
                <a:ext cx="65" cy="68"/>
              </a:xfrm>
              <a:custGeom>
                <a:avLst/>
                <a:gdLst>
                  <a:gd name="T0" fmla="*/ 0 w 65"/>
                  <a:gd name="T1" fmla="*/ 0 h 68"/>
                  <a:gd name="T2" fmla="*/ 13 w 65"/>
                  <a:gd name="T3" fmla="*/ 13 h 68"/>
                  <a:gd name="T4" fmla="*/ 13 w 65"/>
                  <a:gd name="T5" fmla="*/ 14 h 68"/>
                  <a:gd name="T6" fmla="*/ 43 w 65"/>
                  <a:gd name="T7" fmla="*/ 45 h 68"/>
                  <a:gd name="T8" fmla="*/ 43 w 65"/>
                  <a:gd name="T9" fmla="*/ 46 h 68"/>
                  <a:gd name="T10" fmla="*/ 65 w 65"/>
                  <a:gd name="T11" fmla="*/ 68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68"/>
                  <a:gd name="T20" fmla="*/ 65 w 65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68">
                    <a:moveTo>
                      <a:pt x="0" y="0"/>
                    </a:moveTo>
                    <a:lnTo>
                      <a:pt x="13" y="13"/>
                    </a:lnTo>
                    <a:lnTo>
                      <a:pt x="13" y="14"/>
                    </a:lnTo>
                    <a:lnTo>
                      <a:pt x="43" y="45"/>
                    </a:lnTo>
                    <a:lnTo>
                      <a:pt x="43" y="46"/>
                    </a:lnTo>
                    <a:lnTo>
                      <a:pt x="65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59" name="Freeform 239"/>
              <p:cNvSpPr>
                <a:spLocks/>
              </p:cNvSpPr>
              <p:nvPr/>
            </p:nvSpPr>
            <p:spPr bwMode="auto">
              <a:xfrm>
                <a:off x="2591" y="2326"/>
                <a:ext cx="74" cy="77"/>
              </a:xfrm>
              <a:custGeom>
                <a:avLst/>
                <a:gdLst>
                  <a:gd name="T0" fmla="*/ 0 w 74"/>
                  <a:gd name="T1" fmla="*/ 0 h 77"/>
                  <a:gd name="T2" fmla="*/ 14 w 74"/>
                  <a:gd name="T3" fmla="*/ 13 h 77"/>
                  <a:gd name="T4" fmla="*/ 14 w 74"/>
                  <a:gd name="T5" fmla="*/ 15 h 77"/>
                  <a:gd name="T6" fmla="*/ 40 w 74"/>
                  <a:gd name="T7" fmla="*/ 41 h 77"/>
                  <a:gd name="T8" fmla="*/ 40 w 74"/>
                  <a:gd name="T9" fmla="*/ 43 h 77"/>
                  <a:gd name="T10" fmla="*/ 68 w 74"/>
                  <a:gd name="T11" fmla="*/ 70 h 77"/>
                  <a:gd name="T12" fmla="*/ 68 w 74"/>
                  <a:gd name="T13" fmla="*/ 72 h 77"/>
                  <a:gd name="T14" fmla="*/ 74 w 74"/>
                  <a:gd name="T15" fmla="*/ 77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77"/>
                  <a:gd name="T26" fmla="*/ 74 w 7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77">
                    <a:moveTo>
                      <a:pt x="0" y="0"/>
                    </a:moveTo>
                    <a:lnTo>
                      <a:pt x="14" y="13"/>
                    </a:lnTo>
                    <a:lnTo>
                      <a:pt x="14" y="15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68" y="70"/>
                    </a:lnTo>
                    <a:lnTo>
                      <a:pt x="68" y="72"/>
                    </a:lnTo>
                    <a:lnTo>
                      <a:pt x="74" y="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60" name="Freeform 240"/>
              <p:cNvSpPr>
                <a:spLocks/>
              </p:cNvSpPr>
              <p:nvPr/>
            </p:nvSpPr>
            <p:spPr bwMode="auto">
              <a:xfrm>
                <a:off x="2591" y="2352"/>
                <a:ext cx="82" cy="86"/>
              </a:xfrm>
              <a:custGeom>
                <a:avLst/>
                <a:gdLst>
                  <a:gd name="T0" fmla="*/ 0 w 82"/>
                  <a:gd name="T1" fmla="*/ 0 h 86"/>
                  <a:gd name="T2" fmla="*/ 2 w 82"/>
                  <a:gd name="T3" fmla="*/ 1 h 86"/>
                  <a:gd name="T4" fmla="*/ 2 w 82"/>
                  <a:gd name="T5" fmla="*/ 3 h 86"/>
                  <a:gd name="T6" fmla="*/ 28 w 82"/>
                  <a:gd name="T7" fmla="*/ 29 h 86"/>
                  <a:gd name="T8" fmla="*/ 28 w 82"/>
                  <a:gd name="T9" fmla="*/ 30 h 86"/>
                  <a:gd name="T10" fmla="*/ 56 w 82"/>
                  <a:gd name="T11" fmla="*/ 58 h 86"/>
                  <a:gd name="T12" fmla="*/ 56 w 82"/>
                  <a:gd name="T13" fmla="*/ 59 h 86"/>
                  <a:gd name="T14" fmla="*/ 82 w 82"/>
                  <a:gd name="T15" fmla="*/ 86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86"/>
                  <a:gd name="T26" fmla="*/ 82 w 82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86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56" y="58"/>
                    </a:lnTo>
                    <a:lnTo>
                      <a:pt x="56" y="59"/>
                    </a:lnTo>
                    <a:lnTo>
                      <a:pt x="82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61" name="Freeform 241"/>
              <p:cNvSpPr>
                <a:spLocks/>
              </p:cNvSpPr>
              <p:nvPr/>
            </p:nvSpPr>
            <p:spPr bwMode="auto">
              <a:xfrm>
                <a:off x="2591" y="2380"/>
                <a:ext cx="85" cy="88"/>
              </a:xfrm>
              <a:custGeom>
                <a:avLst/>
                <a:gdLst>
                  <a:gd name="T0" fmla="*/ 0 w 85"/>
                  <a:gd name="T1" fmla="*/ 0 h 88"/>
                  <a:gd name="T2" fmla="*/ 5 w 85"/>
                  <a:gd name="T3" fmla="*/ 4 h 88"/>
                  <a:gd name="T4" fmla="*/ 5 w 85"/>
                  <a:gd name="T5" fmla="*/ 5 h 88"/>
                  <a:gd name="T6" fmla="*/ 36 w 85"/>
                  <a:gd name="T7" fmla="*/ 37 h 88"/>
                  <a:gd name="T8" fmla="*/ 36 w 85"/>
                  <a:gd name="T9" fmla="*/ 38 h 88"/>
                  <a:gd name="T10" fmla="*/ 67 w 85"/>
                  <a:gd name="T11" fmla="*/ 69 h 88"/>
                  <a:gd name="T12" fmla="*/ 67 w 85"/>
                  <a:gd name="T13" fmla="*/ 70 h 88"/>
                  <a:gd name="T14" fmla="*/ 85 w 85"/>
                  <a:gd name="T15" fmla="*/ 88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88"/>
                  <a:gd name="T26" fmla="*/ 85 w 85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88">
                    <a:moveTo>
                      <a:pt x="0" y="0"/>
                    </a:moveTo>
                    <a:lnTo>
                      <a:pt x="5" y="4"/>
                    </a:lnTo>
                    <a:lnTo>
                      <a:pt x="5" y="5"/>
                    </a:lnTo>
                    <a:lnTo>
                      <a:pt x="36" y="37"/>
                    </a:lnTo>
                    <a:lnTo>
                      <a:pt x="36" y="38"/>
                    </a:lnTo>
                    <a:lnTo>
                      <a:pt x="67" y="69"/>
                    </a:lnTo>
                    <a:lnTo>
                      <a:pt x="67" y="70"/>
                    </a:lnTo>
                    <a:lnTo>
                      <a:pt x="85" y="8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62" name="Freeform 242"/>
              <p:cNvSpPr>
                <a:spLocks/>
              </p:cNvSpPr>
              <p:nvPr/>
            </p:nvSpPr>
            <p:spPr bwMode="auto">
              <a:xfrm>
                <a:off x="2591" y="2406"/>
                <a:ext cx="89" cy="93"/>
              </a:xfrm>
              <a:custGeom>
                <a:avLst/>
                <a:gdLst>
                  <a:gd name="T0" fmla="*/ 0 w 89"/>
                  <a:gd name="T1" fmla="*/ 0 h 93"/>
                  <a:gd name="T2" fmla="*/ 13 w 89"/>
                  <a:gd name="T3" fmla="*/ 12 h 93"/>
                  <a:gd name="T4" fmla="*/ 13 w 89"/>
                  <a:gd name="T5" fmla="*/ 14 h 93"/>
                  <a:gd name="T6" fmla="*/ 42 w 89"/>
                  <a:gd name="T7" fmla="*/ 43 h 93"/>
                  <a:gd name="T8" fmla="*/ 42 w 89"/>
                  <a:gd name="T9" fmla="*/ 44 h 93"/>
                  <a:gd name="T10" fmla="*/ 71 w 89"/>
                  <a:gd name="T11" fmla="*/ 73 h 93"/>
                  <a:gd name="T12" fmla="*/ 71 w 89"/>
                  <a:gd name="T13" fmla="*/ 75 h 93"/>
                  <a:gd name="T14" fmla="*/ 89 w 89"/>
                  <a:gd name="T15" fmla="*/ 93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"/>
                  <a:gd name="T25" fmla="*/ 0 h 93"/>
                  <a:gd name="T26" fmla="*/ 89 w 89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" h="93">
                    <a:moveTo>
                      <a:pt x="0" y="0"/>
                    </a:moveTo>
                    <a:lnTo>
                      <a:pt x="13" y="12"/>
                    </a:lnTo>
                    <a:lnTo>
                      <a:pt x="13" y="14"/>
                    </a:lnTo>
                    <a:lnTo>
                      <a:pt x="42" y="43"/>
                    </a:lnTo>
                    <a:lnTo>
                      <a:pt x="42" y="44"/>
                    </a:lnTo>
                    <a:lnTo>
                      <a:pt x="71" y="73"/>
                    </a:lnTo>
                    <a:lnTo>
                      <a:pt x="71" y="75"/>
                    </a:lnTo>
                    <a:lnTo>
                      <a:pt x="89" y="9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63" name="Freeform 243"/>
              <p:cNvSpPr>
                <a:spLocks/>
              </p:cNvSpPr>
              <p:nvPr/>
            </p:nvSpPr>
            <p:spPr bwMode="auto">
              <a:xfrm>
                <a:off x="2591" y="2434"/>
                <a:ext cx="90" cy="94"/>
              </a:xfrm>
              <a:custGeom>
                <a:avLst/>
                <a:gdLst>
                  <a:gd name="T0" fmla="*/ 0 w 90"/>
                  <a:gd name="T1" fmla="*/ 0 h 94"/>
                  <a:gd name="T2" fmla="*/ 17 w 90"/>
                  <a:gd name="T3" fmla="*/ 16 h 94"/>
                  <a:gd name="T4" fmla="*/ 17 w 90"/>
                  <a:gd name="T5" fmla="*/ 18 h 94"/>
                  <a:gd name="T6" fmla="*/ 45 w 90"/>
                  <a:gd name="T7" fmla="*/ 45 h 94"/>
                  <a:gd name="T8" fmla="*/ 45 w 90"/>
                  <a:gd name="T9" fmla="*/ 47 h 94"/>
                  <a:gd name="T10" fmla="*/ 71 w 90"/>
                  <a:gd name="T11" fmla="*/ 73 h 94"/>
                  <a:gd name="T12" fmla="*/ 71 w 90"/>
                  <a:gd name="T13" fmla="*/ 74 h 94"/>
                  <a:gd name="T14" fmla="*/ 90 w 90"/>
                  <a:gd name="T15" fmla="*/ 94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94"/>
                  <a:gd name="T26" fmla="*/ 90 w 90"/>
                  <a:gd name="T27" fmla="*/ 94 h 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94">
                    <a:moveTo>
                      <a:pt x="0" y="0"/>
                    </a:moveTo>
                    <a:lnTo>
                      <a:pt x="17" y="16"/>
                    </a:lnTo>
                    <a:lnTo>
                      <a:pt x="17" y="18"/>
                    </a:lnTo>
                    <a:lnTo>
                      <a:pt x="45" y="45"/>
                    </a:lnTo>
                    <a:lnTo>
                      <a:pt x="45" y="47"/>
                    </a:lnTo>
                    <a:lnTo>
                      <a:pt x="71" y="73"/>
                    </a:lnTo>
                    <a:lnTo>
                      <a:pt x="71" y="74"/>
                    </a:lnTo>
                    <a:lnTo>
                      <a:pt x="90" y="9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64" name="Freeform 244"/>
              <p:cNvSpPr>
                <a:spLocks/>
              </p:cNvSpPr>
              <p:nvPr/>
            </p:nvSpPr>
            <p:spPr bwMode="auto">
              <a:xfrm>
                <a:off x="2591" y="2460"/>
                <a:ext cx="90" cy="95"/>
              </a:xfrm>
              <a:custGeom>
                <a:avLst/>
                <a:gdLst>
                  <a:gd name="T0" fmla="*/ 0 w 90"/>
                  <a:gd name="T1" fmla="*/ 0 h 95"/>
                  <a:gd name="T2" fmla="*/ 5 w 90"/>
                  <a:gd name="T3" fmla="*/ 4 h 95"/>
                  <a:gd name="T4" fmla="*/ 5 w 90"/>
                  <a:gd name="T5" fmla="*/ 5 h 95"/>
                  <a:gd name="T6" fmla="*/ 32 w 90"/>
                  <a:gd name="T7" fmla="*/ 33 h 95"/>
                  <a:gd name="T8" fmla="*/ 32 w 90"/>
                  <a:gd name="T9" fmla="*/ 35 h 95"/>
                  <a:gd name="T10" fmla="*/ 58 w 90"/>
                  <a:gd name="T11" fmla="*/ 61 h 95"/>
                  <a:gd name="T12" fmla="*/ 58 w 90"/>
                  <a:gd name="T13" fmla="*/ 62 h 95"/>
                  <a:gd name="T14" fmla="*/ 86 w 90"/>
                  <a:gd name="T15" fmla="*/ 90 h 95"/>
                  <a:gd name="T16" fmla="*/ 86 w 90"/>
                  <a:gd name="T17" fmla="*/ 91 h 95"/>
                  <a:gd name="T18" fmla="*/ 90 w 90"/>
                  <a:gd name="T19" fmla="*/ 95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"/>
                  <a:gd name="T31" fmla="*/ 0 h 95"/>
                  <a:gd name="T32" fmla="*/ 90 w 90"/>
                  <a:gd name="T33" fmla="*/ 95 h 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" h="95">
                    <a:moveTo>
                      <a:pt x="0" y="0"/>
                    </a:moveTo>
                    <a:lnTo>
                      <a:pt x="5" y="4"/>
                    </a:lnTo>
                    <a:lnTo>
                      <a:pt x="5" y="5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58" y="61"/>
                    </a:lnTo>
                    <a:lnTo>
                      <a:pt x="58" y="62"/>
                    </a:lnTo>
                    <a:lnTo>
                      <a:pt x="86" y="90"/>
                    </a:lnTo>
                    <a:lnTo>
                      <a:pt x="86" y="91"/>
                    </a:lnTo>
                    <a:lnTo>
                      <a:pt x="90" y="9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65" name="Freeform 245"/>
              <p:cNvSpPr>
                <a:spLocks/>
              </p:cNvSpPr>
              <p:nvPr/>
            </p:nvSpPr>
            <p:spPr bwMode="auto">
              <a:xfrm>
                <a:off x="2591" y="2488"/>
                <a:ext cx="87" cy="91"/>
              </a:xfrm>
              <a:custGeom>
                <a:avLst/>
                <a:gdLst>
                  <a:gd name="T0" fmla="*/ 0 w 87"/>
                  <a:gd name="T1" fmla="*/ 0 h 91"/>
                  <a:gd name="T2" fmla="*/ 16 w 87"/>
                  <a:gd name="T3" fmla="*/ 15 h 91"/>
                  <a:gd name="T4" fmla="*/ 16 w 87"/>
                  <a:gd name="T5" fmla="*/ 16 h 91"/>
                  <a:gd name="T6" fmla="*/ 46 w 87"/>
                  <a:gd name="T7" fmla="*/ 47 h 91"/>
                  <a:gd name="T8" fmla="*/ 46 w 87"/>
                  <a:gd name="T9" fmla="*/ 48 h 91"/>
                  <a:gd name="T10" fmla="*/ 76 w 87"/>
                  <a:gd name="T11" fmla="*/ 79 h 91"/>
                  <a:gd name="T12" fmla="*/ 76 w 87"/>
                  <a:gd name="T13" fmla="*/ 80 h 91"/>
                  <a:gd name="T14" fmla="*/ 87 w 87"/>
                  <a:gd name="T15" fmla="*/ 91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91"/>
                  <a:gd name="T26" fmla="*/ 87 w 87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91">
                    <a:moveTo>
                      <a:pt x="0" y="0"/>
                    </a:moveTo>
                    <a:lnTo>
                      <a:pt x="16" y="15"/>
                    </a:lnTo>
                    <a:lnTo>
                      <a:pt x="16" y="16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76" y="79"/>
                    </a:lnTo>
                    <a:lnTo>
                      <a:pt x="76" y="80"/>
                    </a:lnTo>
                    <a:lnTo>
                      <a:pt x="87" y="9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66" name="Freeform 246"/>
              <p:cNvSpPr>
                <a:spLocks/>
              </p:cNvSpPr>
              <p:nvPr/>
            </p:nvSpPr>
            <p:spPr bwMode="auto">
              <a:xfrm>
                <a:off x="2591" y="2514"/>
                <a:ext cx="83" cy="87"/>
              </a:xfrm>
              <a:custGeom>
                <a:avLst/>
                <a:gdLst>
                  <a:gd name="T0" fmla="*/ 0 w 83"/>
                  <a:gd name="T1" fmla="*/ 0 h 87"/>
                  <a:gd name="T2" fmla="*/ 20 w 83"/>
                  <a:gd name="T3" fmla="*/ 19 h 87"/>
                  <a:gd name="T4" fmla="*/ 20 w 83"/>
                  <a:gd name="T5" fmla="*/ 21 h 87"/>
                  <a:gd name="T6" fmla="*/ 47 w 83"/>
                  <a:gd name="T7" fmla="*/ 48 h 87"/>
                  <a:gd name="T8" fmla="*/ 47 w 83"/>
                  <a:gd name="T9" fmla="*/ 50 h 87"/>
                  <a:gd name="T10" fmla="*/ 76 w 83"/>
                  <a:gd name="T11" fmla="*/ 79 h 87"/>
                  <a:gd name="T12" fmla="*/ 76 w 83"/>
                  <a:gd name="T13" fmla="*/ 80 h 87"/>
                  <a:gd name="T14" fmla="*/ 83 w 83"/>
                  <a:gd name="T15" fmla="*/ 87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87"/>
                  <a:gd name="T26" fmla="*/ 83 w 83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87">
                    <a:moveTo>
                      <a:pt x="0" y="0"/>
                    </a:moveTo>
                    <a:lnTo>
                      <a:pt x="20" y="19"/>
                    </a:lnTo>
                    <a:lnTo>
                      <a:pt x="20" y="21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76" y="79"/>
                    </a:lnTo>
                    <a:lnTo>
                      <a:pt x="76" y="80"/>
                    </a:lnTo>
                    <a:lnTo>
                      <a:pt x="83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67" name="Freeform 247"/>
              <p:cNvSpPr>
                <a:spLocks/>
              </p:cNvSpPr>
              <p:nvPr/>
            </p:nvSpPr>
            <p:spPr bwMode="auto">
              <a:xfrm>
                <a:off x="2591" y="2542"/>
                <a:ext cx="79" cy="83"/>
              </a:xfrm>
              <a:custGeom>
                <a:avLst/>
                <a:gdLst>
                  <a:gd name="T0" fmla="*/ 0 w 79"/>
                  <a:gd name="T1" fmla="*/ 0 h 83"/>
                  <a:gd name="T2" fmla="*/ 20 w 79"/>
                  <a:gd name="T3" fmla="*/ 19 h 83"/>
                  <a:gd name="T4" fmla="*/ 20 w 79"/>
                  <a:gd name="T5" fmla="*/ 20 h 83"/>
                  <a:gd name="T6" fmla="*/ 47 w 79"/>
                  <a:gd name="T7" fmla="*/ 48 h 83"/>
                  <a:gd name="T8" fmla="*/ 47 w 79"/>
                  <a:gd name="T9" fmla="*/ 50 h 83"/>
                  <a:gd name="T10" fmla="*/ 75 w 79"/>
                  <a:gd name="T11" fmla="*/ 77 h 83"/>
                  <a:gd name="T12" fmla="*/ 75 w 79"/>
                  <a:gd name="T13" fmla="*/ 79 h 83"/>
                  <a:gd name="T14" fmla="*/ 79 w 79"/>
                  <a:gd name="T15" fmla="*/ 83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3"/>
                  <a:gd name="T26" fmla="*/ 79 w 79"/>
                  <a:gd name="T27" fmla="*/ 83 h 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3">
                    <a:moveTo>
                      <a:pt x="0" y="0"/>
                    </a:moveTo>
                    <a:lnTo>
                      <a:pt x="20" y="19"/>
                    </a:lnTo>
                    <a:lnTo>
                      <a:pt x="20" y="20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75" y="77"/>
                    </a:lnTo>
                    <a:lnTo>
                      <a:pt x="75" y="79"/>
                    </a:lnTo>
                    <a:lnTo>
                      <a:pt x="79" y="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68" name="Freeform 248"/>
              <p:cNvSpPr>
                <a:spLocks/>
              </p:cNvSpPr>
              <p:nvPr/>
            </p:nvSpPr>
            <p:spPr bwMode="auto">
              <a:xfrm>
                <a:off x="2591" y="2569"/>
                <a:ext cx="75" cy="78"/>
              </a:xfrm>
              <a:custGeom>
                <a:avLst/>
                <a:gdLst>
                  <a:gd name="T0" fmla="*/ 0 w 75"/>
                  <a:gd name="T1" fmla="*/ 0 h 78"/>
                  <a:gd name="T2" fmla="*/ 21 w 75"/>
                  <a:gd name="T3" fmla="*/ 21 h 78"/>
                  <a:gd name="T4" fmla="*/ 21 w 75"/>
                  <a:gd name="T5" fmla="*/ 23 h 78"/>
                  <a:gd name="T6" fmla="*/ 50 w 75"/>
                  <a:gd name="T7" fmla="*/ 52 h 78"/>
                  <a:gd name="T8" fmla="*/ 50 w 75"/>
                  <a:gd name="T9" fmla="*/ 53 h 78"/>
                  <a:gd name="T10" fmla="*/ 75 w 75"/>
                  <a:gd name="T11" fmla="*/ 78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78"/>
                  <a:gd name="T20" fmla="*/ 75 w 75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78">
                    <a:moveTo>
                      <a:pt x="0" y="0"/>
                    </a:moveTo>
                    <a:lnTo>
                      <a:pt x="21" y="21"/>
                    </a:lnTo>
                    <a:lnTo>
                      <a:pt x="21" y="23"/>
                    </a:lnTo>
                    <a:lnTo>
                      <a:pt x="50" y="52"/>
                    </a:lnTo>
                    <a:lnTo>
                      <a:pt x="50" y="53"/>
                    </a:lnTo>
                    <a:lnTo>
                      <a:pt x="75" y="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69" name="Freeform 249"/>
              <p:cNvSpPr>
                <a:spLocks/>
              </p:cNvSpPr>
              <p:nvPr/>
            </p:nvSpPr>
            <p:spPr bwMode="auto">
              <a:xfrm>
                <a:off x="2591" y="2596"/>
                <a:ext cx="71" cy="73"/>
              </a:xfrm>
              <a:custGeom>
                <a:avLst/>
                <a:gdLst>
                  <a:gd name="T0" fmla="*/ 0 w 71"/>
                  <a:gd name="T1" fmla="*/ 0 h 73"/>
                  <a:gd name="T2" fmla="*/ 25 w 71"/>
                  <a:gd name="T3" fmla="*/ 25 h 73"/>
                  <a:gd name="T4" fmla="*/ 25 w 71"/>
                  <a:gd name="T5" fmla="*/ 26 h 73"/>
                  <a:gd name="T6" fmla="*/ 56 w 71"/>
                  <a:gd name="T7" fmla="*/ 56 h 73"/>
                  <a:gd name="T8" fmla="*/ 56 w 71"/>
                  <a:gd name="T9" fmla="*/ 58 h 73"/>
                  <a:gd name="T10" fmla="*/ 71 w 71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73"/>
                  <a:gd name="T20" fmla="*/ 71 w 7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73">
                    <a:moveTo>
                      <a:pt x="0" y="0"/>
                    </a:moveTo>
                    <a:lnTo>
                      <a:pt x="25" y="25"/>
                    </a:lnTo>
                    <a:lnTo>
                      <a:pt x="25" y="26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71" y="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70" name="Freeform 250"/>
              <p:cNvSpPr>
                <a:spLocks/>
              </p:cNvSpPr>
              <p:nvPr/>
            </p:nvSpPr>
            <p:spPr bwMode="auto">
              <a:xfrm>
                <a:off x="2591" y="2622"/>
                <a:ext cx="65" cy="69"/>
              </a:xfrm>
              <a:custGeom>
                <a:avLst/>
                <a:gdLst>
                  <a:gd name="T0" fmla="*/ 0 w 65"/>
                  <a:gd name="T1" fmla="*/ 0 h 69"/>
                  <a:gd name="T2" fmla="*/ 9 w 65"/>
                  <a:gd name="T3" fmla="*/ 8 h 69"/>
                  <a:gd name="T4" fmla="*/ 9 w 65"/>
                  <a:gd name="T5" fmla="*/ 10 h 69"/>
                  <a:gd name="T6" fmla="*/ 36 w 65"/>
                  <a:gd name="T7" fmla="*/ 37 h 69"/>
                  <a:gd name="T8" fmla="*/ 36 w 65"/>
                  <a:gd name="T9" fmla="*/ 39 h 69"/>
                  <a:gd name="T10" fmla="*/ 63 w 65"/>
                  <a:gd name="T11" fmla="*/ 65 h 69"/>
                  <a:gd name="T12" fmla="*/ 63 w 65"/>
                  <a:gd name="T13" fmla="*/ 66 h 69"/>
                  <a:gd name="T14" fmla="*/ 65 w 65"/>
                  <a:gd name="T15" fmla="*/ 69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69"/>
                  <a:gd name="T26" fmla="*/ 65 w 65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69">
                    <a:moveTo>
                      <a:pt x="0" y="0"/>
                    </a:moveTo>
                    <a:lnTo>
                      <a:pt x="9" y="8"/>
                    </a:lnTo>
                    <a:lnTo>
                      <a:pt x="9" y="10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63" y="65"/>
                    </a:lnTo>
                    <a:lnTo>
                      <a:pt x="63" y="66"/>
                    </a:lnTo>
                    <a:lnTo>
                      <a:pt x="65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71" name="Freeform 251"/>
              <p:cNvSpPr>
                <a:spLocks/>
              </p:cNvSpPr>
              <p:nvPr/>
            </p:nvSpPr>
            <p:spPr bwMode="auto">
              <a:xfrm>
                <a:off x="2591" y="2650"/>
                <a:ext cx="60" cy="62"/>
              </a:xfrm>
              <a:custGeom>
                <a:avLst/>
                <a:gdLst>
                  <a:gd name="T0" fmla="*/ 0 w 60"/>
                  <a:gd name="T1" fmla="*/ 0 h 62"/>
                  <a:gd name="T2" fmla="*/ 24 w 60"/>
                  <a:gd name="T3" fmla="*/ 23 h 62"/>
                  <a:gd name="T4" fmla="*/ 24 w 60"/>
                  <a:gd name="T5" fmla="*/ 25 h 62"/>
                  <a:gd name="T6" fmla="*/ 50 w 60"/>
                  <a:gd name="T7" fmla="*/ 51 h 62"/>
                  <a:gd name="T8" fmla="*/ 50 w 60"/>
                  <a:gd name="T9" fmla="*/ 52 h 62"/>
                  <a:gd name="T10" fmla="*/ 60 w 60"/>
                  <a:gd name="T11" fmla="*/ 62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2"/>
                  <a:gd name="T20" fmla="*/ 60 w 60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2">
                    <a:moveTo>
                      <a:pt x="0" y="0"/>
                    </a:moveTo>
                    <a:lnTo>
                      <a:pt x="24" y="23"/>
                    </a:lnTo>
                    <a:lnTo>
                      <a:pt x="24" y="25"/>
                    </a:lnTo>
                    <a:lnTo>
                      <a:pt x="50" y="51"/>
                    </a:lnTo>
                    <a:lnTo>
                      <a:pt x="50" y="52"/>
                    </a:lnTo>
                    <a:lnTo>
                      <a:pt x="60" y="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72" name="Freeform 252"/>
              <p:cNvSpPr>
                <a:spLocks/>
              </p:cNvSpPr>
              <p:nvPr/>
            </p:nvSpPr>
            <p:spPr bwMode="auto">
              <a:xfrm>
                <a:off x="2591" y="2676"/>
                <a:ext cx="54" cy="57"/>
              </a:xfrm>
              <a:custGeom>
                <a:avLst/>
                <a:gdLst>
                  <a:gd name="T0" fmla="*/ 0 w 54"/>
                  <a:gd name="T1" fmla="*/ 0 h 57"/>
                  <a:gd name="T2" fmla="*/ 17 w 54"/>
                  <a:gd name="T3" fmla="*/ 17 h 57"/>
                  <a:gd name="T4" fmla="*/ 17 w 54"/>
                  <a:gd name="T5" fmla="*/ 18 h 57"/>
                  <a:gd name="T6" fmla="*/ 49 w 54"/>
                  <a:gd name="T7" fmla="*/ 50 h 57"/>
                  <a:gd name="T8" fmla="*/ 49 w 54"/>
                  <a:gd name="T9" fmla="*/ 51 h 57"/>
                  <a:gd name="T10" fmla="*/ 54 w 54"/>
                  <a:gd name="T11" fmla="*/ 5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57"/>
                  <a:gd name="T20" fmla="*/ 54 w 54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57">
                    <a:moveTo>
                      <a:pt x="0" y="0"/>
                    </a:moveTo>
                    <a:lnTo>
                      <a:pt x="17" y="17"/>
                    </a:lnTo>
                    <a:lnTo>
                      <a:pt x="17" y="18"/>
                    </a:lnTo>
                    <a:lnTo>
                      <a:pt x="49" y="50"/>
                    </a:lnTo>
                    <a:lnTo>
                      <a:pt x="49" y="51"/>
                    </a:lnTo>
                    <a:lnTo>
                      <a:pt x="54" y="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73" name="Freeform 253"/>
              <p:cNvSpPr>
                <a:spLocks/>
              </p:cNvSpPr>
              <p:nvPr/>
            </p:nvSpPr>
            <p:spPr bwMode="auto">
              <a:xfrm>
                <a:off x="2591" y="2702"/>
                <a:ext cx="49" cy="52"/>
              </a:xfrm>
              <a:custGeom>
                <a:avLst/>
                <a:gdLst>
                  <a:gd name="T0" fmla="*/ 0 w 49"/>
                  <a:gd name="T1" fmla="*/ 0 h 52"/>
                  <a:gd name="T2" fmla="*/ 16 w 49"/>
                  <a:gd name="T3" fmla="*/ 16 h 52"/>
                  <a:gd name="T4" fmla="*/ 16 w 49"/>
                  <a:gd name="T5" fmla="*/ 17 h 52"/>
                  <a:gd name="T6" fmla="*/ 45 w 49"/>
                  <a:gd name="T7" fmla="*/ 46 h 52"/>
                  <a:gd name="T8" fmla="*/ 45 w 49"/>
                  <a:gd name="T9" fmla="*/ 47 h 52"/>
                  <a:gd name="T10" fmla="*/ 49 w 49"/>
                  <a:gd name="T11" fmla="*/ 52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52"/>
                  <a:gd name="T20" fmla="*/ 49 w 49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52">
                    <a:moveTo>
                      <a:pt x="0" y="0"/>
                    </a:moveTo>
                    <a:lnTo>
                      <a:pt x="16" y="16"/>
                    </a:lnTo>
                    <a:lnTo>
                      <a:pt x="16" y="17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9" y="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74" name="Freeform 254"/>
              <p:cNvSpPr>
                <a:spLocks/>
              </p:cNvSpPr>
              <p:nvPr/>
            </p:nvSpPr>
            <p:spPr bwMode="auto">
              <a:xfrm>
                <a:off x="2591" y="2730"/>
                <a:ext cx="43" cy="46"/>
              </a:xfrm>
              <a:custGeom>
                <a:avLst/>
                <a:gdLst>
                  <a:gd name="T0" fmla="*/ 0 w 43"/>
                  <a:gd name="T1" fmla="*/ 0 h 46"/>
                  <a:gd name="T2" fmla="*/ 11 w 43"/>
                  <a:gd name="T3" fmla="*/ 11 h 46"/>
                  <a:gd name="T4" fmla="*/ 11 w 43"/>
                  <a:gd name="T5" fmla="*/ 12 h 46"/>
                  <a:gd name="T6" fmla="*/ 39 w 43"/>
                  <a:gd name="T7" fmla="*/ 40 h 46"/>
                  <a:gd name="T8" fmla="*/ 39 w 43"/>
                  <a:gd name="T9" fmla="*/ 42 h 46"/>
                  <a:gd name="T10" fmla="*/ 43 w 43"/>
                  <a:gd name="T11" fmla="*/ 46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46"/>
                  <a:gd name="T20" fmla="*/ 43 w 43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46">
                    <a:moveTo>
                      <a:pt x="0" y="0"/>
                    </a:moveTo>
                    <a:lnTo>
                      <a:pt x="11" y="11"/>
                    </a:lnTo>
                    <a:lnTo>
                      <a:pt x="11" y="12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43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75" name="Freeform 255"/>
              <p:cNvSpPr>
                <a:spLocks/>
              </p:cNvSpPr>
              <p:nvPr/>
            </p:nvSpPr>
            <p:spPr bwMode="auto">
              <a:xfrm>
                <a:off x="2591" y="2758"/>
                <a:ext cx="39" cy="40"/>
              </a:xfrm>
              <a:custGeom>
                <a:avLst/>
                <a:gdLst>
                  <a:gd name="T0" fmla="*/ 0 w 39"/>
                  <a:gd name="T1" fmla="*/ 0 h 40"/>
                  <a:gd name="T2" fmla="*/ 27 w 39"/>
                  <a:gd name="T3" fmla="*/ 26 h 40"/>
                  <a:gd name="T4" fmla="*/ 27 w 39"/>
                  <a:gd name="T5" fmla="*/ 27 h 40"/>
                  <a:gd name="T6" fmla="*/ 39 w 39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40"/>
                  <a:gd name="T14" fmla="*/ 39 w 39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40">
                    <a:moveTo>
                      <a:pt x="0" y="0"/>
                    </a:moveTo>
                    <a:lnTo>
                      <a:pt x="27" y="26"/>
                    </a:lnTo>
                    <a:lnTo>
                      <a:pt x="27" y="27"/>
                    </a:lnTo>
                    <a:lnTo>
                      <a:pt x="39" y="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76" name="Freeform 256"/>
              <p:cNvSpPr>
                <a:spLocks/>
              </p:cNvSpPr>
              <p:nvPr/>
            </p:nvSpPr>
            <p:spPr bwMode="auto">
              <a:xfrm>
                <a:off x="2591" y="2784"/>
                <a:ext cx="34" cy="35"/>
              </a:xfrm>
              <a:custGeom>
                <a:avLst/>
                <a:gdLst>
                  <a:gd name="T0" fmla="*/ 0 w 34"/>
                  <a:gd name="T1" fmla="*/ 0 h 35"/>
                  <a:gd name="T2" fmla="*/ 28 w 34"/>
                  <a:gd name="T3" fmla="*/ 28 h 35"/>
                  <a:gd name="T4" fmla="*/ 28 w 34"/>
                  <a:gd name="T5" fmla="*/ 29 h 35"/>
                  <a:gd name="T6" fmla="*/ 34 w 34"/>
                  <a:gd name="T7" fmla="*/ 3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5"/>
                  <a:gd name="T14" fmla="*/ 34 w 34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5">
                    <a:moveTo>
                      <a:pt x="0" y="0"/>
                    </a:moveTo>
                    <a:lnTo>
                      <a:pt x="28" y="28"/>
                    </a:lnTo>
                    <a:lnTo>
                      <a:pt x="28" y="29"/>
                    </a:lnTo>
                    <a:lnTo>
                      <a:pt x="34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77" name="Freeform 257"/>
              <p:cNvSpPr>
                <a:spLocks/>
              </p:cNvSpPr>
              <p:nvPr/>
            </p:nvSpPr>
            <p:spPr bwMode="auto">
              <a:xfrm>
                <a:off x="2591" y="2810"/>
                <a:ext cx="28" cy="31"/>
              </a:xfrm>
              <a:custGeom>
                <a:avLst/>
                <a:gdLst>
                  <a:gd name="T0" fmla="*/ 0 w 28"/>
                  <a:gd name="T1" fmla="*/ 0 h 31"/>
                  <a:gd name="T2" fmla="*/ 0 w 28"/>
                  <a:gd name="T3" fmla="*/ 2 h 31"/>
                  <a:gd name="T4" fmla="*/ 2 w 28"/>
                  <a:gd name="T5" fmla="*/ 3 h 31"/>
                  <a:gd name="T6" fmla="*/ 28 w 28"/>
                  <a:gd name="T7" fmla="*/ 29 h 31"/>
                  <a:gd name="T8" fmla="*/ 28 w 2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1"/>
                  <a:gd name="T17" fmla="*/ 28 w 2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1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28" y="29"/>
                    </a:lnTo>
                    <a:lnTo>
                      <a:pt x="28" y="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78" name="Freeform 258"/>
              <p:cNvSpPr>
                <a:spLocks/>
              </p:cNvSpPr>
              <p:nvPr/>
            </p:nvSpPr>
            <p:spPr bwMode="auto">
              <a:xfrm>
                <a:off x="2591" y="2838"/>
                <a:ext cx="23" cy="24"/>
              </a:xfrm>
              <a:custGeom>
                <a:avLst/>
                <a:gdLst>
                  <a:gd name="T0" fmla="*/ 0 w 23"/>
                  <a:gd name="T1" fmla="*/ 0 h 24"/>
                  <a:gd name="T2" fmla="*/ 16 w 23"/>
                  <a:gd name="T3" fmla="*/ 15 h 24"/>
                  <a:gd name="T4" fmla="*/ 16 w 23"/>
                  <a:gd name="T5" fmla="*/ 17 h 24"/>
                  <a:gd name="T6" fmla="*/ 23 w 23"/>
                  <a:gd name="T7" fmla="*/ 24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0" y="0"/>
                    </a:moveTo>
                    <a:lnTo>
                      <a:pt x="16" y="15"/>
                    </a:lnTo>
                    <a:lnTo>
                      <a:pt x="16" y="17"/>
                    </a:lnTo>
                    <a:lnTo>
                      <a:pt x="23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79" name="Line 259"/>
              <p:cNvSpPr>
                <a:spLocks noChangeShapeType="1"/>
              </p:cNvSpPr>
              <p:nvPr/>
            </p:nvSpPr>
            <p:spPr bwMode="auto">
              <a:xfrm>
                <a:off x="2591" y="2866"/>
                <a:ext cx="17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80" name="Freeform 260"/>
              <p:cNvSpPr>
                <a:spLocks/>
              </p:cNvSpPr>
              <p:nvPr/>
            </p:nvSpPr>
            <p:spPr bwMode="auto">
              <a:xfrm>
                <a:off x="2591" y="2891"/>
                <a:ext cx="14" cy="15"/>
              </a:xfrm>
              <a:custGeom>
                <a:avLst/>
                <a:gdLst>
                  <a:gd name="T0" fmla="*/ 0 w 14"/>
                  <a:gd name="T1" fmla="*/ 0 h 15"/>
                  <a:gd name="T2" fmla="*/ 7 w 14"/>
                  <a:gd name="T3" fmla="*/ 7 h 15"/>
                  <a:gd name="T4" fmla="*/ 7 w 14"/>
                  <a:gd name="T5" fmla="*/ 8 h 15"/>
                  <a:gd name="T6" fmla="*/ 14 w 14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5"/>
                  <a:gd name="T14" fmla="*/ 14 w 1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5">
                    <a:moveTo>
                      <a:pt x="0" y="0"/>
                    </a:moveTo>
                    <a:lnTo>
                      <a:pt x="7" y="7"/>
                    </a:lnTo>
                    <a:lnTo>
                      <a:pt x="7" y="8"/>
                    </a:lnTo>
                    <a:lnTo>
                      <a:pt x="14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81" name="Freeform 261"/>
              <p:cNvSpPr>
                <a:spLocks/>
              </p:cNvSpPr>
              <p:nvPr/>
            </p:nvSpPr>
            <p:spPr bwMode="auto">
              <a:xfrm>
                <a:off x="2591" y="2918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3 w 9"/>
                  <a:gd name="T3" fmla="*/ 3 h 10"/>
                  <a:gd name="T4" fmla="*/ 3 w 9"/>
                  <a:gd name="T5" fmla="*/ 5 h 10"/>
                  <a:gd name="T6" fmla="*/ 9 w 9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9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82" name="Line 262"/>
              <p:cNvSpPr>
                <a:spLocks noChangeShapeType="1"/>
              </p:cNvSpPr>
              <p:nvPr/>
            </p:nvSpPr>
            <p:spPr bwMode="auto">
              <a:xfrm>
                <a:off x="2591" y="294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83" name="Freeform 263"/>
              <p:cNvSpPr>
                <a:spLocks/>
              </p:cNvSpPr>
              <p:nvPr/>
            </p:nvSpPr>
            <p:spPr bwMode="auto">
              <a:xfrm>
                <a:off x="2591" y="2972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3 h 5"/>
                  <a:gd name="T4" fmla="*/ 3 w 3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84" name="Freeform 264" descr="Dark downward diagonal"/>
              <p:cNvSpPr>
                <a:spLocks/>
              </p:cNvSpPr>
              <p:nvPr/>
            </p:nvSpPr>
            <p:spPr bwMode="auto">
              <a:xfrm>
                <a:off x="2591" y="2071"/>
                <a:ext cx="90" cy="932"/>
              </a:xfrm>
              <a:custGeom>
                <a:avLst/>
                <a:gdLst>
                  <a:gd name="T0" fmla="*/ 0 w 90"/>
                  <a:gd name="T1" fmla="*/ 0 h 932"/>
                  <a:gd name="T2" fmla="*/ 0 w 90"/>
                  <a:gd name="T3" fmla="*/ 932 h 932"/>
                  <a:gd name="T4" fmla="*/ 6 w 90"/>
                  <a:gd name="T5" fmla="*/ 874 h 932"/>
                  <a:gd name="T6" fmla="*/ 17 w 90"/>
                  <a:gd name="T7" fmla="*/ 816 h 932"/>
                  <a:gd name="T8" fmla="*/ 45 w 90"/>
                  <a:gd name="T9" fmla="*/ 701 h 932"/>
                  <a:gd name="T10" fmla="*/ 60 w 90"/>
                  <a:gd name="T11" fmla="*/ 644 h 932"/>
                  <a:gd name="T12" fmla="*/ 72 w 90"/>
                  <a:gd name="T13" fmla="*/ 588 h 932"/>
                  <a:gd name="T14" fmla="*/ 83 w 90"/>
                  <a:gd name="T15" fmla="*/ 534 h 932"/>
                  <a:gd name="T16" fmla="*/ 90 w 90"/>
                  <a:gd name="T17" fmla="*/ 482 h 932"/>
                  <a:gd name="T18" fmla="*/ 90 w 90"/>
                  <a:gd name="T19" fmla="*/ 455 h 932"/>
                  <a:gd name="T20" fmla="*/ 89 w 90"/>
                  <a:gd name="T21" fmla="*/ 429 h 932"/>
                  <a:gd name="T22" fmla="*/ 82 w 90"/>
                  <a:gd name="T23" fmla="*/ 371 h 932"/>
                  <a:gd name="T24" fmla="*/ 68 w 90"/>
                  <a:gd name="T25" fmla="*/ 310 h 932"/>
                  <a:gd name="T26" fmla="*/ 52 w 90"/>
                  <a:gd name="T27" fmla="*/ 248 h 932"/>
                  <a:gd name="T28" fmla="*/ 35 w 90"/>
                  <a:gd name="T29" fmla="*/ 183 h 932"/>
                  <a:gd name="T30" fmla="*/ 20 w 90"/>
                  <a:gd name="T31" fmla="*/ 119 h 932"/>
                  <a:gd name="T32" fmla="*/ 7 w 90"/>
                  <a:gd name="T33" fmla="*/ 58 h 932"/>
                  <a:gd name="T34" fmla="*/ 3 w 90"/>
                  <a:gd name="T35" fmla="*/ 29 h 932"/>
                  <a:gd name="T36" fmla="*/ 0 w 90"/>
                  <a:gd name="T37" fmla="*/ 0 h 9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932"/>
                  <a:gd name="T59" fmla="*/ 90 w 90"/>
                  <a:gd name="T60" fmla="*/ 932 h 9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932">
                    <a:moveTo>
                      <a:pt x="0" y="0"/>
                    </a:moveTo>
                    <a:lnTo>
                      <a:pt x="0" y="932"/>
                    </a:lnTo>
                    <a:lnTo>
                      <a:pt x="6" y="874"/>
                    </a:lnTo>
                    <a:lnTo>
                      <a:pt x="17" y="816"/>
                    </a:lnTo>
                    <a:lnTo>
                      <a:pt x="45" y="701"/>
                    </a:lnTo>
                    <a:lnTo>
                      <a:pt x="60" y="644"/>
                    </a:lnTo>
                    <a:lnTo>
                      <a:pt x="72" y="588"/>
                    </a:lnTo>
                    <a:lnTo>
                      <a:pt x="83" y="534"/>
                    </a:lnTo>
                    <a:lnTo>
                      <a:pt x="90" y="482"/>
                    </a:lnTo>
                    <a:lnTo>
                      <a:pt x="90" y="455"/>
                    </a:lnTo>
                    <a:lnTo>
                      <a:pt x="89" y="429"/>
                    </a:lnTo>
                    <a:lnTo>
                      <a:pt x="82" y="371"/>
                    </a:lnTo>
                    <a:lnTo>
                      <a:pt x="68" y="310"/>
                    </a:lnTo>
                    <a:lnTo>
                      <a:pt x="52" y="248"/>
                    </a:lnTo>
                    <a:lnTo>
                      <a:pt x="35" y="183"/>
                    </a:lnTo>
                    <a:lnTo>
                      <a:pt x="20" y="119"/>
                    </a:lnTo>
                    <a:lnTo>
                      <a:pt x="7" y="58"/>
                    </a:lnTo>
                    <a:lnTo>
                      <a:pt x="3" y="29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85" name="Freeform 295" descr="Dark downward diagonal"/>
              <p:cNvSpPr>
                <a:spLocks/>
              </p:cNvSpPr>
              <p:nvPr/>
            </p:nvSpPr>
            <p:spPr bwMode="auto">
              <a:xfrm>
                <a:off x="2437" y="2537"/>
                <a:ext cx="85" cy="798"/>
              </a:xfrm>
              <a:custGeom>
                <a:avLst/>
                <a:gdLst>
                  <a:gd name="T0" fmla="*/ 0 w 85"/>
                  <a:gd name="T1" fmla="*/ 0 h 798"/>
                  <a:gd name="T2" fmla="*/ 0 w 85"/>
                  <a:gd name="T3" fmla="*/ 798 h 798"/>
                  <a:gd name="T4" fmla="*/ 7 w 85"/>
                  <a:gd name="T5" fmla="*/ 743 h 798"/>
                  <a:gd name="T6" fmla="*/ 16 w 85"/>
                  <a:gd name="T7" fmla="*/ 692 h 798"/>
                  <a:gd name="T8" fmla="*/ 29 w 85"/>
                  <a:gd name="T9" fmla="*/ 643 h 798"/>
                  <a:gd name="T10" fmla="*/ 42 w 85"/>
                  <a:gd name="T11" fmla="*/ 597 h 798"/>
                  <a:gd name="T12" fmla="*/ 69 w 85"/>
                  <a:gd name="T13" fmla="*/ 506 h 798"/>
                  <a:gd name="T14" fmla="*/ 78 w 85"/>
                  <a:gd name="T15" fmla="*/ 459 h 798"/>
                  <a:gd name="T16" fmla="*/ 85 w 85"/>
                  <a:gd name="T17" fmla="*/ 410 h 798"/>
                  <a:gd name="T18" fmla="*/ 85 w 85"/>
                  <a:gd name="T19" fmla="*/ 361 h 798"/>
                  <a:gd name="T20" fmla="*/ 77 w 85"/>
                  <a:gd name="T21" fmla="*/ 311 h 798"/>
                  <a:gd name="T22" fmla="*/ 65 w 85"/>
                  <a:gd name="T23" fmla="*/ 262 h 798"/>
                  <a:gd name="T24" fmla="*/ 49 w 85"/>
                  <a:gd name="T25" fmla="*/ 212 h 798"/>
                  <a:gd name="T26" fmla="*/ 18 w 85"/>
                  <a:gd name="T27" fmla="*/ 109 h 798"/>
                  <a:gd name="T28" fmla="*/ 7 w 85"/>
                  <a:gd name="T29" fmla="*/ 56 h 798"/>
                  <a:gd name="T30" fmla="*/ 0 w 85"/>
                  <a:gd name="T31" fmla="*/ 0 h 7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"/>
                  <a:gd name="T49" fmla="*/ 0 h 798"/>
                  <a:gd name="T50" fmla="*/ 85 w 85"/>
                  <a:gd name="T51" fmla="*/ 798 h 7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" h="798">
                    <a:moveTo>
                      <a:pt x="0" y="0"/>
                    </a:moveTo>
                    <a:lnTo>
                      <a:pt x="0" y="798"/>
                    </a:lnTo>
                    <a:lnTo>
                      <a:pt x="7" y="743"/>
                    </a:lnTo>
                    <a:lnTo>
                      <a:pt x="16" y="692"/>
                    </a:lnTo>
                    <a:lnTo>
                      <a:pt x="29" y="643"/>
                    </a:lnTo>
                    <a:lnTo>
                      <a:pt x="42" y="597"/>
                    </a:lnTo>
                    <a:lnTo>
                      <a:pt x="69" y="506"/>
                    </a:lnTo>
                    <a:lnTo>
                      <a:pt x="78" y="459"/>
                    </a:lnTo>
                    <a:lnTo>
                      <a:pt x="85" y="410"/>
                    </a:lnTo>
                    <a:lnTo>
                      <a:pt x="85" y="361"/>
                    </a:lnTo>
                    <a:lnTo>
                      <a:pt x="77" y="311"/>
                    </a:lnTo>
                    <a:lnTo>
                      <a:pt x="65" y="262"/>
                    </a:lnTo>
                    <a:lnTo>
                      <a:pt x="49" y="212"/>
                    </a:lnTo>
                    <a:lnTo>
                      <a:pt x="18" y="109"/>
                    </a:lnTo>
                    <a:lnTo>
                      <a:pt x="7" y="56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86" name="Line 318"/>
              <p:cNvSpPr>
                <a:spLocks noChangeShapeType="1"/>
              </p:cNvSpPr>
              <p:nvPr/>
            </p:nvSpPr>
            <p:spPr bwMode="auto">
              <a:xfrm flipV="1">
                <a:off x="2592" y="3453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87" name="Line 320"/>
              <p:cNvSpPr>
                <a:spLocks noChangeShapeType="1"/>
              </p:cNvSpPr>
              <p:nvPr/>
            </p:nvSpPr>
            <p:spPr bwMode="auto">
              <a:xfrm flipV="1">
                <a:off x="2889" y="3492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88" name="Line 321"/>
              <p:cNvSpPr>
                <a:spLocks noChangeShapeType="1"/>
              </p:cNvSpPr>
              <p:nvPr/>
            </p:nvSpPr>
            <p:spPr bwMode="auto">
              <a:xfrm flipV="1">
                <a:off x="2889" y="3541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89" name="Line 322"/>
              <p:cNvSpPr>
                <a:spLocks noChangeShapeType="1"/>
              </p:cNvSpPr>
              <p:nvPr/>
            </p:nvSpPr>
            <p:spPr bwMode="auto">
              <a:xfrm flipV="1">
                <a:off x="2889" y="3505"/>
                <a:ext cx="1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90" name="Line 323"/>
              <p:cNvSpPr>
                <a:spLocks noChangeShapeType="1"/>
              </p:cNvSpPr>
              <p:nvPr/>
            </p:nvSpPr>
            <p:spPr bwMode="auto">
              <a:xfrm flipV="1">
                <a:off x="2889" y="3550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91" name="Line 324"/>
              <p:cNvSpPr>
                <a:spLocks noChangeShapeType="1"/>
              </p:cNvSpPr>
              <p:nvPr/>
            </p:nvSpPr>
            <p:spPr bwMode="auto">
              <a:xfrm flipV="1">
                <a:off x="2592" y="349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92" name="Line 325"/>
              <p:cNvSpPr>
                <a:spLocks noChangeShapeType="1"/>
              </p:cNvSpPr>
              <p:nvPr/>
            </p:nvSpPr>
            <p:spPr bwMode="auto">
              <a:xfrm flipV="1">
                <a:off x="2592" y="3509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697" name="Rectangle 368"/>
              <p:cNvSpPr>
                <a:spLocks noChangeArrowheads="1"/>
              </p:cNvSpPr>
              <p:nvPr/>
            </p:nvSpPr>
            <p:spPr bwMode="auto">
              <a:xfrm>
                <a:off x="2969" y="2489"/>
                <a:ext cx="432" cy="144"/>
              </a:xfrm>
              <a:prstGeom prst="rect">
                <a:avLst/>
              </a:prstGeom>
              <a:solidFill>
                <a:srgbClr val="000000"/>
              </a:solidFill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45694" name="Group 402"/>
              <p:cNvGrpSpPr>
                <a:grpSpLocks/>
              </p:cNvGrpSpPr>
              <p:nvPr/>
            </p:nvGrpSpPr>
            <p:grpSpPr bwMode="auto">
              <a:xfrm>
                <a:off x="2974" y="2349"/>
                <a:ext cx="363" cy="165"/>
                <a:chOff x="4090" y="3737"/>
                <a:chExt cx="363" cy="165"/>
              </a:xfrm>
            </p:grpSpPr>
            <p:sp>
              <p:nvSpPr>
                <p:cNvPr id="145695" name="Rectangle 299"/>
                <p:cNvSpPr>
                  <a:spLocks noChangeArrowheads="1"/>
                </p:cNvSpPr>
                <p:nvPr/>
              </p:nvSpPr>
              <p:spPr bwMode="auto">
                <a:xfrm>
                  <a:off x="4090" y="3737"/>
                  <a:ext cx="345" cy="165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696" name="Rectangle 300"/>
                <p:cNvSpPr>
                  <a:spLocks noChangeArrowheads="1"/>
                </p:cNvSpPr>
                <p:nvPr/>
              </p:nvSpPr>
              <p:spPr bwMode="auto">
                <a:xfrm>
                  <a:off x="4126" y="3761"/>
                  <a:ext cx="327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400" dirty="0" smtClean="0">
                      <a:solidFill>
                        <a:srgbClr val="FFFFFF"/>
                      </a:solidFill>
                      <a:latin typeface="Times New Roman" pitchFamily="18" charset="0"/>
                    </a:rPr>
                    <a:t>MSSM</a:t>
                  </a:r>
                  <a:endParaRPr lang="en-GB" sz="2400" dirty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45469" name="Group 399"/>
            <p:cNvGrpSpPr>
              <a:grpSpLocks/>
            </p:cNvGrpSpPr>
            <p:nvPr/>
          </p:nvGrpSpPr>
          <p:grpSpPr bwMode="auto">
            <a:xfrm>
              <a:off x="2200" y="2736"/>
              <a:ext cx="376" cy="312"/>
              <a:chOff x="3632" y="3336"/>
              <a:chExt cx="376" cy="312"/>
            </a:xfrm>
          </p:grpSpPr>
          <p:sp>
            <p:nvSpPr>
              <p:cNvPr id="145470" name="Rectangle 398"/>
              <p:cNvSpPr>
                <a:spLocks noChangeArrowheads="1"/>
              </p:cNvSpPr>
              <p:nvPr/>
            </p:nvSpPr>
            <p:spPr bwMode="auto">
              <a:xfrm>
                <a:off x="3632" y="3336"/>
                <a:ext cx="376" cy="312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 type="none" w="lg" len="lg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471" name="Rectangle 297"/>
              <p:cNvSpPr>
                <a:spLocks noChangeArrowheads="1"/>
              </p:cNvSpPr>
              <p:nvPr/>
            </p:nvSpPr>
            <p:spPr bwMode="auto">
              <a:xfrm>
                <a:off x="3786" y="3373"/>
                <a:ext cx="214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200" dirty="0">
                    <a:solidFill>
                      <a:srgbClr val="FFFFFF"/>
                    </a:solidFill>
                    <a:latin typeface="Times New Roman" pitchFamily="18" charset="0"/>
                  </a:rPr>
                  <a:t>Multi</a:t>
                </a:r>
                <a:endParaRPr lang="en-GB" sz="2400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472" name="Rectangle 298"/>
              <p:cNvSpPr>
                <a:spLocks noChangeArrowheads="1"/>
              </p:cNvSpPr>
              <p:nvPr/>
            </p:nvSpPr>
            <p:spPr bwMode="auto">
              <a:xfrm>
                <a:off x="3777" y="3506"/>
                <a:ext cx="22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200" dirty="0">
                    <a:solidFill>
                      <a:srgbClr val="FFFFFF"/>
                    </a:solidFill>
                    <a:latin typeface="Times New Roman" pitchFamily="18" charset="0"/>
                  </a:rPr>
                  <a:t>Higgs</a:t>
                </a:r>
                <a:endParaRPr lang="en-GB" sz="2400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" name="Group 337"/>
          <p:cNvGrpSpPr/>
          <p:nvPr/>
        </p:nvGrpSpPr>
        <p:grpSpPr>
          <a:xfrm>
            <a:off x="698500" y="2716214"/>
            <a:ext cx="3024666" cy="2188235"/>
            <a:chOff x="698500" y="2716214"/>
            <a:chExt cx="3024666" cy="2188235"/>
          </a:xfrm>
        </p:grpSpPr>
        <p:grpSp>
          <p:nvGrpSpPr>
            <p:cNvPr id="4" name="Group 413"/>
            <p:cNvGrpSpPr>
              <a:grpSpLocks/>
            </p:cNvGrpSpPr>
            <p:nvPr/>
          </p:nvGrpSpPr>
          <p:grpSpPr bwMode="auto">
            <a:xfrm>
              <a:off x="698500" y="2716214"/>
              <a:ext cx="2981329" cy="2135188"/>
              <a:chOff x="440" y="1711"/>
              <a:chExt cx="1878" cy="1345"/>
            </a:xfrm>
          </p:grpSpPr>
          <p:sp>
            <p:nvSpPr>
              <p:cNvPr id="145737" name="Rectangle 308"/>
              <p:cNvSpPr>
                <a:spLocks noChangeArrowheads="1"/>
              </p:cNvSpPr>
              <p:nvPr/>
            </p:nvSpPr>
            <p:spPr bwMode="auto">
              <a:xfrm>
                <a:off x="520" y="2436"/>
                <a:ext cx="5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2000">
                    <a:solidFill>
                      <a:srgbClr val="FF0000"/>
                    </a:solidFill>
                    <a:latin typeface="Times New Roman" pitchFamily="18" charset="0"/>
                  </a:rPr>
                  <a:t>electron:</a:t>
                </a:r>
              </a:p>
            </p:txBody>
          </p:sp>
          <p:grpSp>
            <p:nvGrpSpPr>
              <p:cNvPr id="145722" name="Group 394"/>
              <p:cNvGrpSpPr>
                <a:grpSpLocks/>
              </p:cNvGrpSpPr>
              <p:nvPr/>
            </p:nvGrpSpPr>
            <p:grpSpPr bwMode="auto">
              <a:xfrm>
                <a:off x="440" y="1711"/>
                <a:ext cx="1878" cy="1345"/>
                <a:chOff x="440" y="1711"/>
                <a:chExt cx="1878" cy="1345"/>
              </a:xfrm>
            </p:grpSpPr>
            <p:sp>
              <p:nvSpPr>
                <p:cNvPr id="145723" name="Oval 12"/>
                <p:cNvSpPr>
                  <a:spLocks noChangeArrowheads="1"/>
                </p:cNvSpPr>
                <p:nvPr/>
              </p:nvSpPr>
              <p:spPr bwMode="auto">
                <a:xfrm>
                  <a:off x="440" y="1711"/>
                  <a:ext cx="51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45724" name="Group 393"/>
                <p:cNvGrpSpPr>
                  <a:grpSpLocks/>
                </p:cNvGrpSpPr>
                <p:nvPr/>
              </p:nvGrpSpPr>
              <p:grpSpPr bwMode="auto">
                <a:xfrm>
                  <a:off x="466" y="1733"/>
                  <a:ext cx="1852" cy="1323"/>
                  <a:chOff x="466" y="1733"/>
                  <a:chExt cx="1852" cy="1323"/>
                </a:xfrm>
              </p:grpSpPr>
              <p:grpSp>
                <p:nvGrpSpPr>
                  <p:cNvPr id="145725" name="Group 391"/>
                  <p:cNvGrpSpPr>
                    <a:grpSpLocks/>
                  </p:cNvGrpSpPr>
                  <p:nvPr/>
                </p:nvGrpSpPr>
                <p:grpSpPr bwMode="auto">
                  <a:xfrm>
                    <a:off x="670" y="2269"/>
                    <a:ext cx="1364" cy="737"/>
                    <a:chOff x="670" y="2269"/>
                    <a:chExt cx="1364" cy="737"/>
                  </a:xfrm>
                </p:grpSpPr>
                <p:sp>
                  <p:nvSpPr>
                    <p:cNvPr id="14573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" y="2269"/>
                      <a:ext cx="49" cy="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45731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3" y="2295"/>
                      <a:ext cx="50" cy="5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45732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8" y="2363"/>
                      <a:ext cx="50" cy="5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45733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2586"/>
                      <a:ext cx="50" cy="5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45734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1" y="2766"/>
                      <a:ext cx="52" cy="5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45735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6" y="2887"/>
                      <a:ext cx="51" cy="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45736" name="Oval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3" y="2954"/>
                      <a:ext cx="51" cy="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145726" name="Group 392"/>
                  <p:cNvGrpSpPr>
                    <a:grpSpLocks/>
                  </p:cNvGrpSpPr>
                  <p:nvPr/>
                </p:nvGrpSpPr>
                <p:grpSpPr bwMode="auto">
                  <a:xfrm>
                    <a:off x="466" y="1733"/>
                    <a:ext cx="1852" cy="1323"/>
                    <a:chOff x="466" y="1733"/>
                    <a:chExt cx="1852" cy="1323"/>
                  </a:xfrm>
                </p:grpSpPr>
                <p:sp>
                  <p:nvSpPr>
                    <p:cNvPr id="145727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466" y="1733"/>
                      <a:ext cx="1221" cy="1170"/>
                    </a:xfrm>
                    <a:custGeom>
                      <a:avLst/>
                      <a:gdLst>
                        <a:gd name="T0" fmla="*/ 0 w 1221"/>
                        <a:gd name="T1" fmla="*/ 11 h 1170"/>
                        <a:gd name="T2" fmla="*/ 227 w 1221"/>
                        <a:gd name="T3" fmla="*/ 11 h 1170"/>
                        <a:gd name="T4" fmla="*/ 222 w 1221"/>
                        <a:gd name="T5" fmla="*/ 5 h 1170"/>
                        <a:gd name="T6" fmla="*/ 222 w 1221"/>
                        <a:gd name="T7" fmla="*/ 568 h 1170"/>
                        <a:gd name="T8" fmla="*/ 303 w 1221"/>
                        <a:gd name="T9" fmla="*/ 568 h 1170"/>
                        <a:gd name="T10" fmla="*/ 298 w 1221"/>
                        <a:gd name="T11" fmla="*/ 562 h 1170"/>
                        <a:gd name="T12" fmla="*/ 298 w 1221"/>
                        <a:gd name="T13" fmla="*/ 597 h 1170"/>
                        <a:gd name="T14" fmla="*/ 946 w 1221"/>
                        <a:gd name="T15" fmla="*/ 597 h 1170"/>
                        <a:gd name="T16" fmla="*/ 940 w 1221"/>
                        <a:gd name="T17" fmla="*/ 591 h 1170"/>
                        <a:gd name="T18" fmla="*/ 940 w 1221"/>
                        <a:gd name="T19" fmla="*/ 666 h 1170"/>
                        <a:gd name="T20" fmla="*/ 1022 w 1221"/>
                        <a:gd name="T21" fmla="*/ 666 h 1170"/>
                        <a:gd name="T22" fmla="*/ 1017 w 1221"/>
                        <a:gd name="T23" fmla="*/ 658 h 1170"/>
                        <a:gd name="T24" fmla="*/ 1013 w 1221"/>
                        <a:gd name="T25" fmla="*/ 663 h 1170"/>
                        <a:gd name="T26" fmla="*/ 1013 w 1221"/>
                        <a:gd name="T27" fmla="*/ 885 h 1170"/>
                        <a:gd name="T28" fmla="*/ 1062 w 1221"/>
                        <a:gd name="T29" fmla="*/ 885 h 1170"/>
                        <a:gd name="T30" fmla="*/ 1056 w 1221"/>
                        <a:gd name="T31" fmla="*/ 879 h 1170"/>
                        <a:gd name="T32" fmla="*/ 1056 w 1221"/>
                        <a:gd name="T33" fmla="*/ 1065 h 1170"/>
                        <a:gd name="T34" fmla="*/ 1215 w 1221"/>
                        <a:gd name="T35" fmla="*/ 1065 h 1170"/>
                        <a:gd name="T36" fmla="*/ 1210 w 1221"/>
                        <a:gd name="T37" fmla="*/ 1059 h 1170"/>
                        <a:gd name="T38" fmla="*/ 1210 w 1221"/>
                        <a:gd name="T39" fmla="*/ 1170 h 1170"/>
                        <a:gd name="T40" fmla="*/ 1221 w 1221"/>
                        <a:gd name="T41" fmla="*/ 1170 h 1170"/>
                        <a:gd name="T42" fmla="*/ 1221 w 1221"/>
                        <a:gd name="T43" fmla="*/ 1054 h 1170"/>
                        <a:gd name="T44" fmla="*/ 1062 w 1221"/>
                        <a:gd name="T45" fmla="*/ 1054 h 1170"/>
                        <a:gd name="T46" fmla="*/ 1067 w 1221"/>
                        <a:gd name="T47" fmla="*/ 1059 h 1170"/>
                        <a:gd name="T48" fmla="*/ 1067 w 1221"/>
                        <a:gd name="T49" fmla="*/ 874 h 1170"/>
                        <a:gd name="T50" fmla="*/ 1019 w 1221"/>
                        <a:gd name="T51" fmla="*/ 874 h 1170"/>
                        <a:gd name="T52" fmla="*/ 1024 w 1221"/>
                        <a:gd name="T53" fmla="*/ 879 h 1170"/>
                        <a:gd name="T54" fmla="*/ 1024 w 1221"/>
                        <a:gd name="T55" fmla="*/ 665 h 1170"/>
                        <a:gd name="T56" fmla="*/ 1023 w 1221"/>
                        <a:gd name="T57" fmla="*/ 667 h 1170"/>
                        <a:gd name="T58" fmla="*/ 1031 w 1221"/>
                        <a:gd name="T59" fmla="*/ 655 h 1170"/>
                        <a:gd name="T60" fmla="*/ 946 w 1221"/>
                        <a:gd name="T61" fmla="*/ 655 h 1170"/>
                        <a:gd name="T62" fmla="*/ 951 w 1221"/>
                        <a:gd name="T63" fmla="*/ 660 h 1170"/>
                        <a:gd name="T64" fmla="*/ 951 w 1221"/>
                        <a:gd name="T65" fmla="*/ 586 h 1170"/>
                        <a:gd name="T66" fmla="*/ 303 w 1221"/>
                        <a:gd name="T67" fmla="*/ 586 h 1170"/>
                        <a:gd name="T68" fmla="*/ 309 w 1221"/>
                        <a:gd name="T69" fmla="*/ 591 h 1170"/>
                        <a:gd name="T70" fmla="*/ 309 w 1221"/>
                        <a:gd name="T71" fmla="*/ 557 h 1170"/>
                        <a:gd name="T72" fmla="*/ 227 w 1221"/>
                        <a:gd name="T73" fmla="*/ 557 h 1170"/>
                        <a:gd name="T74" fmla="*/ 233 w 1221"/>
                        <a:gd name="T75" fmla="*/ 562 h 1170"/>
                        <a:gd name="T76" fmla="*/ 233 w 1221"/>
                        <a:gd name="T77" fmla="*/ 0 h 1170"/>
                        <a:gd name="T78" fmla="*/ 0 w 1221"/>
                        <a:gd name="T79" fmla="*/ 0 h 1170"/>
                        <a:gd name="T80" fmla="*/ 0 w 1221"/>
                        <a:gd name="T81" fmla="*/ 11 h 1170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1221"/>
                        <a:gd name="T124" fmla="*/ 0 h 1170"/>
                        <a:gd name="T125" fmla="*/ 1221 w 1221"/>
                        <a:gd name="T126" fmla="*/ 1170 h 1170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1221" h="1170">
                          <a:moveTo>
                            <a:pt x="0" y="11"/>
                          </a:moveTo>
                          <a:lnTo>
                            <a:pt x="227" y="11"/>
                          </a:lnTo>
                          <a:lnTo>
                            <a:pt x="222" y="5"/>
                          </a:lnTo>
                          <a:lnTo>
                            <a:pt x="222" y="568"/>
                          </a:lnTo>
                          <a:lnTo>
                            <a:pt x="303" y="568"/>
                          </a:lnTo>
                          <a:lnTo>
                            <a:pt x="298" y="562"/>
                          </a:lnTo>
                          <a:lnTo>
                            <a:pt x="298" y="597"/>
                          </a:lnTo>
                          <a:lnTo>
                            <a:pt x="946" y="597"/>
                          </a:lnTo>
                          <a:lnTo>
                            <a:pt x="940" y="591"/>
                          </a:lnTo>
                          <a:lnTo>
                            <a:pt x="940" y="666"/>
                          </a:lnTo>
                          <a:lnTo>
                            <a:pt x="1022" y="666"/>
                          </a:lnTo>
                          <a:lnTo>
                            <a:pt x="1017" y="658"/>
                          </a:lnTo>
                          <a:lnTo>
                            <a:pt x="1013" y="663"/>
                          </a:lnTo>
                          <a:lnTo>
                            <a:pt x="1013" y="885"/>
                          </a:lnTo>
                          <a:lnTo>
                            <a:pt x="1062" y="885"/>
                          </a:lnTo>
                          <a:lnTo>
                            <a:pt x="1056" y="879"/>
                          </a:lnTo>
                          <a:lnTo>
                            <a:pt x="1056" y="1065"/>
                          </a:lnTo>
                          <a:lnTo>
                            <a:pt x="1215" y="1065"/>
                          </a:lnTo>
                          <a:lnTo>
                            <a:pt x="1210" y="1059"/>
                          </a:lnTo>
                          <a:lnTo>
                            <a:pt x="1210" y="1170"/>
                          </a:lnTo>
                          <a:lnTo>
                            <a:pt x="1221" y="1170"/>
                          </a:lnTo>
                          <a:lnTo>
                            <a:pt x="1221" y="1054"/>
                          </a:lnTo>
                          <a:lnTo>
                            <a:pt x="1062" y="1054"/>
                          </a:lnTo>
                          <a:lnTo>
                            <a:pt x="1067" y="1059"/>
                          </a:lnTo>
                          <a:lnTo>
                            <a:pt x="1067" y="874"/>
                          </a:lnTo>
                          <a:lnTo>
                            <a:pt x="1019" y="874"/>
                          </a:lnTo>
                          <a:lnTo>
                            <a:pt x="1024" y="879"/>
                          </a:lnTo>
                          <a:lnTo>
                            <a:pt x="1024" y="665"/>
                          </a:lnTo>
                          <a:lnTo>
                            <a:pt x="1023" y="667"/>
                          </a:lnTo>
                          <a:lnTo>
                            <a:pt x="1031" y="655"/>
                          </a:lnTo>
                          <a:lnTo>
                            <a:pt x="946" y="655"/>
                          </a:lnTo>
                          <a:lnTo>
                            <a:pt x="951" y="660"/>
                          </a:lnTo>
                          <a:lnTo>
                            <a:pt x="951" y="586"/>
                          </a:lnTo>
                          <a:lnTo>
                            <a:pt x="303" y="586"/>
                          </a:lnTo>
                          <a:lnTo>
                            <a:pt x="309" y="591"/>
                          </a:lnTo>
                          <a:lnTo>
                            <a:pt x="309" y="557"/>
                          </a:lnTo>
                          <a:lnTo>
                            <a:pt x="227" y="557"/>
                          </a:lnTo>
                          <a:lnTo>
                            <a:pt x="233" y="562"/>
                          </a:lnTo>
                          <a:lnTo>
                            <a:pt x="233" y="0"/>
                          </a:lnTo>
                          <a:lnTo>
                            <a:pt x="0" y="0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45728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2" y="2906"/>
                      <a:ext cx="32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45729" name="Line 3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08" y="2909"/>
                      <a:ext cx="0" cy="9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36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3" y="2986"/>
                      <a:ext cx="30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37" name="Line 3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18" y="2989"/>
                      <a:ext cx="0" cy="6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45464" name="Oval 386"/>
            <p:cNvSpPr>
              <a:spLocks noChangeArrowheads="1"/>
            </p:cNvSpPr>
            <p:nvPr/>
          </p:nvSpPr>
          <p:spPr bwMode="auto">
            <a:xfrm>
              <a:off x="3635991" y="4828249"/>
              <a:ext cx="87175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5461" name="Rectangle 425"/>
          <p:cNvSpPr>
            <a:spLocks noChangeArrowheads="1"/>
          </p:cNvSpPr>
          <p:nvPr/>
        </p:nvSpPr>
        <p:spPr bwMode="auto">
          <a:xfrm>
            <a:off x="107950" y="2184400"/>
            <a:ext cx="558800" cy="2032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5447" name="Rectangle 338"/>
          <p:cNvSpPr>
            <a:spLocks noChangeArrowheads="1"/>
          </p:cNvSpPr>
          <p:nvPr/>
        </p:nvSpPr>
        <p:spPr bwMode="auto">
          <a:xfrm>
            <a:off x="3802627" y="4891088"/>
            <a:ext cx="4360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 dirty="0">
                <a:solidFill>
                  <a:srgbClr val="FFFFFF"/>
                </a:solidFill>
                <a:latin typeface="Times New Roman" pitchFamily="18" charset="0"/>
              </a:rPr>
              <a:t>10</a:t>
            </a:r>
            <a:r>
              <a:rPr lang="en-GB" sz="1800" baseline="30000" dirty="0">
                <a:solidFill>
                  <a:srgbClr val="FFFFFF"/>
                </a:solidFill>
                <a:latin typeface="Times New Roman" pitchFamily="18" charset="0"/>
              </a:rPr>
              <a:t>-28</a:t>
            </a:r>
          </a:p>
        </p:txBody>
      </p:sp>
      <p:sp>
        <p:nvSpPr>
          <p:cNvPr id="145448" name="Rectangle 339"/>
          <p:cNvSpPr>
            <a:spLocks noChangeArrowheads="1"/>
          </p:cNvSpPr>
          <p:nvPr/>
        </p:nvSpPr>
        <p:spPr bwMode="auto">
          <a:xfrm>
            <a:off x="3802627" y="5233988"/>
            <a:ext cx="4360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 dirty="0">
                <a:solidFill>
                  <a:srgbClr val="FFFFFF"/>
                </a:solidFill>
                <a:latin typeface="Times New Roman" pitchFamily="18" charset="0"/>
              </a:rPr>
              <a:t>10</a:t>
            </a:r>
            <a:r>
              <a:rPr lang="en-GB" sz="1800" baseline="30000" dirty="0">
                <a:solidFill>
                  <a:srgbClr val="FFFFFF"/>
                </a:solidFill>
                <a:latin typeface="Times New Roman" pitchFamily="18" charset="0"/>
              </a:rPr>
              <a:t>-29</a:t>
            </a:r>
          </a:p>
        </p:txBody>
      </p:sp>
      <p:grpSp>
        <p:nvGrpSpPr>
          <p:cNvPr id="10" name="Group 348"/>
          <p:cNvGrpSpPr>
            <a:grpSpLocks/>
          </p:cNvGrpSpPr>
          <p:nvPr/>
        </p:nvGrpSpPr>
        <p:grpSpPr bwMode="auto">
          <a:xfrm>
            <a:off x="5384801" y="4029605"/>
            <a:ext cx="3416301" cy="457200"/>
            <a:chOff x="3128" y="2509"/>
            <a:chExt cx="2152" cy="288"/>
          </a:xfrm>
        </p:grpSpPr>
        <p:sp>
          <p:nvSpPr>
            <p:cNvPr id="145719" name="Line 349"/>
            <p:cNvSpPr>
              <a:spLocks noChangeShapeType="1"/>
            </p:cNvSpPr>
            <p:nvPr/>
          </p:nvSpPr>
          <p:spPr bwMode="auto">
            <a:xfrm flipH="1">
              <a:off x="3128" y="2710"/>
              <a:ext cx="32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720" name="Text Box 350"/>
            <p:cNvSpPr txBox="1">
              <a:spLocks noChangeArrowheads="1"/>
            </p:cNvSpPr>
            <p:nvPr/>
          </p:nvSpPr>
          <p:spPr bwMode="auto">
            <a:xfrm>
              <a:off x="3408" y="2509"/>
              <a:ext cx="1872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d(neutron) 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sym typeface="Mathematica1"/>
                </a:rPr>
                <a:t>&lt;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Math1"/>
                </a:rPr>
                <a:t>×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10</a:t>
              </a:r>
              <a:r>
                <a:rPr lang="en-US" sz="2400" b="1" baseline="30000" dirty="0">
                  <a:solidFill>
                    <a:srgbClr val="0000FF"/>
                  </a:solidFill>
                  <a:latin typeface="Times New Roman" pitchFamily="18" charset="0"/>
                </a:rPr>
                <a:t>-26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41" name="Rectangle 178"/>
          <p:cNvSpPr>
            <a:spLocks noChangeArrowheads="1"/>
          </p:cNvSpPr>
          <p:nvPr/>
        </p:nvSpPr>
        <p:spPr bwMode="auto">
          <a:xfrm>
            <a:off x="3794663" y="4294188"/>
            <a:ext cx="4360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FFFFFF"/>
                </a:solidFill>
                <a:latin typeface="Times New Roman" pitchFamily="18" charset="0"/>
              </a:rPr>
              <a:t>10</a:t>
            </a:r>
            <a:r>
              <a:rPr lang="en-GB" sz="1800" baseline="30000" dirty="0" smtClean="0">
                <a:solidFill>
                  <a:srgbClr val="FFFFFF"/>
                </a:solidFill>
                <a:latin typeface="Times New Roman" pitchFamily="18" charset="0"/>
              </a:rPr>
              <a:t>-26</a:t>
            </a:r>
            <a:endParaRPr lang="en-GB" sz="1800" baseline="30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45" name="Group 344"/>
          <p:cNvGrpSpPr/>
          <p:nvPr/>
        </p:nvGrpSpPr>
        <p:grpSpPr>
          <a:xfrm>
            <a:off x="2921000" y="4162900"/>
            <a:ext cx="844460" cy="1097077"/>
            <a:chOff x="2921000" y="4162900"/>
            <a:chExt cx="844460" cy="1097077"/>
          </a:xfrm>
        </p:grpSpPr>
        <p:grpSp>
          <p:nvGrpSpPr>
            <p:cNvPr id="340" name="Group 339"/>
            <p:cNvGrpSpPr/>
            <p:nvPr/>
          </p:nvGrpSpPr>
          <p:grpSpPr>
            <a:xfrm>
              <a:off x="2921000" y="4786355"/>
              <a:ext cx="844460" cy="473622"/>
              <a:chOff x="2616200" y="5023421"/>
              <a:chExt cx="844460" cy="473622"/>
            </a:xfrm>
          </p:grpSpPr>
          <p:sp>
            <p:nvSpPr>
              <p:cNvPr id="145462" name="Oval 372"/>
              <p:cNvSpPr>
                <a:spLocks noChangeAspect="1" noChangeArrowheads="1"/>
              </p:cNvSpPr>
              <p:nvPr/>
            </p:nvSpPr>
            <p:spPr bwMode="auto">
              <a:xfrm>
                <a:off x="3280660" y="5023421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square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9" name="TextBox 338"/>
              <p:cNvSpPr txBox="1"/>
              <p:nvPr/>
            </p:nvSpPr>
            <p:spPr>
              <a:xfrm>
                <a:off x="2616200" y="5096933"/>
                <a:ext cx="6559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err="1" smtClean="0">
                    <a:solidFill>
                      <a:srgbClr val="FFFFFF"/>
                    </a:solidFill>
                  </a:rPr>
                  <a:t>YbF</a:t>
                </a:r>
                <a:endParaRPr lang="en-GB" sz="2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2" name="Oval 372"/>
            <p:cNvSpPr>
              <a:spLocks noChangeAspect="1" noChangeArrowheads="1"/>
            </p:cNvSpPr>
            <p:nvPr/>
          </p:nvSpPr>
          <p:spPr bwMode="auto">
            <a:xfrm>
              <a:off x="3126724" y="4162900"/>
              <a:ext cx="180000" cy="1800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43" name="Oval 16"/>
          <p:cNvSpPr>
            <a:spLocks noChangeArrowheads="1"/>
          </p:cNvSpPr>
          <p:nvPr/>
        </p:nvSpPr>
        <p:spPr bwMode="auto">
          <a:xfrm>
            <a:off x="3177719" y="4210597"/>
            <a:ext cx="79375" cy="841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47" name="Straight Connector 346"/>
          <p:cNvCxnSpPr/>
          <p:nvPr/>
        </p:nvCxnSpPr>
        <p:spPr bwMode="auto">
          <a:xfrm>
            <a:off x="3088794" y="4052454"/>
            <a:ext cx="1053715" cy="1496291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dashDot"/>
            <a:round/>
            <a:headEnd type="none" w="med" len="med"/>
            <a:tailEnd type="none" w="lg" len="lg"/>
          </a:ln>
          <a:effectLst/>
        </p:spPr>
      </p:cxnSp>
      <p:sp>
        <p:nvSpPr>
          <p:cNvPr id="346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fld id="{3B6856BB-8F34-4D2C-A22B-614AF34B30B9}" type="slidenum">
              <a:rPr lang="en-GB" sz="1400" smtClean="0">
                <a:solidFill>
                  <a:srgbClr val="00FFFF"/>
                </a:solidFill>
                <a:latin typeface="Times New Roman"/>
              </a:rPr>
              <a:pPr algn="r" eaLnBrk="0" hangingPunct="0">
                <a:defRPr/>
              </a:pPr>
              <a:t>22</a:t>
            </a:fld>
            <a:endParaRPr lang="en-GB" sz="1400" dirty="0">
              <a:solidFill>
                <a:srgbClr val="00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450636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3469005" y="75565"/>
            <a:ext cx="2161169" cy="64633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 dirty="0" smtClean="0">
                <a:solidFill>
                  <a:srgbClr val="CCFFFF"/>
                </a:solidFill>
              </a:rPr>
              <a:t>Summary</a:t>
            </a:r>
            <a:endParaRPr lang="en-US" sz="3600" dirty="0">
              <a:solidFill>
                <a:srgbClr val="CC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6760" y="4912360"/>
            <a:ext cx="7513320" cy="1816100"/>
            <a:chOff x="701040" y="4683760"/>
            <a:chExt cx="7513320" cy="1816100"/>
          </a:xfrm>
        </p:grpSpPr>
        <p:sp>
          <p:nvSpPr>
            <p:cNvPr id="5" name="TextBox 4"/>
            <p:cNvSpPr txBox="1"/>
            <p:nvPr/>
          </p:nvSpPr>
          <p:spPr>
            <a:xfrm>
              <a:off x="1048630" y="4798060"/>
              <a:ext cx="691086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err="1" smtClean="0">
                  <a:solidFill>
                    <a:srgbClr val="FFFF00"/>
                  </a:solidFill>
                </a:rPr>
                <a:t>Atto-eV</a:t>
              </a:r>
              <a:r>
                <a:rPr lang="en-GB" sz="3200" dirty="0" smtClean="0">
                  <a:solidFill>
                    <a:srgbClr val="FFFF00"/>
                  </a:solidFill>
                </a:rPr>
                <a:t> molecular spectroscopy</a:t>
              </a:r>
            </a:p>
            <a:p>
              <a:pPr algn="ctr"/>
              <a:r>
                <a:rPr lang="en-GB" sz="3200" dirty="0" smtClean="0">
                  <a:solidFill>
                    <a:srgbClr val="FFFF00"/>
                  </a:solidFill>
                </a:rPr>
                <a:t>tells us about </a:t>
              </a:r>
              <a:r>
                <a:rPr lang="en-GB" sz="3200" dirty="0" err="1" smtClean="0">
                  <a:solidFill>
                    <a:srgbClr val="FFFF00"/>
                  </a:solidFill>
                </a:rPr>
                <a:t>TeV</a:t>
              </a:r>
              <a:r>
                <a:rPr lang="en-GB" sz="3200" dirty="0" smtClean="0">
                  <a:solidFill>
                    <a:srgbClr val="FFFF00"/>
                  </a:solidFill>
                </a:rPr>
                <a:t> particle physics: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1040" y="4683760"/>
              <a:ext cx="7513320" cy="1816100"/>
            </a:xfrm>
            <a:prstGeom prst="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0946" y="1687195"/>
            <a:ext cx="3541933" cy="2815908"/>
            <a:chOff x="-67214" y="1870075"/>
            <a:chExt cx="3541933" cy="2815908"/>
          </a:xfrm>
        </p:grpSpPr>
        <p:pic>
          <p:nvPicPr>
            <p:cNvPr id="9" name="Picture 1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165" y="2692083"/>
              <a:ext cx="2555875" cy="19939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" name="Text Box 52"/>
            <p:cNvSpPr txBox="1">
              <a:spLocks noChangeArrowheads="1"/>
            </p:cNvSpPr>
            <p:nvPr/>
          </p:nvSpPr>
          <p:spPr bwMode="auto">
            <a:xfrm>
              <a:off x="-67214" y="1870075"/>
              <a:ext cx="3541933" cy="181588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GB" dirty="0" smtClean="0"/>
                <a:t>specifically probes CP violation</a:t>
              </a:r>
            </a:p>
            <a:p>
              <a:pPr algn="r" eaLnBrk="0" hangingPunct="0"/>
              <a:r>
                <a:rPr lang="en-GB" dirty="0" smtClean="0"/>
                <a:t>(how come we’re here?)</a:t>
              </a:r>
              <a:endParaRPr lang="en-GB" dirty="0">
                <a:solidFill>
                  <a:srgbClr val="66FFCC"/>
                </a:solidFill>
              </a:endParaRPr>
            </a:p>
          </p:txBody>
        </p:sp>
      </p:grpSp>
      <p:sp>
        <p:nvSpPr>
          <p:cNvPr id="11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8084" y="5969010"/>
            <a:ext cx="7215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the electron is too round for MSSM!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3" name="Text Box 52"/>
          <p:cNvSpPr txBox="1">
            <a:spLocks noChangeArrowheads="1"/>
          </p:cNvSpPr>
          <p:nvPr/>
        </p:nvSpPr>
        <p:spPr bwMode="auto">
          <a:xfrm>
            <a:off x="401784" y="696595"/>
            <a:ext cx="8214107" cy="52322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dirty="0" smtClean="0"/>
              <a:t>e- EDM is a direct probe of physics beyond SM</a:t>
            </a:r>
            <a:endParaRPr lang="en-GB" dirty="0">
              <a:solidFill>
                <a:srgbClr val="66FFCC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58979" y="1234440"/>
            <a:ext cx="4386901" cy="2993073"/>
            <a:chOff x="477838" y="577850"/>
            <a:chExt cx="4902514" cy="3344863"/>
          </a:xfrm>
        </p:grpSpPr>
        <p:grpSp>
          <p:nvGrpSpPr>
            <p:cNvPr id="56" name="Group 55"/>
            <p:cNvGrpSpPr>
              <a:grpSpLocks/>
            </p:cNvGrpSpPr>
            <p:nvPr/>
          </p:nvGrpSpPr>
          <p:grpSpPr bwMode="auto">
            <a:xfrm>
              <a:off x="1547813" y="1338263"/>
              <a:ext cx="3260725" cy="2376487"/>
              <a:chOff x="975" y="843"/>
              <a:chExt cx="2054" cy="1497"/>
            </a:xfrm>
          </p:grpSpPr>
          <p:grpSp>
            <p:nvGrpSpPr>
              <p:cNvPr id="85" name="Group 3"/>
              <p:cNvGrpSpPr>
                <a:grpSpLocks/>
              </p:cNvGrpSpPr>
              <p:nvPr/>
            </p:nvGrpSpPr>
            <p:grpSpPr bwMode="auto">
              <a:xfrm>
                <a:off x="1511" y="1082"/>
                <a:ext cx="756" cy="1197"/>
                <a:chOff x="1436" y="1082"/>
                <a:chExt cx="756" cy="1197"/>
              </a:xfrm>
            </p:grpSpPr>
            <p:sp>
              <p:nvSpPr>
                <p:cNvPr id="94" name="Rectangle 4"/>
                <p:cNvSpPr>
                  <a:spLocks noChangeArrowheads="1"/>
                </p:cNvSpPr>
                <p:nvPr/>
              </p:nvSpPr>
              <p:spPr bwMode="auto">
                <a:xfrm>
                  <a:off x="1436" y="1082"/>
                  <a:ext cx="718" cy="1197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9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00" y="1561"/>
                  <a:ext cx="692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2000">
                      <a:solidFill>
                        <a:schemeClr val="tx1"/>
                      </a:solidFill>
                      <a:cs typeface="Times New Roman" pitchFamily="18" charset="0"/>
                    </a:rPr>
                    <a:t>Left -Right</a:t>
                  </a:r>
                </a:p>
              </p:txBody>
            </p:sp>
          </p:grpSp>
          <p:grpSp>
            <p:nvGrpSpPr>
              <p:cNvPr id="86" name="Group 6"/>
              <p:cNvGrpSpPr>
                <a:grpSpLocks/>
              </p:cNvGrpSpPr>
              <p:nvPr/>
            </p:nvGrpSpPr>
            <p:grpSpPr bwMode="auto">
              <a:xfrm>
                <a:off x="2208" y="1382"/>
                <a:ext cx="821" cy="958"/>
                <a:chOff x="2383" y="1382"/>
                <a:chExt cx="821" cy="958"/>
              </a:xfrm>
            </p:grpSpPr>
            <p:sp>
              <p:nvSpPr>
                <p:cNvPr id="92" name="Rectangle 7"/>
                <p:cNvSpPr>
                  <a:spLocks noChangeArrowheads="1"/>
                </p:cNvSpPr>
                <p:nvPr/>
              </p:nvSpPr>
              <p:spPr bwMode="auto">
                <a:xfrm>
                  <a:off x="2383" y="1382"/>
                  <a:ext cx="769" cy="958"/>
                </a:xfrm>
                <a:prstGeom prst="rect">
                  <a:avLst/>
                </a:prstGeom>
                <a:solidFill>
                  <a:srgbClr val="33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9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447" y="1693"/>
                  <a:ext cx="757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:r>
                    <a:rPr lang="en-GB" sz="2000" dirty="0" smtClean="0">
                      <a:solidFill>
                        <a:schemeClr val="tx1"/>
                      </a:solidFill>
                      <a:cs typeface="Times New Roman" pitchFamily="18" charset="0"/>
                    </a:rPr>
                    <a:t>other</a:t>
                  </a:r>
                </a:p>
                <a:p>
                  <a:pPr>
                    <a:spcBef>
                      <a:spcPts val="0"/>
                    </a:spcBef>
                  </a:pPr>
                  <a:r>
                    <a:rPr lang="en-GB" sz="2000" dirty="0" smtClean="0">
                      <a:solidFill>
                        <a:schemeClr val="tx1"/>
                      </a:solidFill>
                      <a:cs typeface="Times New Roman" pitchFamily="18" charset="0"/>
                    </a:rPr>
                    <a:t>SUSY</a:t>
                  </a:r>
                  <a:endParaRPr lang="en-GB" sz="2000" dirty="0">
                    <a:solidFill>
                      <a:schemeClr val="tx1"/>
                    </a:solidFill>
                    <a:latin typeface="Symbol" pitchFamily="18" charset="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7" name="Rectangle 9"/>
              <p:cNvSpPr>
                <a:spLocks noChangeArrowheads="1"/>
              </p:cNvSpPr>
              <p:nvPr/>
            </p:nvSpPr>
            <p:spPr bwMode="auto">
              <a:xfrm>
                <a:off x="995" y="1142"/>
                <a:ext cx="615" cy="89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" name="Text Box 10"/>
              <p:cNvSpPr txBox="1">
                <a:spLocks noChangeArrowheads="1"/>
              </p:cNvSpPr>
              <p:nvPr/>
            </p:nvSpPr>
            <p:spPr bwMode="auto">
              <a:xfrm>
                <a:off x="975" y="1117"/>
                <a:ext cx="69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solidFill>
                      <a:schemeClr val="tx1"/>
                    </a:solidFill>
                    <a:cs typeface="Times New Roman" pitchFamily="18" charset="0"/>
                  </a:rPr>
                  <a:t>Multi Higgs</a:t>
                </a:r>
              </a:p>
            </p:txBody>
          </p:sp>
          <p:grpSp>
            <p:nvGrpSpPr>
              <p:cNvPr id="89" name="Group 11"/>
              <p:cNvGrpSpPr>
                <a:grpSpLocks/>
              </p:cNvGrpSpPr>
              <p:nvPr/>
            </p:nvGrpSpPr>
            <p:grpSpPr bwMode="auto">
              <a:xfrm>
                <a:off x="2168" y="843"/>
                <a:ext cx="849" cy="778"/>
                <a:chOff x="2168" y="843"/>
                <a:chExt cx="849" cy="778"/>
              </a:xfrm>
            </p:grpSpPr>
            <p:sp>
              <p:nvSpPr>
                <p:cNvPr id="90" name="Rectangle 12"/>
                <p:cNvSpPr>
                  <a:spLocks noChangeArrowheads="1"/>
                </p:cNvSpPr>
                <p:nvPr/>
              </p:nvSpPr>
              <p:spPr bwMode="auto">
                <a:xfrm>
                  <a:off x="2168" y="843"/>
                  <a:ext cx="757" cy="778"/>
                </a:xfrm>
                <a:prstGeom prst="rect">
                  <a:avLst/>
                </a:prstGeom>
                <a:solidFill>
                  <a:srgbClr val="66FF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86" y="1055"/>
                  <a:ext cx="83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2000" dirty="0">
                      <a:solidFill>
                        <a:schemeClr val="tx1"/>
                      </a:solidFill>
                      <a:cs typeface="Times New Roman" pitchFamily="18" charset="0"/>
                    </a:rPr>
                    <a:t>MSSM </a:t>
                  </a:r>
                </a:p>
              </p:txBody>
            </p:sp>
          </p:grpSp>
        </p:grpSp>
        <p:grpSp>
          <p:nvGrpSpPr>
            <p:cNvPr id="57" name="Group 14"/>
            <p:cNvGrpSpPr>
              <a:grpSpLocks/>
            </p:cNvGrpSpPr>
            <p:nvPr/>
          </p:nvGrpSpPr>
          <p:grpSpPr bwMode="auto">
            <a:xfrm>
              <a:off x="1279525" y="673100"/>
              <a:ext cx="200025" cy="3060700"/>
              <a:chOff x="806" y="424"/>
              <a:chExt cx="126" cy="1928"/>
            </a:xfrm>
          </p:grpSpPr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806" y="484"/>
                <a:ext cx="126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6"/>
              <p:cNvSpPr>
                <a:spLocks noChangeShapeType="1"/>
              </p:cNvSpPr>
              <p:nvPr/>
            </p:nvSpPr>
            <p:spPr bwMode="auto">
              <a:xfrm>
                <a:off x="806" y="963"/>
                <a:ext cx="126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"/>
              <p:cNvSpPr>
                <a:spLocks noChangeShapeType="1"/>
              </p:cNvSpPr>
              <p:nvPr/>
            </p:nvSpPr>
            <p:spPr bwMode="auto">
              <a:xfrm>
                <a:off x="806" y="1442"/>
                <a:ext cx="126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8"/>
              <p:cNvSpPr>
                <a:spLocks noChangeShapeType="1"/>
              </p:cNvSpPr>
              <p:nvPr/>
            </p:nvSpPr>
            <p:spPr bwMode="auto">
              <a:xfrm>
                <a:off x="806" y="1861"/>
                <a:ext cx="126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9"/>
              <p:cNvSpPr>
                <a:spLocks noChangeShapeType="1"/>
              </p:cNvSpPr>
              <p:nvPr/>
            </p:nvSpPr>
            <p:spPr bwMode="auto">
              <a:xfrm>
                <a:off x="806" y="2340"/>
                <a:ext cx="126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3"/>
              <p:cNvSpPr>
                <a:spLocks noChangeShapeType="1"/>
              </p:cNvSpPr>
              <p:nvPr/>
            </p:nvSpPr>
            <p:spPr bwMode="auto">
              <a:xfrm>
                <a:off x="932" y="424"/>
                <a:ext cx="0" cy="192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Text Box 24"/>
            <p:cNvSpPr txBox="1">
              <a:spLocks noChangeArrowheads="1"/>
            </p:cNvSpPr>
            <p:nvPr/>
          </p:nvSpPr>
          <p:spPr bwMode="auto">
            <a:xfrm>
              <a:off x="477838" y="1338263"/>
              <a:ext cx="901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GB" sz="2000" b="1" baseline="30000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rPr>
                <a:t>-24</a:t>
              </a: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477838" y="577850"/>
              <a:ext cx="901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GB" sz="2000" b="1" baseline="30000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rPr>
                <a:t>-22</a:t>
              </a:r>
            </a:p>
          </p:txBody>
        </p:sp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477838" y="2098675"/>
              <a:ext cx="901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GB" sz="2000" b="1" baseline="30000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rPr>
                <a:t>-26</a:t>
              </a:r>
            </a:p>
          </p:txBody>
        </p:sp>
        <p:sp>
          <p:nvSpPr>
            <p:cNvPr id="61" name="Text Box 27"/>
            <p:cNvSpPr txBox="1">
              <a:spLocks noChangeArrowheads="1"/>
            </p:cNvSpPr>
            <p:nvPr/>
          </p:nvSpPr>
          <p:spPr bwMode="auto">
            <a:xfrm>
              <a:off x="477838" y="2762250"/>
              <a:ext cx="901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GB" sz="2000" b="1" baseline="30000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rPr>
                <a:t>-28</a:t>
              </a:r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477838" y="3525838"/>
              <a:ext cx="901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GB" sz="2000" b="1" baseline="30000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rPr>
                <a:t>-30</a:t>
              </a:r>
            </a:p>
          </p:txBody>
        </p:sp>
        <p:grpSp>
          <p:nvGrpSpPr>
            <p:cNvPr id="63" name="Group 41"/>
            <p:cNvGrpSpPr>
              <a:grpSpLocks/>
            </p:cNvGrpSpPr>
            <p:nvPr/>
          </p:nvGrpSpPr>
          <p:grpSpPr bwMode="auto">
            <a:xfrm>
              <a:off x="1474788" y="650256"/>
              <a:ext cx="3905564" cy="1975191"/>
              <a:chOff x="929" y="384"/>
              <a:chExt cx="2460" cy="1244"/>
            </a:xfrm>
          </p:grpSpPr>
          <p:sp>
            <p:nvSpPr>
              <p:cNvPr id="64" name="Line 42"/>
              <p:cNvSpPr>
                <a:spLocks noChangeShapeType="1"/>
              </p:cNvSpPr>
              <p:nvPr/>
            </p:nvSpPr>
            <p:spPr bwMode="auto">
              <a:xfrm>
                <a:off x="929" y="1628"/>
                <a:ext cx="2460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" name="Group 43"/>
              <p:cNvGrpSpPr>
                <a:grpSpLocks/>
              </p:cNvGrpSpPr>
              <p:nvPr/>
            </p:nvGrpSpPr>
            <p:grpSpPr bwMode="auto">
              <a:xfrm>
                <a:off x="930" y="384"/>
                <a:ext cx="2439" cy="1232"/>
                <a:chOff x="930" y="384"/>
                <a:chExt cx="2439" cy="1232"/>
              </a:xfrm>
            </p:grpSpPr>
            <p:sp>
              <p:nvSpPr>
                <p:cNvPr id="66" name="Line 44"/>
                <p:cNvSpPr>
                  <a:spLocks noChangeShapeType="1"/>
                </p:cNvSpPr>
                <p:nvPr/>
              </p:nvSpPr>
              <p:spPr bwMode="auto">
                <a:xfrm>
                  <a:off x="930" y="1207"/>
                  <a:ext cx="226" cy="40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45"/>
                <p:cNvSpPr>
                  <a:spLocks noChangeShapeType="1"/>
                </p:cNvSpPr>
                <p:nvPr/>
              </p:nvSpPr>
              <p:spPr bwMode="auto">
                <a:xfrm>
                  <a:off x="950" y="878"/>
                  <a:ext cx="408" cy="73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46"/>
                <p:cNvSpPr>
                  <a:spLocks noChangeShapeType="1"/>
                </p:cNvSpPr>
                <p:nvPr/>
              </p:nvSpPr>
              <p:spPr bwMode="auto">
                <a:xfrm>
                  <a:off x="959" y="530"/>
                  <a:ext cx="600" cy="108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47"/>
                <p:cNvSpPr>
                  <a:spLocks noChangeShapeType="1"/>
                </p:cNvSpPr>
                <p:nvPr/>
              </p:nvSpPr>
              <p:spPr bwMode="auto">
                <a:xfrm>
                  <a:off x="1124" y="463"/>
                  <a:ext cx="637" cy="1153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48"/>
                <p:cNvSpPr>
                  <a:spLocks noChangeShapeType="1"/>
                </p:cNvSpPr>
                <p:nvPr/>
              </p:nvSpPr>
              <p:spPr bwMode="auto">
                <a:xfrm>
                  <a:off x="1302" y="439"/>
                  <a:ext cx="650" cy="117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49"/>
                <p:cNvSpPr>
                  <a:spLocks noChangeShapeType="1"/>
                </p:cNvSpPr>
                <p:nvPr/>
              </p:nvSpPr>
              <p:spPr bwMode="auto">
                <a:xfrm>
                  <a:off x="1499" y="430"/>
                  <a:ext cx="655" cy="118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Line 50"/>
                <p:cNvSpPr>
                  <a:spLocks noChangeShapeType="1"/>
                </p:cNvSpPr>
                <p:nvPr/>
              </p:nvSpPr>
              <p:spPr bwMode="auto">
                <a:xfrm>
                  <a:off x="1674" y="384"/>
                  <a:ext cx="681" cy="1232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Line 51"/>
                <p:cNvSpPr>
                  <a:spLocks noChangeShapeType="1"/>
                </p:cNvSpPr>
                <p:nvPr/>
              </p:nvSpPr>
              <p:spPr bwMode="auto">
                <a:xfrm>
                  <a:off x="1881" y="393"/>
                  <a:ext cx="676" cy="1223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Line 52"/>
                <p:cNvSpPr>
                  <a:spLocks noChangeShapeType="1"/>
                </p:cNvSpPr>
                <p:nvPr/>
              </p:nvSpPr>
              <p:spPr bwMode="auto">
                <a:xfrm>
                  <a:off x="2072" y="393"/>
                  <a:ext cx="676" cy="1223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Line 53"/>
                <p:cNvSpPr>
                  <a:spLocks noChangeShapeType="1"/>
                </p:cNvSpPr>
                <p:nvPr/>
              </p:nvSpPr>
              <p:spPr bwMode="auto">
                <a:xfrm>
                  <a:off x="2269" y="384"/>
                  <a:ext cx="681" cy="1232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Line 54"/>
                <p:cNvSpPr>
                  <a:spLocks noChangeShapeType="1"/>
                </p:cNvSpPr>
                <p:nvPr/>
              </p:nvSpPr>
              <p:spPr bwMode="auto">
                <a:xfrm>
                  <a:off x="2486" y="412"/>
                  <a:ext cx="665" cy="120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Line 55"/>
                <p:cNvSpPr>
                  <a:spLocks noChangeShapeType="1"/>
                </p:cNvSpPr>
                <p:nvPr/>
              </p:nvSpPr>
              <p:spPr bwMode="auto">
                <a:xfrm>
                  <a:off x="2682" y="402"/>
                  <a:ext cx="671" cy="121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Line 56"/>
                <p:cNvSpPr>
                  <a:spLocks noChangeShapeType="1"/>
                </p:cNvSpPr>
                <p:nvPr/>
              </p:nvSpPr>
              <p:spPr bwMode="auto">
                <a:xfrm>
                  <a:off x="2942" y="430"/>
                  <a:ext cx="427" cy="77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lg" len="lg"/>
                </a:ln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6" name="Text Box 52"/>
          <p:cNvSpPr txBox="1">
            <a:spLocks noChangeArrowheads="1"/>
          </p:cNvSpPr>
          <p:nvPr/>
        </p:nvSpPr>
        <p:spPr bwMode="auto">
          <a:xfrm>
            <a:off x="4234946" y="4125595"/>
            <a:ext cx="4812535" cy="52322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dirty="0" smtClean="0"/>
              <a:t>we see a way to reach &lt;10</a:t>
            </a:r>
            <a:r>
              <a:rPr lang="en-GB" baseline="30000" dirty="0" smtClean="0"/>
              <a:t>-30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FFFF"/>
                </a:solidFill>
              </a:rPr>
              <a:t>Thanks to my colleagues...</a:t>
            </a:r>
            <a:endParaRPr lang="en-GB" sz="4400" dirty="0">
              <a:solidFill>
                <a:srgbClr val="00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96552" y="3462164"/>
            <a:ext cx="38884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>
                <a:solidFill>
                  <a:srgbClr val="CCFFFF"/>
                </a:solidFill>
                <a:latin typeface="Brush Script Std" pitchFamily="66" charset="0"/>
              </a:rPr>
              <a:t>EDM measurement: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CCFFFF"/>
                </a:solidFill>
              </a:rPr>
              <a:t>Joe </a:t>
            </a:r>
            <a:r>
              <a:rPr lang="en-GB" sz="2000" dirty="0" err="1" smtClean="0">
                <a:solidFill>
                  <a:srgbClr val="CCFFFF"/>
                </a:solidFill>
              </a:rPr>
              <a:t>Smallman</a:t>
            </a:r>
            <a:endParaRPr lang="en-GB" sz="2000" dirty="0" smtClean="0">
              <a:solidFill>
                <a:srgbClr val="CC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CCFFFF"/>
                </a:solidFill>
              </a:rPr>
              <a:t>Jack Devlin</a:t>
            </a:r>
          </a:p>
          <a:p>
            <a:pPr algn="ctr">
              <a:spcAft>
                <a:spcPts val="600"/>
              </a:spcAft>
            </a:pPr>
            <a:r>
              <a:rPr lang="en-GB" sz="2000" dirty="0" err="1" smtClean="0">
                <a:solidFill>
                  <a:srgbClr val="CCFFFF"/>
                </a:solidFill>
              </a:rPr>
              <a:t>Dhiren</a:t>
            </a:r>
            <a:r>
              <a:rPr lang="en-GB" sz="2000" dirty="0" smtClean="0">
                <a:solidFill>
                  <a:srgbClr val="CCFFFF"/>
                </a:solidFill>
              </a:rPr>
              <a:t> Kara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3462164"/>
            <a:ext cx="41044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>
                <a:solidFill>
                  <a:srgbClr val="CCFFFF"/>
                </a:solidFill>
                <a:latin typeface="Brush Script Std" pitchFamily="66" charset="0"/>
              </a:rPr>
              <a:t>Buffer gas cooling: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CCFFFF"/>
                </a:solidFill>
              </a:rPr>
              <a:t>Sarah </a:t>
            </a:r>
            <a:r>
              <a:rPr lang="en-GB" sz="2000" dirty="0" err="1" smtClean="0">
                <a:solidFill>
                  <a:srgbClr val="CCFFFF"/>
                </a:solidFill>
              </a:rPr>
              <a:t>Skoff</a:t>
            </a:r>
            <a:endParaRPr lang="en-GB" sz="2000" dirty="0" smtClean="0">
              <a:solidFill>
                <a:srgbClr val="CC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CCFFFF"/>
                </a:solidFill>
              </a:rPr>
              <a:t>Nick </a:t>
            </a:r>
            <a:r>
              <a:rPr lang="en-GB" sz="2000" dirty="0" err="1" smtClean="0">
                <a:solidFill>
                  <a:srgbClr val="CCFFFF"/>
                </a:solidFill>
              </a:rPr>
              <a:t>Bulleid</a:t>
            </a:r>
            <a:endParaRPr lang="en-GB" sz="2000" dirty="0" smtClean="0">
              <a:solidFill>
                <a:srgbClr val="CC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CCFFFF"/>
                </a:solidFill>
              </a:rPr>
              <a:t>Rich Hendricks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0" y="5357813"/>
            <a:ext cx="8856663" cy="1387475"/>
            <a:chOff x="0" y="3446"/>
            <a:chExt cx="5579" cy="874"/>
          </a:xfrm>
        </p:grpSpPr>
        <p:pic>
          <p:nvPicPr>
            <p:cNvPr id="7" name="Picture 4" descr="RoyalSociety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3" y="3753"/>
              <a:ext cx="1706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EPSRC1TMO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" y="3492"/>
              <a:ext cx="26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" y="3876"/>
              <a:ext cx="177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446"/>
              <a:ext cx="1164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5076056" y="3462164"/>
            <a:ext cx="511256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>
                <a:solidFill>
                  <a:srgbClr val="CCFFFF"/>
                </a:solidFill>
                <a:latin typeface="Brush Script Std" pitchFamily="66" charset="0"/>
              </a:rPr>
              <a:t>Laser cooling: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CCFFFF"/>
                </a:solidFill>
              </a:rPr>
              <a:t>Thom Wall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CCFFFF"/>
                </a:solidFill>
              </a:rPr>
              <a:t>Aki Matsushima</a:t>
            </a:r>
          </a:p>
          <a:p>
            <a:pPr algn="ctr">
              <a:spcAft>
                <a:spcPts val="600"/>
              </a:spcAft>
            </a:pPr>
            <a:r>
              <a:rPr lang="en-GB" sz="2000" err="1" smtClean="0">
                <a:solidFill>
                  <a:srgbClr val="CCFFFF"/>
                </a:solidFill>
              </a:rPr>
              <a:t>Valentina</a:t>
            </a:r>
            <a:r>
              <a:rPr lang="en-GB" sz="2000" smtClean="0">
                <a:solidFill>
                  <a:srgbClr val="CCFFFF"/>
                </a:solidFill>
              </a:rPr>
              <a:t> Zhelyazkova</a:t>
            </a:r>
            <a:endParaRPr lang="en-GB" sz="2000" dirty="0" smtClean="0">
              <a:solidFill>
                <a:srgbClr val="CC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CCFFFF"/>
                </a:solidFill>
              </a:rPr>
              <a:t>Anne </a:t>
            </a:r>
            <a:r>
              <a:rPr lang="en-GB" sz="2000" dirty="0" err="1" smtClean="0">
                <a:solidFill>
                  <a:srgbClr val="CCFFFF"/>
                </a:solidFill>
              </a:rPr>
              <a:t>Cournol</a:t>
            </a:r>
            <a:endParaRPr lang="en-GB" sz="2000" dirty="0" smtClean="0">
              <a:solidFill>
                <a:srgbClr val="CCFFFF"/>
              </a:solidFill>
            </a:endParaRPr>
          </a:p>
          <a:p>
            <a:pPr algn="ctr">
              <a:spcAft>
                <a:spcPts val="600"/>
              </a:spcAft>
            </a:pPr>
            <a:endParaRPr lang="en-GB" sz="2000" dirty="0">
              <a:solidFill>
                <a:srgbClr val="CCFFFF"/>
              </a:solidFill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482601" y="891829"/>
            <a:ext cx="2368938" cy="2239189"/>
            <a:chOff x="-260882" y="3832152"/>
            <a:chExt cx="3474499" cy="3284198"/>
          </a:xfrm>
        </p:grpSpPr>
        <p:pic>
          <p:nvPicPr>
            <p:cNvPr id="13" name="Picture 2" descr="C:\Lab photos\DSC0094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260882" y="3832152"/>
              <a:ext cx="3474499" cy="260587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8523" y="6348948"/>
              <a:ext cx="3073449" cy="767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rgbClr val="CCFFFF"/>
                  </a:solidFill>
                  <a:latin typeface="Times New Roman" pitchFamily="18" charset="0"/>
                  <a:cs typeface="Times New Roman" pitchFamily="18" charset="0"/>
                </a:rPr>
                <a:t>Jony</a:t>
              </a:r>
              <a:r>
                <a:rPr lang="en-GB" dirty="0" smtClean="0">
                  <a:solidFill>
                    <a:srgbClr val="CCFFFF"/>
                  </a:solidFill>
                  <a:latin typeface="Times New Roman" pitchFamily="18" charset="0"/>
                  <a:cs typeface="Times New Roman" pitchFamily="18" charset="0"/>
                </a:rPr>
                <a:t> Hudson</a:t>
              </a:r>
              <a:endParaRPr lang="en-GB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6578600" y="867335"/>
            <a:ext cx="2008909" cy="2304079"/>
            <a:chOff x="4388088" y="3744163"/>
            <a:chExt cx="2653167" cy="3043006"/>
          </a:xfrm>
        </p:grpSpPr>
        <p:pic>
          <p:nvPicPr>
            <p:cNvPr id="16" name="Picture 2" descr="C:\Lab photos\DSC00952.JPG"/>
            <p:cNvPicPr>
              <a:picLocks noChangeAspect="1" noChangeArrowheads="1"/>
            </p:cNvPicPr>
            <p:nvPr/>
          </p:nvPicPr>
          <p:blipFill>
            <a:blip r:embed="rId7" cstate="print">
              <a:lum bright="25000" contrast="30000"/>
            </a:blip>
            <a:srcRect l="25607" t="7267" r="21182" b="15525"/>
            <a:stretch>
              <a:fillRect/>
            </a:stretch>
          </p:blipFill>
          <p:spPr bwMode="auto">
            <a:xfrm>
              <a:off x="4388088" y="3744163"/>
              <a:ext cx="2230795" cy="2427637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483266" y="6096150"/>
              <a:ext cx="2557989" cy="69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CCFFFF"/>
                  </a:solidFill>
                  <a:latin typeface="Times New Roman" pitchFamily="18" charset="0"/>
                  <a:cs typeface="Times New Roman" pitchFamily="18" charset="0"/>
                </a:rPr>
                <a:t>Ben Sauer</a:t>
              </a:r>
              <a:endParaRPr lang="en-GB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3640140" y="904876"/>
            <a:ext cx="2136776" cy="2271713"/>
            <a:chOff x="4018" y="1747"/>
            <a:chExt cx="1346" cy="143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-1024"/>
            <a:stretch>
              <a:fillRect/>
            </a:stretch>
          </p:blipFill>
          <p:spPr bwMode="auto">
            <a:xfrm>
              <a:off x="4125" y="1747"/>
              <a:ext cx="888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018" y="2848"/>
              <a:ext cx="13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CCFFFF"/>
                  </a:solidFill>
                  <a:latin typeface="Times New Roman" pitchFamily="18" charset="0"/>
                  <a:cs typeface="Times New Roman" pitchFamily="18" charset="0"/>
                </a:rPr>
                <a:t>Mike Tarbutt</a:t>
              </a:r>
              <a:endPara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 flipH="1">
            <a:off x="254000" y="3111500"/>
            <a:ext cx="8483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9475" y="1349375"/>
            <a:ext cx="2613025" cy="2613025"/>
            <a:chOff x="1247" y="1091"/>
            <a:chExt cx="1646" cy="1646"/>
          </a:xfrm>
        </p:grpSpPr>
        <p:sp>
          <p:nvSpPr>
            <p:cNvPr id="6172" name="Oval 3"/>
            <p:cNvSpPr>
              <a:spLocks noChangeAspect="1" noChangeArrowheads="1"/>
            </p:cNvSpPr>
            <p:nvPr/>
          </p:nvSpPr>
          <p:spPr bwMode="auto">
            <a:xfrm>
              <a:off x="1247" y="1091"/>
              <a:ext cx="1646" cy="1646"/>
            </a:xfrm>
            <a:prstGeom prst="ellipse">
              <a:avLst/>
            </a:prstGeom>
            <a:gradFill rotWithShape="1">
              <a:gsLst>
                <a:gs pos="0">
                  <a:srgbClr val="8C3D91"/>
                </a:gs>
                <a:gs pos="12000">
                  <a:srgbClr val="7005D4"/>
                </a:gs>
                <a:gs pos="30000">
                  <a:srgbClr val="181CC7"/>
                </a:gs>
                <a:gs pos="60001">
                  <a:srgbClr val="0A128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 type="none" w="lg" len="lg"/>
            </a:ln>
          </p:spPr>
          <p:txBody>
            <a:bodyPr anchor="ctr"/>
            <a:lstStyle/>
            <a:p>
              <a:pPr algn="ctr" eaLnBrk="0" hangingPunct="0"/>
              <a:endParaRPr lang="en-US" sz="36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3" name="Oval 4"/>
            <p:cNvSpPr>
              <a:spLocks noChangeAspect="1" noChangeArrowheads="1"/>
            </p:cNvSpPr>
            <p:nvPr/>
          </p:nvSpPr>
          <p:spPr bwMode="auto">
            <a:xfrm>
              <a:off x="1553" y="1132"/>
              <a:ext cx="1089" cy="108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 type="none" w="lg" len="lg"/>
            </a:ln>
          </p:spPr>
          <p:txBody>
            <a:bodyPr anchor="ctr"/>
            <a:lstStyle/>
            <a:p>
              <a:pPr algn="ctr" eaLnBrk="0" hangingPunct="0"/>
              <a:endParaRPr lang="en-US" sz="36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27088" y="981075"/>
            <a:ext cx="3140075" cy="2622550"/>
            <a:chOff x="521" y="618"/>
            <a:chExt cx="1978" cy="1652"/>
          </a:xfrm>
        </p:grpSpPr>
        <p:sp>
          <p:nvSpPr>
            <p:cNvPr id="6169" name="Text Box 6"/>
            <p:cNvSpPr txBox="1">
              <a:spLocks noChangeArrowheads="1"/>
            </p:cNvSpPr>
            <p:nvPr/>
          </p:nvSpPr>
          <p:spPr bwMode="auto">
            <a:xfrm>
              <a:off x="521" y="618"/>
              <a:ext cx="9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GB">
                  <a:solidFill>
                    <a:srgbClr val="FFBC43"/>
                  </a:solidFill>
                </a:rPr>
                <a:t>electron</a:t>
              </a:r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869" y="829"/>
              <a:ext cx="630" cy="1441"/>
              <a:chOff x="1200" y="1440"/>
              <a:chExt cx="1029" cy="2354"/>
            </a:xfrm>
          </p:grpSpPr>
          <p:graphicFrame>
            <p:nvGraphicFramePr>
              <p:cNvPr id="6146" name="Object 8"/>
              <p:cNvGraphicFramePr>
                <a:graphicFrameLocks noChangeAspect="1"/>
              </p:cNvGraphicFramePr>
              <p:nvPr/>
            </p:nvGraphicFramePr>
            <p:xfrm>
              <a:off x="1200" y="1440"/>
              <a:ext cx="1029" cy="23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2505" name="Designer Drawing" r:id="rId3" imgW="2167560" imgH="4956480" progId="">
                      <p:embed/>
                    </p:oleObj>
                  </mc:Choice>
                  <mc:Fallback>
                    <p:oleObj name="Designer Drawing" r:id="rId3" imgW="2167560" imgH="4956480" progId="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0" y="1440"/>
                            <a:ext cx="1029" cy="23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1" name="Line 9"/>
              <p:cNvSpPr>
                <a:spLocks noChangeShapeType="1"/>
              </p:cNvSpPr>
              <p:nvPr/>
            </p:nvSpPr>
            <p:spPr bwMode="auto">
              <a:xfrm flipV="1">
                <a:off x="1716" y="1706"/>
                <a:ext cx="0" cy="27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stealth" w="lg" len="lg"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2638425" y="1433513"/>
            <a:ext cx="741363" cy="457200"/>
          </a:xfrm>
          <a:prstGeom prst="rect">
            <a:avLst/>
          </a:prstGeom>
          <a:noFill/>
          <a:ln w="635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FFFF"/>
                </a:solidFill>
              </a:rPr>
              <a:t>spin</a:t>
            </a: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3225800" y="1890713"/>
            <a:ext cx="473075" cy="701675"/>
          </a:xfrm>
          <a:prstGeom prst="rect">
            <a:avLst/>
          </a:prstGeom>
          <a:noFill/>
          <a:ln w="635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000" b="1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3275013" y="2098675"/>
            <a:ext cx="369887" cy="762000"/>
          </a:xfrm>
          <a:prstGeom prst="rect">
            <a:avLst/>
          </a:prstGeom>
          <a:noFill/>
          <a:ln w="635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/>
            <a:r>
              <a:rPr lang="en-GB" sz="440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92275" y="2420938"/>
            <a:ext cx="1630363" cy="817562"/>
            <a:chOff x="1020" y="1706"/>
            <a:chExt cx="1027" cy="515"/>
          </a:xfrm>
        </p:grpSpPr>
        <p:sp>
          <p:nvSpPr>
            <p:cNvPr id="6167" name="Text Box 14"/>
            <p:cNvSpPr txBox="1">
              <a:spLocks noChangeArrowheads="1"/>
            </p:cNvSpPr>
            <p:nvPr/>
          </p:nvSpPr>
          <p:spPr bwMode="auto">
            <a:xfrm>
              <a:off x="1020" y="1933"/>
              <a:ext cx="483" cy="288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FF0000"/>
                  </a:solidFill>
                </a:rPr>
                <a:t>edm</a:t>
              </a:r>
            </a:p>
          </p:txBody>
        </p:sp>
        <p:sp>
          <p:nvSpPr>
            <p:cNvPr id="6168" name="Line 15"/>
            <p:cNvSpPr>
              <a:spLocks noChangeShapeType="1"/>
            </p:cNvSpPr>
            <p:nvPr/>
          </p:nvSpPr>
          <p:spPr bwMode="auto">
            <a:xfrm flipV="1">
              <a:off x="1519" y="1706"/>
              <a:ext cx="528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600">
                <a:solidFill>
                  <a:srgbClr val="CCFFFF"/>
                </a:solidFill>
              </a:rPr>
              <a:t>Electric dipole moment (EDM) 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00563" y="1196975"/>
            <a:ext cx="2962275" cy="2613025"/>
            <a:chOff x="2670" y="754"/>
            <a:chExt cx="1866" cy="1646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890" y="754"/>
              <a:ext cx="1646" cy="1646"/>
              <a:chOff x="1247" y="1091"/>
              <a:chExt cx="1646" cy="1646"/>
            </a:xfrm>
          </p:grpSpPr>
          <p:sp>
            <p:nvSpPr>
              <p:cNvPr id="6165" name="Oval 19"/>
              <p:cNvSpPr>
                <a:spLocks noChangeAspect="1" noChangeArrowheads="1"/>
              </p:cNvSpPr>
              <p:nvPr/>
            </p:nvSpPr>
            <p:spPr bwMode="auto">
              <a:xfrm>
                <a:off x="1247" y="1091"/>
                <a:ext cx="1646" cy="1646"/>
              </a:xfrm>
              <a:prstGeom prst="ellipse">
                <a:avLst/>
              </a:prstGeom>
              <a:gradFill rotWithShape="1">
                <a:gsLst>
                  <a:gs pos="0">
                    <a:srgbClr val="8C3D91"/>
                  </a:gs>
                  <a:gs pos="12000">
                    <a:srgbClr val="7005D4"/>
                  </a:gs>
                  <a:gs pos="30000">
                    <a:srgbClr val="181CC7"/>
                  </a:gs>
                  <a:gs pos="60001">
                    <a:srgbClr val="0A128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 type="none" w="lg" len="lg"/>
              </a:ln>
            </p:spPr>
            <p:txBody>
              <a:bodyPr anchor="ctr"/>
              <a:lstStyle/>
              <a:p>
                <a:pPr algn="ctr" eaLnBrk="0" hangingPunct="0"/>
                <a:endParaRPr lang="en-US" sz="36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6" name="Oval 20"/>
              <p:cNvSpPr>
                <a:spLocks noChangeAspect="1" noChangeArrowheads="1"/>
              </p:cNvSpPr>
              <p:nvPr/>
            </p:nvSpPr>
            <p:spPr bwMode="auto">
              <a:xfrm>
                <a:off x="1553" y="1132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 type="none" w="lg" len="lg"/>
              </a:ln>
            </p:spPr>
            <p:txBody>
              <a:bodyPr anchor="ctr"/>
              <a:lstStyle/>
              <a:p>
                <a:pPr algn="ctr" eaLnBrk="0" hangingPunct="0"/>
                <a:endParaRPr lang="en-US" sz="36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615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31" y="873"/>
              <a:ext cx="635" cy="15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</p:pic>
        <p:sp>
          <p:nvSpPr>
            <p:cNvPr id="6159" name="Line 22"/>
            <p:cNvSpPr>
              <a:spLocks noChangeShapeType="1"/>
            </p:cNvSpPr>
            <p:nvPr/>
          </p:nvSpPr>
          <p:spPr bwMode="auto">
            <a:xfrm>
              <a:off x="2703" y="918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0" name="Rectangle 23"/>
            <p:cNvSpPr>
              <a:spLocks noChangeArrowheads="1"/>
            </p:cNvSpPr>
            <p:nvPr/>
          </p:nvSpPr>
          <p:spPr bwMode="auto">
            <a:xfrm>
              <a:off x="2670" y="1028"/>
              <a:ext cx="62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4400" b="1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6161" name="AutoShape 24"/>
            <p:cNvSpPr>
              <a:spLocks noChangeArrowheads="1"/>
            </p:cNvSpPr>
            <p:nvPr/>
          </p:nvSpPr>
          <p:spPr bwMode="auto">
            <a:xfrm>
              <a:off x="2718" y="1572"/>
              <a:ext cx="480" cy="96"/>
            </a:xfrm>
            <a:prstGeom prst="notchedRightArrow">
              <a:avLst>
                <a:gd name="adj1" fmla="val 50000"/>
                <a:gd name="adj2" fmla="val 125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597" y="1095"/>
              <a:ext cx="298" cy="611"/>
              <a:chOff x="1954" y="1433"/>
              <a:chExt cx="298" cy="611"/>
            </a:xfrm>
          </p:grpSpPr>
          <p:sp>
            <p:nvSpPr>
              <p:cNvPr id="6163" name="Text Box 26"/>
              <p:cNvSpPr txBox="1">
                <a:spLocks noChangeArrowheads="1"/>
              </p:cNvSpPr>
              <p:nvPr/>
            </p:nvSpPr>
            <p:spPr bwMode="auto">
              <a:xfrm>
                <a:off x="1954" y="1433"/>
                <a:ext cx="298" cy="442"/>
              </a:xfrm>
              <a:prstGeom prst="rect">
                <a:avLst/>
              </a:prstGeom>
              <a:noFill/>
              <a:ln w="635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40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6164" name="Text Box 27"/>
              <p:cNvSpPr txBox="1">
                <a:spLocks noChangeArrowheads="1"/>
              </p:cNvSpPr>
              <p:nvPr/>
            </p:nvSpPr>
            <p:spPr bwMode="auto">
              <a:xfrm>
                <a:off x="1985" y="1564"/>
                <a:ext cx="233" cy="480"/>
              </a:xfrm>
              <a:prstGeom prst="rect">
                <a:avLst/>
              </a:prstGeom>
              <a:noFill/>
              <a:ln w="63500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44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</p:grpSp>
      </p:grpSp>
      <p:sp>
        <p:nvSpPr>
          <p:cNvPr id="211996" name="Rectangle 28"/>
          <p:cNvSpPr>
            <a:spLocks noChangeArrowheads="1"/>
          </p:cNvSpPr>
          <p:nvPr/>
        </p:nvSpPr>
        <p:spPr bwMode="auto">
          <a:xfrm>
            <a:off x="0" y="4797425"/>
            <a:ext cx="9144000" cy="124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5334" tIns="42666" rIns="85334" bIns="42666" anchor="ctr"/>
          <a:lstStyle/>
          <a:p>
            <a:pPr algn="ctr" defTabSz="854075" eaLnBrk="0" hangingPunct="0"/>
            <a:r>
              <a:rPr lang="en-GB" sz="3200" dirty="0">
                <a:solidFill>
                  <a:srgbClr val="00FFFF"/>
                </a:solidFill>
              </a:rPr>
              <a:t>If the electron has an EDM,</a:t>
            </a:r>
          </a:p>
          <a:p>
            <a:pPr algn="ctr" defTabSz="854075" eaLnBrk="0" hangingPunct="0"/>
            <a:r>
              <a:rPr lang="en-GB" sz="3200" dirty="0">
                <a:solidFill>
                  <a:srgbClr val="00FFFF"/>
                </a:solidFill>
              </a:rPr>
              <a:t>nature has chosen </a:t>
            </a:r>
            <a:r>
              <a:rPr lang="en-GB" sz="3200" i="1" dirty="0">
                <a:solidFill>
                  <a:srgbClr val="00FFFF"/>
                </a:solidFill>
              </a:rPr>
              <a:t>one</a:t>
            </a:r>
            <a:r>
              <a:rPr lang="en-GB" sz="3200" dirty="0">
                <a:solidFill>
                  <a:srgbClr val="00FFFF"/>
                </a:solidFill>
              </a:rPr>
              <a:t> of these,</a:t>
            </a:r>
          </a:p>
          <a:p>
            <a:pPr algn="ctr" defTabSz="854075" eaLnBrk="0" hangingPunct="0"/>
            <a:r>
              <a:rPr lang="en-GB" sz="3200" dirty="0">
                <a:solidFill>
                  <a:srgbClr val="00FFFF"/>
                </a:solidFill>
              </a:rPr>
              <a:t>breaking T </a:t>
            </a:r>
            <a:r>
              <a:rPr lang="en-GB" sz="3200" dirty="0" smtClean="0">
                <a:solidFill>
                  <a:srgbClr val="00FFFF"/>
                </a:solidFill>
              </a:rPr>
              <a:t>symmetry </a:t>
            </a:r>
            <a:endParaRPr lang="en-GB" sz="3200" dirty="0">
              <a:solidFill>
                <a:srgbClr val="00FFF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601034" y="5671104"/>
            <a:ext cx="1322798" cy="584775"/>
            <a:chOff x="7471894" y="6062990"/>
            <a:chExt cx="1322798" cy="584775"/>
          </a:xfrm>
        </p:grpSpPr>
        <p:sp>
          <p:nvSpPr>
            <p:cNvPr id="30" name="Rectangle 29"/>
            <p:cNvSpPr/>
            <p:nvPr/>
          </p:nvSpPr>
          <p:spPr>
            <a:xfrm>
              <a:off x="7471894" y="6062990"/>
              <a:ext cx="13227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 smtClean="0">
                  <a:solidFill>
                    <a:srgbClr val="00FFFF"/>
                  </a:solidFill>
                </a:rPr>
                <a:t>. . . CP</a:t>
              </a:r>
              <a:endParaRPr lang="en-GB" sz="3200" dirty="0"/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H="1">
              <a:off x="8205652" y="6161314"/>
              <a:ext cx="492034" cy="324394"/>
            </a:xfrm>
            <a:prstGeom prst="line">
              <a:avLst/>
            </a:prstGeom>
            <a:noFill/>
            <a:ln w="4445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9" grpId="0"/>
      <p:bldP spid="21199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813" y="1338263"/>
            <a:ext cx="3241675" cy="2376487"/>
            <a:chOff x="975" y="843"/>
            <a:chExt cx="2042" cy="149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11" y="1082"/>
              <a:ext cx="756" cy="1197"/>
              <a:chOff x="1436" y="1082"/>
              <a:chExt cx="756" cy="1197"/>
            </a:xfrm>
          </p:grpSpPr>
          <p:sp>
            <p:nvSpPr>
              <p:cNvPr id="106559" name="Rectangle 4"/>
              <p:cNvSpPr>
                <a:spLocks noChangeArrowheads="1"/>
              </p:cNvSpPr>
              <p:nvPr/>
            </p:nvSpPr>
            <p:spPr bwMode="auto">
              <a:xfrm>
                <a:off x="1436" y="1082"/>
                <a:ext cx="718" cy="1197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60" name="Text Box 5"/>
              <p:cNvSpPr txBox="1">
                <a:spLocks noChangeArrowheads="1"/>
              </p:cNvSpPr>
              <p:nvPr/>
            </p:nvSpPr>
            <p:spPr bwMode="auto">
              <a:xfrm>
                <a:off x="1500" y="1561"/>
                <a:ext cx="69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>
                    <a:solidFill>
                      <a:srgbClr val="000000"/>
                    </a:solidFill>
                    <a:cs typeface="Times New Roman" pitchFamily="18" charset="0"/>
                  </a:rPr>
                  <a:t>Left -Right</a:t>
                </a: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200" y="1382"/>
              <a:ext cx="777" cy="958"/>
              <a:chOff x="2375" y="1382"/>
              <a:chExt cx="777" cy="958"/>
            </a:xfrm>
          </p:grpSpPr>
          <p:sp>
            <p:nvSpPr>
              <p:cNvPr id="106557" name="Rectangle 7"/>
              <p:cNvSpPr>
                <a:spLocks noChangeArrowheads="1"/>
              </p:cNvSpPr>
              <p:nvPr/>
            </p:nvSpPr>
            <p:spPr bwMode="auto">
              <a:xfrm>
                <a:off x="2383" y="1382"/>
                <a:ext cx="769" cy="958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58" name="Text Box 8"/>
              <p:cNvSpPr txBox="1">
                <a:spLocks noChangeArrowheads="1"/>
              </p:cNvSpPr>
              <p:nvPr/>
            </p:nvSpPr>
            <p:spPr bwMode="auto">
              <a:xfrm>
                <a:off x="2375" y="1677"/>
                <a:ext cx="757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dirty="0" smtClean="0">
                    <a:solidFill>
                      <a:srgbClr val="000000"/>
                    </a:solidFill>
                    <a:cs typeface="Times New Roman" pitchFamily="18" charset="0"/>
                  </a:rPr>
                  <a:t>other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2400" dirty="0" smtClean="0">
                    <a:solidFill>
                      <a:srgbClr val="000000"/>
                    </a:solidFill>
                    <a:cs typeface="Times New Roman" pitchFamily="18" charset="0"/>
                  </a:rPr>
                  <a:t>SUSY</a:t>
                </a:r>
              </a:p>
            </p:txBody>
          </p:sp>
        </p:grpSp>
        <p:sp>
          <p:nvSpPr>
            <p:cNvPr id="106552" name="Rectangle 9"/>
            <p:cNvSpPr>
              <a:spLocks noChangeArrowheads="1"/>
            </p:cNvSpPr>
            <p:nvPr/>
          </p:nvSpPr>
          <p:spPr bwMode="auto">
            <a:xfrm>
              <a:off x="995" y="1142"/>
              <a:ext cx="615" cy="89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53" name="Text Box 10"/>
            <p:cNvSpPr txBox="1">
              <a:spLocks noChangeArrowheads="1"/>
            </p:cNvSpPr>
            <p:nvPr/>
          </p:nvSpPr>
          <p:spPr bwMode="auto">
            <a:xfrm>
              <a:off x="975" y="1117"/>
              <a:ext cx="69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000000"/>
                  </a:solidFill>
                  <a:cs typeface="Times New Roman" pitchFamily="18" charset="0"/>
                </a:rPr>
                <a:t>Multi Higgs</a:t>
              </a: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168" y="843"/>
              <a:ext cx="849" cy="778"/>
              <a:chOff x="2168" y="843"/>
              <a:chExt cx="849" cy="778"/>
            </a:xfrm>
          </p:grpSpPr>
          <p:sp>
            <p:nvSpPr>
              <p:cNvPr id="106555" name="Rectangle 12"/>
              <p:cNvSpPr>
                <a:spLocks noChangeArrowheads="1"/>
              </p:cNvSpPr>
              <p:nvPr/>
            </p:nvSpPr>
            <p:spPr bwMode="auto">
              <a:xfrm>
                <a:off x="2168" y="843"/>
                <a:ext cx="757" cy="778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56" name="Text Box 13"/>
              <p:cNvSpPr txBox="1">
                <a:spLocks noChangeArrowheads="1"/>
              </p:cNvSpPr>
              <p:nvPr/>
            </p:nvSpPr>
            <p:spPr bwMode="auto">
              <a:xfrm>
                <a:off x="2186" y="1071"/>
                <a:ext cx="83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dirty="0">
                    <a:solidFill>
                      <a:srgbClr val="000000"/>
                    </a:solidFill>
                    <a:cs typeface="Times New Roman" pitchFamily="18" charset="0"/>
                  </a:rPr>
                  <a:t>MSSM </a:t>
                </a: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279525" y="673100"/>
            <a:ext cx="200025" cy="5797550"/>
            <a:chOff x="806" y="424"/>
            <a:chExt cx="126" cy="3652"/>
          </a:xfrm>
        </p:grpSpPr>
        <p:sp>
          <p:nvSpPr>
            <p:cNvPr id="106541" name="Line 15"/>
            <p:cNvSpPr>
              <a:spLocks noChangeShapeType="1"/>
            </p:cNvSpPr>
            <p:nvPr/>
          </p:nvSpPr>
          <p:spPr bwMode="auto">
            <a:xfrm>
              <a:off x="806" y="484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42" name="Line 16"/>
            <p:cNvSpPr>
              <a:spLocks noChangeShapeType="1"/>
            </p:cNvSpPr>
            <p:nvPr/>
          </p:nvSpPr>
          <p:spPr bwMode="auto">
            <a:xfrm>
              <a:off x="806" y="963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43" name="Line 17"/>
            <p:cNvSpPr>
              <a:spLocks noChangeShapeType="1"/>
            </p:cNvSpPr>
            <p:nvPr/>
          </p:nvSpPr>
          <p:spPr bwMode="auto">
            <a:xfrm>
              <a:off x="806" y="1442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44" name="Line 18"/>
            <p:cNvSpPr>
              <a:spLocks noChangeShapeType="1"/>
            </p:cNvSpPr>
            <p:nvPr/>
          </p:nvSpPr>
          <p:spPr bwMode="auto">
            <a:xfrm>
              <a:off x="806" y="1861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45" name="Line 19"/>
            <p:cNvSpPr>
              <a:spLocks noChangeShapeType="1"/>
            </p:cNvSpPr>
            <p:nvPr/>
          </p:nvSpPr>
          <p:spPr bwMode="auto">
            <a:xfrm>
              <a:off x="806" y="2340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46" name="Line 20"/>
            <p:cNvSpPr>
              <a:spLocks noChangeShapeType="1"/>
            </p:cNvSpPr>
            <p:nvPr/>
          </p:nvSpPr>
          <p:spPr bwMode="auto">
            <a:xfrm>
              <a:off x="806" y="2819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47" name="Line 21"/>
            <p:cNvSpPr>
              <a:spLocks noChangeShapeType="1"/>
            </p:cNvSpPr>
            <p:nvPr/>
          </p:nvSpPr>
          <p:spPr bwMode="auto">
            <a:xfrm>
              <a:off x="806" y="3297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48" name="Line 22"/>
            <p:cNvSpPr>
              <a:spLocks noChangeShapeType="1"/>
            </p:cNvSpPr>
            <p:nvPr/>
          </p:nvSpPr>
          <p:spPr bwMode="auto">
            <a:xfrm>
              <a:off x="806" y="3776"/>
              <a:ext cx="126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49" name="Line 23"/>
            <p:cNvSpPr>
              <a:spLocks noChangeShapeType="1"/>
            </p:cNvSpPr>
            <p:nvPr/>
          </p:nvSpPr>
          <p:spPr bwMode="auto">
            <a:xfrm>
              <a:off x="932" y="424"/>
              <a:ext cx="0" cy="3652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6499" name="Text Box 24"/>
          <p:cNvSpPr txBox="1">
            <a:spLocks noChangeArrowheads="1"/>
          </p:cNvSpPr>
          <p:nvPr/>
        </p:nvSpPr>
        <p:spPr bwMode="auto">
          <a:xfrm>
            <a:off x="477838" y="1338263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latin typeface="Times New Roman" pitchFamily="18" charset="0"/>
                <a:cs typeface="Times New Roman" pitchFamily="18" charset="0"/>
              </a:rPr>
              <a:t>-24</a:t>
            </a:r>
          </a:p>
        </p:txBody>
      </p:sp>
      <p:sp>
        <p:nvSpPr>
          <p:cNvPr id="106500" name="Text Box 25"/>
          <p:cNvSpPr txBox="1">
            <a:spLocks noChangeArrowheads="1"/>
          </p:cNvSpPr>
          <p:nvPr/>
        </p:nvSpPr>
        <p:spPr bwMode="auto">
          <a:xfrm>
            <a:off x="477838" y="57785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latin typeface="Times New Roman" pitchFamily="18" charset="0"/>
                <a:cs typeface="Times New Roman" pitchFamily="18" charset="0"/>
              </a:rPr>
              <a:t>-22</a:t>
            </a:r>
          </a:p>
        </p:txBody>
      </p:sp>
      <p:sp>
        <p:nvSpPr>
          <p:cNvPr id="106501" name="Text Box 26"/>
          <p:cNvSpPr txBox="1">
            <a:spLocks noChangeArrowheads="1"/>
          </p:cNvSpPr>
          <p:nvPr/>
        </p:nvSpPr>
        <p:spPr bwMode="auto">
          <a:xfrm>
            <a:off x="477838" y="209867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latin typeface="Times New Roman" pitchFamily="18" charset="0"/>
                <a:cs typeface="Times New Roman" pitchFamily="18" charset="0"/>
              </a:rPr>
              <a:t>-26</a:t>
            </a:r>
          </a:p>
        </p:txBody>
      </p:sp>
      <p:sp>
        <p:nvSpPr>
          <p:cNvPr id="106502" name="Text Box 27"/>
          <p:cNvSpPr txBox="1">
            <a:spLocks noChangeArrowheads="1"/>
          </p:cNvSpPr>
          <p:nvPr/>
        </p:nvSpPr>
        <p:spPr bwMode="auto">
          <a:xfrm>
            <a:off x="477838" y="276225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latin typeface="Times New Roman" pitchFamily="18" charset="0"/>
                <a:cs typeface="Times New Roman" pitchFamily="18" charset="0"/>
              </a:rPr>
              <a:t>-28</a:t>
            </a:r>
          </a:p>
        </p:txBody>
      </p:sp>
      <p:sp>
        <p:nvSpPr>
          <p:cNvPr id="106503" name="Text Box 28"/>
          <p:cNvSpPr txBox="1">
            <a:spLocks noChangeArrowheads="1"/>
          </p:cNvSpPr>
          <p:nvPr/>
        </p:nvSpPr>
        <p:spPr bwMode="auto">
          <a:xfrm>
            <a:off x="477838" y="3525838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06504" name="Text Box 29"/>
          <p:cNvSpPr txBox="1">
            <a:spLocks noChangeArrowheads="1"/>
          </p:cNvSpPr>
          <p:nvPr/>
        </p:nvSpPr>
        <p:spPr bwMode="auto">
          <a:xfrm>
            <a:off x="477838" y="4284663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latin typeface="Times New Roman" pitchFamily="18" charset="0"/>
                <a:cs typeface="Times New Roman" pitchFamily="18" charset="0"/>
              </a:rPr>
              <a:t>-32</a:t>
            </a:r>
          </a:p>
        </p:txBody>
      </p:sp>
      <p:sp>
        <p:nvSpPr>
          <p:cNvPr id="106505" name="Text Box 30"/>
          <p:cNvSpPr txBox="1">
            <a:spLocks noChangeArrowheads="1"/>
          </p:cNvSpPr>
          <p:nvPr/>
        </p:nvSpPr>
        <p:spPr bwMode="auto">
          <a:xfrm>
            <a:off x="477838" y="504507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latin typeface="Times New Roman" pitchFamily="18" charset="0"/>
                <a:cs typeface="Times New Roman" pitchFamily="18" charset="0"/>
              </a:rPr>
              <a:t>-34</a:t>
            </a:r>
          </a:p>
        </p:txBody>
      </p:sp>
      <p:sp>
        <p:nvSpPr>
          <p:cNvPr id="106506" name="Text Box 31"/>
          <p:cNvSpPr txBox="1">
            <a:spLocks noChangeArrowheads="1"/>
          </p:cNvSpPr>
          <p:nvPr/>
        </p:nvSpPr>
        <p:spPr bwMode="auto">
          <a:xfrm>
            <a:off x="477838" y="5805488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baseline="30000">
                <a:latin typeface="Times New Roman" pitchFamily="18" charset="0"/>
                <a:cs typeface="Times New Roman" pitchFamily="18" charset="0"/>
              </a:rPr>
              <a:t>-36</a:t>
            </a:r>
          </a:p>
        </p:txBody>
      </p:sp>
      <p:sp>
        <p:nvSpPr>
          <p:cNvPr id="106507" name="Text Box 32"/>
          <p:cNvSpPr txBox="1">
            <a:spLocks noChangeArrowheads="1"/>
          </p:cNvSpPr>
          <p:nvPr/>
        </p:nvSpPr>
        <p:spPr bwMode="auto">
          <a:xfrm>
            <a:off x="179388" y="127000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cs typeface="Times New Roman" pitchFamily="18" charset="0"/>
              </a:rPr>
              <a:t>eEDM</a:t>
            </a:r>
            <a:r>
              <a:rPr lang="en-GB" sz="2400" dirty="0">
                <a:cs typeface="Times New Roman" pitchFamily="18" charset="0"/>
              </a:rPr>
              <a:t>  (e.cm)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479550" y="6206065"/>
            <a:ext cx="2736850" cy="484188"/>
            <a:chOff x="932" y="3776"/>
            <a:chExt cx="1724" cy="305"/>
          </a:xfrm>
        </p:grpSpPr>
        <p:sp>
          <p:nvSpPr>
            <p:cNvPr id="106537" name="Rectangle 37"/>
            <p:cNvSpPr>
              <a:spLocks noChangeArrowheads="1"/>
            </p:cNvSpPr>
            <p:nvPr/>
          </p:nvSpPr>
          <p:spPr bwMode="auto">
            <a:xfrm>
              <a:off x="995" y="3776"/>
              <a:ext cx="1477" cy="300"/>
            </a:xfrm>
            <a:prstGeom prst="rect">
              <a:avLst/>
            </a:prstGeom>
            <a:solidFill>
              <a:srgbClr val="00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38" name="Text Box 38"/>
            <p:cNvSpPr txBox="1">
              <a:spLocks noChangeArrowheads="1"/>
            </p:cNvSpPr>
            <p:nvPr/>
          </p:nvSpPr>
          <p:spPr bwMode="auto">
            <a:xfrm>
              <a:off x="932" y="3793"/>
              <a:ext cx="17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>
                  <a:solidFill>
                    <a:srgbClr val="000000"/>
                  </a:solidFill>
                  <a:cs typeface="Times New Roman" pitchFamily="18" charset="0"/>
                </a:rPr>
                <a:t>Standard Model</a:t>
              </a:r>
            </a:p>
          </p:txBody>
        </p:sp>
      </p:grpSp>
      <p:sp>
        <p:nvSpPr>
          <p:cNvPr id="62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fld id="{3B6856BB-8F34-4D2C-A22B-614AF34B30B9}" type="slidenum">
              <a:rPr lang="en-GB" sz="1400" smtClean="0">
                <a:solidFill>
                  <a:srgbClr val="00FFFF"/>
                </a:solidFill>
                <a:latin typeface="Times New Roman"/>
              </a:rPr>
              <a:pPr algn="r" eaLnBrk="0" hangingPunct="0">
                <a:defRPr/>
              </a:pPr>
              <a:t>4</a:t>
            </a:fld>
            <a:endParaRPr lang="en-GB" sz="1400" dirty="0">
              <a:solidFill>
                <a:srgbClr val="00FFFF"/>
              </a:solidFill>
              <a:latin typeface="Times New Roman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876800" y="1325880"/>
            <a:ext cx="3971010" cy="2468880"/>
            <a:chOff x="4876800" y="1325880"/>
            <a:chExt cx="3971010" cy="2468880"/>
          </a:xfrm>
        </p:grpSpPr>
        <p:sp>
          <p:nvSpPr>
            <p:cNvPr id="63" name="TextBox 62"/>
            <p:cNvSpPr txBox="1"/>
            <p:nvPr/>
          </p:nvSpPr>
          <p:spPr>
            <a:xfrm>
              <a:off x="5298440" y="2306320"/>
              <a:ext cx="35493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The interesting</a:t>
              </a:r>
            </a:p>
            <a:p>
              <a:r>
                <a:rPr lang="en-GB" dirty="0" smtClean="0"/>
                <a:t>region of sensitivity</a:t>
              </a:r>
              <a:endParaRPr lang="en-GB" dirty="0"/>
            </a:p>
          </p:txBody>
        </p:sp>
        <p:sp>
          <p:nvSpPr>
            <p:cNvPr id="65" name="Right Brace 64"/>
            <p:cNvSpPr/>
            <p:nvPr/>
          </p:nvSpPr>
          <p:spPr bwMode="auto">
            <a:xfrm>
              <a:off x="4876800" y="1325880"/>
              <a:ext cx="243840" cy="2468880"/>
            </a:xfrm>
            <a:prstGeom prst="rightBrac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1752600" y="0"/>
            <a:ext cx="801624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600" dirty="0" smtClean="0">
                <a:solidFill>
                  <a:srgbClr val="00FFFF"/>
                </a:solidFill>
              </a:rPr>
              <a:t>Theoretical estimates of </a:t>
            </a:r>
            <a:r>
              <a:rPr lang="en-GB" sz="3600" dirty="0" err="1" smtClean="0">
                <a:solidFill>
                  <a:srgbClr val="00FFFF"/>
                </a:solidFill>
              </a:rPr>
              <a:t>eEDM</a:t>
            </a:r>
            <a:r>
              <a:rPr lang="en-GB" sz="3600" dirty="0" smtClean="0">
                <a:solidFill>
                  <a:srgbClr val="00FFFF"/>
                </a:solidFill>
              </a:rPr>
              <a:t> </a:t>
            </a:r>
            <a:endParaRPr lang="en-GB" sz="3600" dirty="0">
              <a:solidFill>
                <a:srgbClr val="00FFFF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53793" y="4694731"/>
            <a:ext cx="5348680" cy="1993900"/>
            <a:chOff x="3855673" y="4581843"/>
            <a:chExt cx="5348680" cy="1993900"/>
          </a:xfrm>
        </p:grpSpPr>
        <p:pic>
          <p:nvPicPr>
            <p:cNvPr id="41" name="Picture 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2285" y="4581843"/>
              <a:ext cx="2555875" cy="19939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44" name="Group 131"/>
            <p:cNvGrpSpPr>
              <a:grpSpLocks/>
            </p:cNvGrpSpPr>
            <p:nvPr/>
          </p:nvGrpSpPr>
          <p:grpSpPr bwMode="auto">
            <a:xfrm>
              <a:off x="6437339" y="4985705"/>
              <a:ext cx="2767014" cy="1341438"/>
              <a:chOff x="3346" y="3068"/>
              <a:chExt cx="1743" cy="845"/>
            </a:xfrm>
          </p:grpSpPr>
          <p:sp>
            <p:nvSpPr>
              <p:cNvPr id="45" name="Text Box 128"/>
              <p:cNvSpPr txBox="1">
                <a:spLocks noChangeArrowheads="1"/>
              </p:cNvSpPr>
              <p:nvPr/>
            </p:nvSpPr>
            <p:spPr bwMode="auto">
              <a:xfrm>
                <a:off x="3346" y="3068"/>
                <a:ext cx="170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dirty="0">
                    <a:solidFill>
                      <a:srgbClr val="00FFFF"/>
                    </a:solidFill>
                    <a:latin typeface="Times New Roman" pitchFamily="18" charset="0"/>
                    <a:cs typeface="Times New Roman" pitchFamily="18" charset="0"/>
                  </a:rPr>
                  <a:t>Insufficient CP</a:t>
                </a:r>
              </a:p>
            </p:txBody>
          </p:sp>
          <p:sp>
            <p:nvSpPr>
              <p:cNvPr id="46" name="Line 129"/>
              <p:cNvSpPr>
                <a:spLocks noChangeShapeType="1"/>
              </p:cNvSpPr>
              <p:nvPr/>
            </p:nvSpPr>
            <p:spPr bwMode="auto">
              <a:xfrm flipV="1">
                <a:off x="4288" y="3100"/>
                <a:ext cx="295" cy="19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FFFF"/>
                  </a:solidFill>
                </a:endParaRPr>
              </a:p>
            </p:txBody>
          </p:sp>
          <p:sp>
            <p:nvSpPr>
              <p:cNvPr id="51" name="Text Box 128"/>
              <p:cNvSpPr txBox="1">
                <a:spLocks noChangeArrowheads="1"/>
              </p:cNvSpPr>
              <p:nvPr/>
            </p:nvSpPr>
            <p:spPr bwMode="auto">
              <a:xfrm>
                <a:off x="3384" y="3327"/>
                <a:ext cx="170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dirty="0" smtClean="0">
                    <a:solidFill>
                      <a:srgbClr val="00FFFF"/>
                    </a:solidFill>
                    <a:latin typeface="Times New Roman" pitchFamily="18" charset="0"/>
                    <a:cs typeface="Times New Roman" pitchFamily="18" charset="0"/>
                  </a:rPr>
                  <a:t>to make universe</a:t>
                </a:r>
                <a:endParaRPr lang="en-GB" sz="2400" dirty="0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128"/>
              <p:cNvSpPr txBox="1">
                <a:spLocks noChangeArrowheads="1"/>
              </p:cNvSpPr>
              <p:nvPr/>
            </p:nvSpPr>
            <p:spPr bwMode="auto">
              <a:xfrm>
                <a:off x="3384" y="3625"/>
                <a:ext cx="170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dirty="0" smtClean="0">
                    <a:solidFill>
                      <a:srgbClr val="00FFFF"/>
                    </a:solidFill>
                    <a:latin typeface="Times New Roman" pitchFamily="18" charset="0"/>
                    <a:cs typeface="Times New Roman" pitchFamily="18" charset="0"/>
                  </a:rPr>
                  <a:t>of matter</a:t>
                </a:r>
                <a:endParaRPr lang="en-GB" sz="2400" dirty="0">
                  <a:solidFill>
                    <a:srgbClr val="00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Freeform 48"/>
            <p:cNvSpPr/>
            <p:nvPr/>
          </p:nvSpPr>
          <p:spPr bwMode="auto">
            <a:xfrm>
              <a:off x="3855673" y="5730239"/>
              <a:ext cx="685847" cy="523220"/>
            </a:xfrm>
            <a:custGeom>
              <a:avLst/>
              <a:gdLst>
                <a:gd name="connsiteX0" fmla="*/ 109220 w 1633220"/>
                <a:gd name="connsiteY0" fmla="*/ 673100 h 769620"/>
                <a:gd name="connsiteX1" fmla="*/ 1160780 w 1633220"/>
                <a:gd name="connsiteY1" fmla="*/ 673100 h 769620"/>
                <a:gd name="connsiteX2" fmla="*/ 78740 w 1633220"/>
                <a:gd name="connsiteY2" fmla="*/ 93980 h 769620"/>
                <a:gd name="connsiteX3" fmla="*/ 1633220 w 1633220"/>
                <a:gd name="connsiteY3" fmla="*/ 109220 h 769620"/>
                <a:gd name="connsiteX0" fmla="*/ 0 w 1524000"/>
                <a:gd name="connsiteY0" fmla="*/ 618489 h 677649"/>
                <a:gd name="connsiteX1" fmla="*/ 1051560 w 1524000"/>
                <a:gd name="connsiteY1" fmla="*/ 618489 h 677649"/>
                <a:gd name="connsiteX2" fmla="*/ 412527 w 1524000"/>
                <a:gd name="connsiteY2" fmla="*/ 263530 h 677649"/>
                <a:gd name="connsiteX3" fmla="*/ 1524000 w 1524000"/>
                <a:gd name="connsiteY3" fmla="*/ 54609 h 677649"/>
                <a:gd name="connsiteX0" fmla="*/ 0 w 1524000"/>
                <a:gd name="connsiteY0" fmla="*/ 563880 h 623040"/>
                <a:gd name="connsiteX1" fmla="*/ 1051560 w 1524000"/>
                <a:gd name="connsiteY1" fmla="*/ 563880 h 623040"/>
                <a:gd name="connsiteX2" fmla="*/ 412527 w 1524000"/>
                <a:gd name="connsiteY2" fmla="*/ 208921 h 623040"/>
                <a:gd name="connsiteX3" fmla="*/ 1098713 w 1524000"/>
                <a:gd name="connsiteY3" fmla="*/ 47693 h 623040"/>
                <a:gd name="connsiteX4" fmla="*/ 1524000 w 1524000"/>
                <a:gd name="connsiteY4" fmla="*/ 0 h 623040"/>
                <a:gd name="connsiteX0" fmla="*/ 0 w 1524000"/>
                <a:gd name="connsiteY0" fmla="*/ 563880 h 623040"/>
                <a:gd name="connsiteX1" fmla="*/ 1051560 w 1524000"/>
                <a:gd name="connsiteY1" fmla="*/ 563880 h 623040"/>
                <a:gd name="connsiteX2" fmla="*/ 412527 w 1524000"/>
                <a:gd name="connsiteY2" fmla="*/ 208921 h 623040"/>
                <a:gd name="connsiteX3" fmla="*/ 1151874 w 1524000"/>
                <a:gd name="connsiteY3" fmla="*/ 204606 h 623040"/>
                <a:gd name="connsiteX4" fmla="*/ 1524000 w 1524000"/>
                <a:gd name="connsiteY4" fmla="*/ 0 h 623040"/>
                <a:gd name="connsiteX0" fmla="*/ 0 w 1577161"/>
                <a:gd name="connsiteY0" fmla="*/ 414838 h 473998"/>
                <a:gd name="connsiteX1" fmla="*/ 1051560 w 1577161"/>
                <a:gd name="connsiteY1" fmla="*/ 414838 h 473998"/>
                <a:gd name="connsiteX2" fmla="*/ 412527 w 1577161"/>
                <a:gd name="connsiteY2" fmla="*/ 59879 h 473998"/>
                <a:gd name="connsiteX3" fmla="*/ 1151874 w 1577161"/>
                <a:gd name="connsiteY3" fmla="*/ 55564 h 473998"/>
                <a:gd name="connsiteX4" fmla="*/ 1577161 w 1577161"/>
                <a:gd name="connsiteY4" fmla="*/ 75119 h 47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161" h="473998">
                  <a:moveTo>
                    <a:pt x="0" y="414838"/>
                  </a:moveTo>
                  <a:cubicBezTo>
                    <a:pt x="528320" y="463098"/>
                    <a:pt x="982805" y="473998"/>
                    <a:pt x="1051560" y="414838"/>
                  </a:cubicBezTo>
                  <a:cubicBezTo>
                    <a:pt x="1120315" y="355678"/>
                    <a:pt x="395808" y="119758"/>
                    <a:pt x="412527" y="59879"/>
                  </a:cubicBezTo>
                  <a:cubicBezTo>
                    <a:pt x="429246" y="0"/>
                    <a:pt x="957768" y="53024"/>
                    <a:pt x="1151874" y="55564"/>
                  </a:cubicBezTo>
                  <a:cubicBezTo>
                    <a:pt x="1345980" y="58104"/>
                    <a:pt x="1506280" y="83068"/>
                    <a:pt x="1577161" y="75119"/>
                  </a:cubicBezTo>
                </a:path>
              </a:pathLst>
            </a:custGeom>
            <a:noFill/>
            <a:ln w="3810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74710" y="977901"/>
            <a:ext cx="2648362" cy="1296988"/>
            <a:chOff x="5032280" y="977901"/>
            <a:chExt cx="2648362" cy="1296988"/>
          </a:xfrm>
        </p:grpSpPr>
        <p:sp>
          <p:nvSpPr>
            <p:cNvPr id="77" name="Right Arrow 76"/>
            <p:cNvSpPr/>
            <p:nvPr/>
          </p:nvSpPr>
          <p:spPr bwMode="auto">
            <a:xfrm>
              <a:off x="5032280" y="1651000"/>
              <a:ext cx="850900" cy="101600"/>
            </a:xfrm>
            <a:prstGeom prst="rightArrow">
              <a:avLst/>
            </a:prstGeom>
            <a:gradFill flip="none" rotWithShape="1">
              <a:gsLst>
                <a:gs pos="100000">
                  <a:srgbClr val="00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53" name="Group 9"/>
            <p:cNvGrpSpPr>
              <a:grpSpLocks/>
            </p:cNvGrpSpPr>
            <p:nvPr/>
          </p:nvGrpSpPr>
          <p:grpSpPr bwMode="auto">
            <a:xfrm>
              <a:off x="5496242" y="977901"/>
              <a:ext cx="2184400" cy="1296988"/>
              <a:chOff x="387" y="1344"/>
              <a:chExt cx="1376" cy="817"/>
            </a:xfrm>
          </p:grpSpPr>
          <p:sp>
            <p:nvSpPr>
              <p:cNvPr id="54" name="Line 11"/>
              <p:cNvSpPr>
                <a:spLocks noChangeShapeType="1"/>
              </p:cNvSpPr>
              <p:nvPr/>
            </p:nvSpPr>
            <p:spPr bwMode="auto">
              <a:xfrm>
                <a:off x="567" y="1912"/>
                <a:ext cx="18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rc 12"/>
              <p:cNvSpPr>
                <a:spLocks/>
              </p:cNvSpPr>
              <p:nvPr/>
            </p:nvSpPr>
            <p:spPr bwMode="auto">
              <a:xfrm rot="5400000" flipH="1">
                <a:off x="954" y="1488"/>
                <a:ext cx="244" cy="655"/>
              </a:xfrm>
              <a:custGeom>
                <a:avLst/>
                <a:gdLst>
                  <a:gd name="T0" fmla="*/ 0 w 21600"/>
                  <a:gd name="T1" fmla="*/ 0 h 42972"/>
                  <a:gd name="T2" fmla="*/ 0 w 21600"/>
                  <a:gd name="T3" fmla="*/ 0 h 42972"/>
                  <a:gd name="T4" fmla="*/ 0 w 21600"/>
                  <a:gd name="T5" fmla="*/ 0 h 4297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972"/>
                  <a:gd name="T11" fmla="*/ 21600 w 21600"/>
                  <a:gd name="T12" fmla="*/ 42972 h 429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972" fill="none" extrusionOk="0">
                    <a:moveTo>
                      <a:pt x="2448" y="0"/>
                    </a:moveTo>
                    <a:cubicBezTo>
                      <a:pt x="13359" y="1245"/>
                      <a:pt x="21600" y="10479"/>
                      <a:pt x="21600" y="21461"/>
                    </a:cubicBezTo>
                    <a:cubicBezTo>
                      <a:pt x="21600" y="32633"/>
                      <a:pt x="13080" y="41961"/>
                      <a:pt x="1954" y="42972"/>
                    </a:cubicBezTo>
                  </a:path>
                  <a:path w="21600" h="42972" stroke="0" extrusionOk="0">
                    <a:moveTo>
                      <a:pt x="2448" y="0"/>
                    </a:moveTo>
                    <a:cubicBezTo>
                      <a:pt x="13359" y="1245"/>
                      <a:pt x="21600" y="10479"/>
                      <a:pt x="21600" y="21461"/>
                    </a:cubicBezTo>
                    <a:cubicBezTo>
                      <a:pt x="21600" y="32633"/>
                      <a:pt x="13080" y="41961"/>
                      <a:pt x="1954" y="42972"/>
                    </a:cubicBezTo>
                    <a:lnTo>
                      <a:pt x="0" y="21461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  <a:prstDash val="lgDash"/>
                <a:round/>
                <a:headEnd/>
                <a:tailEnd type="none" w="lg" len="lg"/>
              </a:ln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6" name="Group 13"/>
              <p:cNvGrpSpPr>
                <a:grpSpLocks/>
              </p:cNvGrpSpPr>
              <p:nvPr/>
            </p:nvGrpSpPr>
            <p:grpSpPr bwMode="auto">
              <a:xfrm rot="-2850591">
                <a:off x="1197" y="1559"/>
                <a:ext cx="459" cy="29"/>
                <a:chOff x="672" y="1872"/>
                <a:chExt cx="2064" cy="132"/>
              </a:xfrm>
            </p:grpSpPr>
            <p:grpSp>
              <p:nvGrpSpPr>
                <p:cNvPr id="68" name="Group 14"/>
                <p:cNvGrpSpPr>
                  <a:grpSpLocks/>
                </p:cNvGrpSpPr>
                <p:nvPr/>
              </p:nvGrpSpPr>
              <p:grpSpPr bwMode="auto">
                <a:xfrm>
                  <a:off x="672" y="1872"/>
                  <a:ext cx="1028" cy="132"/>
                  <a:chOff x="672" y="1872"/>
                  <a:chExt cx="1028" cy="132"/>
                </a:xfrm>
              </p:grpSpPr>
              <p:sp>
                <p:nvSpPr>
                  <p:cNvPr id="73" name="Freeform 15"/>
                  <p:cNvSpPr>
                    <a:spLocks/>
                  </p:cNvSpPr>
                  <p:nvPr/>
                </p:nvSpPr>
                <p:spPr bwMode="auto">
                  <a:xfrm>
                    <a:off x="672" y="1872"/>
                    <a:ext cx="254" cy="132"/>
                  </a:xfrm>
                  <a:custGeom>
                    <a:avLst/>
                    <a:gdLst>
                      <a:gd name="T0" fmla="*/ 7 w 835"/>
                      <a:gd name="T1" fmla="*/ 2 h 409"/>
                      <a:gd name="T2" fmla="*/ 6 w 835"/>
                      <a:gd name="T3" fmla="*/ 1 h 409"/>
                      <a:gd name="T4" fmla="*/ 5 w 835"/>
                      <a:gd name="T5" fmla="*/ 0 h 409"/>
                      <a:gd name="T6" fmla="*/ 4 w 835"/>
                      <a:gd name="T7" fmla="*/ 1 h 409"/>
                      <a:gd name="T8" fmla="*/ 4 w 835"/>
                      <a:gd name="T9" fmla="*/ 2 h 409"/>
                      <a:gd name="T10" fmla="*/ 3 w 835"/>
                      <a:gd name="T11" fmla="*/ 4 h 409"/>
                      <a:gd name="T12" fmla="*/ 2 w 835"/>
                      <a:gd name="T13" fmla="*/ 5 h 409"/>
                      <a:gd name="T14" fmla="*/ 1 w 835"/>
                      <a:gd name="T15" fmla="*/ 4 h 409"/>
                      <a:gd name="T16" fmla="*/ 0 w 835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35"/>
                      <a:gd name="T28" fmla="*/ 0 h 409"/>
                      <a:gd name="T29" fmla="*/ 835 w 835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Freeform 16"/>
                  <p:cNvSpPr>
                    <a:spLocks/>
                  </p:cNvSpPr>
                  <p:nvPr/>
                </p:nvSpPr>
                <p:spPr bwMode="auto">
                  <a:xfrm>
                    <a:off x="926" y="1872"/>
                    <a:ext cx="258" cy="132"/>
                  </a:xfrm>
                  <a:custGeom>
                    <a:avLst/>
                    <a:gdLst>
                      <a:gd name="T0" fmla="*/ 7 w 851"/>
                      <a:gd name="T1" fmla="*/ 2 h 409"/>
                      <a:gd name="T2" fmla="*/ 6 w 851"/>
                      <a:gd name="T3" fmla="*/ 1 h 409"/>
                      <a:gd name="T4" fmla="*/ 5 w 851"/>
                      <a:gd name="T5" fmla="*/ 0 h 409"/>
                      <a:gd name="T6" fmla="*/ 4 w 851"/>
                      <a:gd name="T7" fmla="*/ 1 h 409"/>
                      <a:gd name="T8" fmla="*/ 4 w 851"/>
                      <a:gd name="T9" fmla="*/ 2 h 409"/>
                      <a:gd name="T10" fmla="*/ 3 w 851"/>
                      <a:gd name="T11" fmla="*/ 4 h 409"/>
                      <a:gd name="T12" fmla="*/ 2 w 851"/>
                      <a:gd name="T13" fmla="*/ 5 h 409"/>
                      <a:gd name="T14" fmla="*/ 1 w 851"/>
                      <a:gd name="T15" fmla="*/ 4 h 409"/>
                      <a:gd name="T16" fmla="*/ 0 w 851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1"/>
                      <a:gd name="T28" fmla="*/ 0 h 409"/>
                      <a:gd name="T29" fmla="*/ 851 w 851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Freeform 17"/>
                  <p:cNvSpPr>
                    <a:spLocks/>
                  </p:cNvSpPr>
                  <p:nvPr/>
                </p:nvSpPr>
                <p:spPr bwMode="auto">
                  <a:xfrm>
                    <a:off x="1188" y="1872"/>
                    <a:ext cx="254" cy="132"/>
                  </a:xfrm>
                  <a:custGeom>
                    <a:avLst/>
                    <a:gdLst>
                      <a:gd name="T0" fmla="*/ 7 w 835"/>
                      <a:gd name="T1" fmla="*/ 2 h 409"/>
                      <a:gd name="T2" fmla="*/ 6 w 835"/>
                      <a:gd name="T3" fmla="*/ 1 h 409"/>
                      <a:gd name="T4" fmla="*/ 5 w 835"/>
                      <a:gd name="T5" fmla="*/ 0 h 409"/>
                      <a:gd name="T6" fmla="*/ 4 w 835"/>
                      <a:gd name="T7" fmla="*/ 1 h 409"/>
                      <a:gd name="T8" fmla="*/ 4 w 835"/>
                      <a:gd name="T9" fmla="*/ 2 h 409"/>
                      <a:gd name="T10" fmla="*/ 3 w 835"/>
                      <a:gd name="T11" fmla="*/ 4 h 409"/>
                      <a:gd name="T12" fmla="*/ 2 w 835"/>
                      <a:gd name="T13" fmla="*/ 5 h 409"/>
                      <a:gd name="T14" fmla="*/ 1 w 835"/>
                      <a:gd name="T15" fmla="*/ 4 h 409"/>
                      <a:gd name="T16" fmla="*/ 0 w 835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35"/>
                      <a:gd name="T28" fmla="*/ 0 h 409"/>
                      <a:gd name="T29" fmla="*/ 835 w 835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Freeform 18"/>
                  <p:cNvSpPr>
                    <a:spLocks/>
                  </p:cNvSpPr>
                  <p:nvPr/>
                </p:nvSpPr>
                <p:spPr bwMode="auto">
                  <a:xfrm>
                    <a:off x="1442" y="1872"/>
                    <a:ext cx="258" cy="132"/>
                  </a:xfrm>
                  <a:custGeom>
                    <a:avLst/>
                    <a:gdLst>
                      <a:gd name="T0" fmla="*/ 7 w 851"/>
                      <a:gd name="T1" fmla="*/ 2 h 409"/>
                      <a:gd name="T2" fmla="*/ 6 w 851"/>
                      <a:gd name="T3" fmla="*/ 1 h 409"/>
                      <a:gd name="T4" fmla="*/ 5 w 851"/>
                      <a:gd name="T5" fmla="*/ 0 h 409"/>
                      <a:gd name="T6" fmla="*/ 4 w 851"/>
                      <a:gd name="T7" fmla="*/ 1 h 409"/>
                      <a:gd name="T8" fmla="*/ 4 w 851"/>
                      <a:gd name="T9" fmla="*/ 2 h 409"/>
                      <a:gd name="T10" fmla="*/ 3 w 851"/>
                      <a:gd name="T11" fmla="*/ 4 h 409"/>
                      <a:gd name="T12" fmla="*/ 2 w 851"/>
                      <a:gd name="T13" fmla="*/ 5 h 409"/>
                      <a:gd name="T14" fmla="*/ 1 w 851"/>
                      <a:gd name="T15" fmla="*/ 4 h 409"/>
                      <a:gd name="T16" fmla="*/ 0 w 851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1"/>
                      <a:gd name="T28" fmla="*/ 0 h 409"/>
                      <a:gd name="T29" fmla="*/ 851 w 851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69" name="Freeform 19"/>
                <p:cNvSpPr>
                  <a:spLocks/>
                </p:cNvSpPr>
                <p:nvPr/>
              </p:nvSpPr>
              <p:spPr bwMode="auto">
                <a:xfrm>
                  <a:off x="1708" y="1872"/>
                  <a:ext cx="253" cy="132"/>
                </a:xfrm>
                <a:custGeom>
                  <a:avLst/>
                  <a:gdLst>
                    <a:gd name="T0" fmla="*/ 7 w 835"/>
                    <a:gd name="T1" fmla="*/ 2 h 409"/>
                    <a:gd name="T2" fmla="*/ 6 w 835"/>
                    <a:gd name="T3" fmla="*/ 1 h 409"/>
                    <a:gd name="T4" fmla="*/ 5 w 835"/>
                    <a:gd name="T5" fmla="*/ 0 h 409"/>
                    <a:gd name="T6" fmla="*/ 4 w 835"/>
                    <a:gd name="T7" fmla="*/ 1 h 409"/>
                    <a:gd name="T8" fmla="*/ 4 w 835"/>
                    <a:gd name="T9" fmla="*/ 2 h 409"/>
                    <a:gd name="T10" fmla="*/ 3 w 835"/>
                    <a:gd name="T11" fmla="*/ 4 h 409"/>
                    <a:gd name="T12" fmla="*/ 2 w 835"/>
                    <a:gd name="T13" fmla="*/ 5 h 409"/>
                    <a:gd name="T14" fmla="*/ 1 w 835"/>
                    <a:gd name="T15" fmla="*/ 4 h 409"/>
                    <a:gd name="T16" fmla="*/ 0 w 835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5"/>
                    <a:gd name="T28" fmla="*/ 0 h 409"/>
                    <a:gd name="T29" fmla="*/ 835 w 835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5" h="409">
                      <a:moveTo>
                        <a:pt x="835" y="199"/>
                      </a:moveTo>
                      <a:cubicBezTo>
                        <a:pt x="820" y="175"/>
                        <a:pt x="783" y="104"/>
                        <a:pt x="748" y="71"/>
                      </a:cubicBezTo>
                      <a:cubicBezTo>
                        <a:pt x="713" y="38"/>
                        <a:pt x="667" y="0"/>
                        <a:pt x="627" y="0"/>
                      </a:cubicBezTo>
                      <a:cubicBezTo>
                        <a:pt x="587" y="0"/>
                        <a:pt x="537" y="41"/>
                        <a:pt x="505" y="73"/>
                      </a:cubicBezTo>
                      <a:cubicBezTo>
                        <a:pt x="473" y="105"/>
                        <a:pt x="458" y="153"/>
                        <a:pt x="432" y="195"/>
                      </a:cubicBezTo>
                      <a:cubicBezTo>
                        <a:pt x="406" y="237"/>
                        <a:pt x="384" y="289"/>
                        <a:pt x="349" y="325"/>
                      </a:cubicBezTo>
                      <a:cubicBezTo>
                        <a:pt x="314" y="361"/>
                        <a:pt x="268" y="409"/>
                        <a:pt x="223" y="409"/>
                      </a:cubicBezTo>
                      <a:cubicBezTo>
                        <a:pt x="178" y="409"/>
                        <a:pt x="116" y="358"/>
                        <a:pt x="79" y="325"/>
                      </a:cubicBezTo>
                      <a:cubicBezTo>
                        <a:pt x="42" y="292"/>
                        <a:pt x="16" y="232"/>
                        <a:pt x="0" y="208"/>
                      </a:cubicBezTo>
                    </a:path>
                  </a:pathLst>
                </a:cu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Freeform 20"/>
                <p:cNvSpPr>
                  <a:spLocks/>
                </p:cNvSpPr>
                <p:nvPr/>
              </p:nvSpPr>
              <p:spPr bwMode="auto">
                <a:xfrm>
                  <a:off x="1961" y="1872"/>
                  <a:ext cx="259" cy="132"/>
                </a:xfrm>
                <a:custGeom>
                  <a:avLst/>
                  <a:gdLst>
                    <a:gd name="T0" fmla="*/ 7 w 851"/>
                    <a:gd name="T1" fmla="*/ 2 h 409"/>
                    <a:gd name="T2" fmla="*/ 6 w 851"/>
                    <a:gd name="T3" fmla="*/ 1 h 409"/>
                    <a:gd name="T4" fmla="*/ 5 w 851"/>
                    <a:gd name="T5" fmla="*/ 0 h 409"/>
                    <a:gd name="T6" fmla="*/ 5 w 851"/>
                    <a:gd name="T7" fmla="*/ 1 h 409"/>
                    <a:gd name="T8" fmla="*/ 4 w 851"/>
                    <a:gd name="T9" fmla="*/ 2 h 409"/>
                    <a:gd name="T10" fmla="*/ 3 w 851"/>
                    <a:gd name="T11" fmla="*/ 4 h 409"/>
                    <a:gd name="T12" fmla="*/ 2 w 851"/>
                    <a:gd name="T13" fmla="*/ 5 h 409"/>
                    <a:gd name="T14" fmla="*/ 1 w 851"/>
                    <a:gd name="T15" fmla="*/ 4 h 409"/>
                    <a:gd name="T16" fmla="*/ 0 w 851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Freeform 21"/>
                <p:cNvSpPr>
                  <a:spLocks/>
                </p:cNvSpPr>
                <p:nvPr/>
              </p:nvSpPr>
              <p:spPr bwMode="auto">
                <a:xfrm>
                  <a:off x="2224" y="1872"/>
                  <a:ext cx="253" cy="132"/>
                </a:xfrm>
                <a:custGeom>
                  <a:avLst/>
                  <a:gdLst>
                    <a:gd name="T0" fmla="*/ 7 w 835"/>
                    <a:gd name="T1" fmla="*/ 2 h 409"/>
                    <a:gd name="T2" fmla="*/ 6 w 835"/>
                    <a:gd name="T3" fmla="*/ 1 h 409"/>
                    <a:gd name="T4" fmla="*/ 5 w 835"/>
                    <a:gd name="T5" fmla="*/ 0 h 409"/>
                    <a:gd name="T6" fmla="*/ 4 w 835"/>
                    <a:gd name="T7" fmla="*/ 1 h 409"/>
                    <a:gd name="T8" fmla="*/ 4 w 835"/>
                    <a:gd name="T9" fmla="*/ 2 h 409"/>
                    <a:gd name="T10" fmla="*/ 3 w 835"/>
                    <a:gd name="T11" fmla="*/ 4 h 409"/>
                    <a:gd name="T12" fmla="*/ 2 w 835"/>
                    <a:gd name="T13" fmla="*/ 5 h 409"/>
                    <a:gd name="T14" fmla="*/ 1 w 835"/>
                    <a:gd name="T15" fmla="*/ 4 h 409"/>
                    <a:gd name="T16" fmla="*/ 0 w 835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5"/>
                    <a:gd name="T28" fmla="*/ 0 h 409"/>
                    <a:gd name="T29" fmla="*/ 835 w 835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5" h="409">
                      <a:moveTo>
                        <a:pt x="835" y="199"/>
                      </a:moveTo>
                      <a:cubicBezTo>
                        <a:pt x="820" y="175"/>
                        <a:pt x="783" y="104"/>
                        <a:pt x="748" y="71"/>
                      </a:cubicBezTo>
                      <a:cubicBezTo>
                        <a:pt x="713" y="38"/>
                        <a:pt x="667" y="0"/>
                        <a:pt x="627" y="0"/>
                      </a:cubicBezTo>
                      <a:cubicBezTo>
                        <a:pt x="587" y="0"/>
                        <a:pt x="537" y="41"/>
                        <a:pt x="505" y="73"/>
                      </a:cubicBezTo>
                      <a:cubicBezTo>
                        <a:pt x="473" y="105"/>
                        <a:pt x="458" y="153"/>
                        <a:pt x="432" y="195"/>
                      </a:cubicBezTo>
                      <a:cubicBezTo>
                        <a:pt x="406" y="237"/>
                        <a:pt x="384" y="289"/>
                        <a:pt x="349" y="325"/>
                      </a:cubicBezTo>
                      <a:cubicBezTo>
                        <a:pt x="314" y="361"/>
                        <a:pt x="268" y="409"/>
                        <a:pt x="223" y="409"/>
                      </a:cubicBezTo>
                      <a:cubicBezTo>
                        <a:pt x="178" y="409"/>
                        <a:pt x="116" y="358"/>
                        <a:pt x="79" y="325"/>
                      </a:cubicBezTo>
                      <a:cubicBezTo>
                        <a:pt x="42" y="292"/>
                        <a:pt x="16" y="232"/>
                        <a:pt x="0" y="208"/>
                      </a:cubicBezTo>
                    </a:path>
                  </a:pathLst>
                </a:cu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Freeform 22"/>
                <p:cNvSpPr>
                  <a:spLocks/>
                </p:cNvSpPr>
                <p:nvPr/>
              </p:nvSpPr>
              <p:spPr bwMode="auto">
                <a:xfrm>
                  <a:off x="2477" y="1872"/>
                  <a:ext cx="259" cy="132"/>
                </a:xfrm>
                <a:custGeom>
                  <a:avLst/>
                  <a:gdLst>
                    <a:gd name="T0" fmla="*/ 7 w 851"/>
                    <a:gd name="T1" fmla="*/ 2 h 409"/>
                    <a:gd name="T2" fmla="*/ 6 w 851"/>
                    <a:gd name="T3" fmla="*/ 1 h 409"/>
                    <a:gd name="T4" fmla="*/ 5 w 851"/>
                    <a:gd name="T5" fmla="*/ 0 h 409"/>
                    <a:gd name="T6" fmla="*/ 5 w 851"/>
                    <a:gd name="T7" fmla="*/ 1 h 409"/>
                    <a:gd name="T8" fmla="*/ 4 w 851"/>
                    <a:gd name="T9" fmla="*/ 2 h 409"/>
                    <a:gd name="T10" fmla="*/ 3 w 851"/>
                    <a:gd name="T11" fmla="*/ 4 h 409"/>
                    <a:gd name="T12" fmla="*/ 2 w 851"/>
                    <a:gd name="T13" fmla="*/ 5 h 409"/>
                    <a:gd name="T14" fmla="*/ 1 w 851"/>
                    <a:gd name="T15" fmla="*/ 4 h 409"/>
                    <a:gd name="T16" fmla="*/ 0 w 851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7" name="Text Box 23"/>
              <p:cNvSpPr txBox="1">
                <a:spLocks noChangeArrowheads="1"/>
              </p:cNvSpPr>
              <p:nvPr/>
            </p:nvSpPr>
            <p:spPr bwMode="auto">
              <a:xfrm>
                <a:off x="387" y="1834"/>
                <a:ext cx="215" cy="3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b="1">
                    <a:solidFill>
                      <a:srgbClr val="FF0000"/>
                    </a:solidFill>
                    <a:latin typeface="Times New Roman" pitchFamily="18" charset="0"/>
                  </a:rPr>
                  <a:t>e</a:t>
                </a:r>
                <a:endParaRPr lang="en-US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Text Box 24"/>
              <p:cNvSpPr txBox="1">
                <a:spLocks noChangeArrowheads="1"/>
              </p:cNvSpPr>
              <p:nvPr/>
            </p:nvSpPr>
            <p:spPr bwMode="auto">
              <a:xfrm>
                <a:off x="1548" y="1834"/>
                <a:ext cx="215" cy="3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b="1">
                    <a:solidFill>
                      <a:srgbClr val="FF0000"/>
                    </a:solidFill>
                    <a:latin typeface="Times New Roman" pitchFamily="18" charset="0"/>
                  </a:rPr>
                  <a:t>e</a:t>
                </a:r>
                <a:endParaRPr lang="en-US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Text Box 25"/>
              <p:cNvSpPr txBox="1">
                <a:spLocks noChangeArrowheads="1"/>
              </p:cNvSpPr>
              <p:nvPr/>
            </p:nvSpPr>
            <p:spPr bwMode="auto">
              <a:xfrm>
                <a:off x="1503" y="1378"/>
                <a:ext cx="208" cy="3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b="1" dirty="0">
                    <a:solidFill>
                      <a:srgbClr val="00CCFF"/>
                    </a:solidFill>
                    <a:latin typeface="Symbol" pitchFamily="18" charset="2"/>
                  </a:rPr>
                  <a:t>g</a:t>
                </a:r>
                <a:endParaRPr lang="en-US" b="1" dirty="0">
                  <a:solidFill>
                    <a:srgbClr val="00CCFF"/>
                  </a:solidFill>
                  <a:latin typeface="Symbol" pitchFamily="18" charset="2"/>
                </a:endParaRPr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>
                <a:off x="1403" y="1912"/>
                <a:ext cx="18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>
                <a:off x="751" y="1913"/>
                <a:ext cx="659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Text Box 28"/>
              <p:cNvSpPr txBox="1">
                <a:spLocks noChangeArrowheads="1"/>
              </p:cNvSpPr>
              <p:nvPr/>
            </p:nvSpPr>
            <p:spPr bwMode="auto">
              <a:xfrm>
                <a:off x="633" y="1440"/>
                <a:ext cx="692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dirty="0" err="1">
                    <a:solidFill>
                      <a:srgbClr val="FFFFFF"/>
                    </a:solidFill>
                    <a:latin typeface="Times New Roman" pitchFamily="18" charset="0"/>
                  </a:rPr>
                  <a:t>selectron</a:t>
                </a:r>
                <a:endParaRPr lang="en-US" sz="2000" baseline="30000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50" y="1344688"/>
            <a:ext cx="1638300" cy="78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305833" y="3845560"/>
            <a:ext cx="1052274" cy="2407242"/>
            <a:chOff x="1202" y="1434"/>
            <a:chExt cx="1029" cy="2354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1202" y="1434"/>
            <a:ext cx="1029" cy="2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39" name="Designer Drawing" r:id="rId3" imgW="2167560" imgH="4956480" progId="">
                    <p:embed/>
                  </p:oleObj>
                </mc:Choice>
                <mc:Fallback>
                  <p:oleObj name="Designer Drawing" r:id="rId3" imgW="2167560" imgH="495648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1434"/>
                          <a:ext cx="1029" cy="2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27"/>
            <p:cNvSpPr>
              <a:spLocks noChangeShapeType="1"/>
            </p:cNvSpPr>
            <p:nvPr/>
          </p:nvSpPr>
          <p:spPr bwMode="auto">
            <a:xfrm flipV="1">
              <a:off x="1716" y="1706"/>
              <a:ext cx="0" cy="27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1655" y="3339"/>
              <a:ext cx="130" cy="4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195275" y="5800519"/>
            <a:ext cx="1423491" cy="30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2400" dirty="0" smtClean="0">
                <a:solidFill>
                  <a:srgbClr val="FF9933"/>
                </a:solidFill>
              </a:rPr>
              <a:t> </a:t>
            </a:r>
            <a:r>
              <a:rPr lang="en-GB" sz="2400" dirty="0">
                <a:solidFill>
                  <a:srgbClr val="FF9933"/>
                </a:solidFill>
              </a:rPr>
              <a:t>electron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292035" y="3471839"/>
            <a:ext cx="1102099" cy="70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dirty="0">
                <a:solidFill>
                  <a:srgbClr val="CCFFFF"/>
                </a:solidFill>
                <a:latin typeface="Times New Roman" pitchFamily="18" charset="0"/>
              </a:rPr>
              <a:t> </a:t>
            </a:r>
            <a:r>
              <a:rPr lang="en-GB" sz="3200" dirty="0" smtClean="0">
                <a:solidFill>
                  <a:srgbClr val="CCFFFF"/>
                </a:solidFill>
                <a:latin typeface="Times New Roman" pitchFamily="18" charset="0"/>
              </a:rPr>
              <a:t>d</a:t>
            </a:r>
            <a:r>
              <a:rPr lang="en-GB" sz="3200" baseline="-25000" dirty="0" smtClean="0">
                <a:solidFill>
                  <a:srgbClr val="CCFFFF"/>
                </a:solidFill>
                <a:latin typeface="Times New Roman" pitchFamily="18" charset="0"/>
              </a:rPr>
              <a:t>e</a:t>
            </a:r>
            <a:r>
              <a:rPr lang="en-GB" sz="3200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GB" sz="4000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GB" sz="40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1" name="Group 58"/>
          <p:cNvGrpSpPr>
            <a:grpSpLocks/>
          </p:cNvGrpSpPr>
          <p:nvPr/>
        </p:nvGrpSpPr>
        <p:grpSpPr bwMode="auto">
          <a:xfrm>
            <a:off x="755650" y="981074"/>
            <a:ext cx="8497888" cy="519113"/>
            <a:chOff x="476" y="618"/>
            <a:chExt cx="5353" cy="327"/>
          </a:xfrm>
        </p:grpSpPr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76" y="618"/>
              <a:ext cx="291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/>
                <a:t>Suppose d</a:t>
              </a:r>
              <a:r>
                <a:rPr lang="en-GB" baseline="-25000" dirty="0"/>
                <a:t>e </a:t>
              </a:r>
              <a:r>
                <a:rPr lang="en-GB" dirty="0"/>
                <a:t>= 5 x 10</a:t>
              </a:r>
              <a:r>
                <a:rPr lang="en-GB" baseline="30000" dirty="0"/>
                <a:t>-28</a:t>
              </a:r>
              <a:r>
                <a:rPr lang="en-GB" dirty="0"/>
                <a:t> e.cm</a:t>
              </a:r>
            </a:p>
          </p:txBody>
        </p:sp>
        <p:sp>
          <p:nvSpPr>
            <p:cNvPr id="33" name="Text Box 55"/>
            <p:cNvSpPr txBox="1">
              <a:spLocks noChangeArrowheads="1"/>
            </p:cNvSpPr>
            <p:nvPr/>
          </p:nvSpPr>
          <p:spPr bwMode="auto">
            <a:xfrm>
              <a:off x="3379" y="618"/>
              <a:ext cx="2450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>
                  <a:solidFill>
                    <a:srgbClr val="66FFCC"/>
                  </a:solidFill>
                  <a:cs typeface="Times New Roman" pitchFamily="18" charset="0"/>
                </a:rPr>
                <a:t>(the region </a:t>
              </a:r>
              <a:r>
                <a:rPr lang="en-GB" sz="2400" dirty="0" smtClean="0">
                  <a:solidFill>
                    <a:srgbClr val="66FFCC"/>
                  </a:solidFill>
                  <a:cs typeface="Times New Roman" pitchFamily="18" charset="0"/>
                </a:rPr>
                <a:t>we </a:t>
              </a:r>
              <a:r>
                <a:rPr lang="en-GB" sz="2400" dirty="0">
                  <a:solidFill>
                    <a:srgbClr val="66FFCC"/>
                  </a:solidFill>
                  <a:cs typeface="Times New Roman" pitchFamily="18" charset="0"/>
                </a:rPr>
                <a:t>explore)</a:t>
              </a:r>
              <a:endParaRPr lang="en-US" sz="2000" dirty="0">
                <a:solidFill>
                  <a:srgbClr val="66FFCC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1277" y="2032318"/>
            <a:ext cx="6648451" cy="595312"/>
            <a:chOff x="1311277" y="1773238"/>
            <a:chExt cx="6648451" cy="595312"/>
          </a:xfrm>
        </p:grpSpPr>
        <p:grpSp>
          <p:nvGrpSpPr>
            <p:cNvPr id="34" name="Group 57"/>
            <p:cNvGrpSpPr>
              <a:grpSpLocks/>
            </p:cNvGrpSpPr>
            <p:nvPr/>
          </p:nvGrpSpPr>
          <p:grpSpPr bwMode="auto">
            <a:xfrm>
              <a:off x="1311277" y="1773238"/>
              <a:ext cx="6648451" cy="595312"/>
              <a:chOff x="1147" y="1117"/>
              <a:chExt cx="4188" cy="375"/>
            </a:xfrm>
          </p:grpSpPr>
          <p:sp>
            <p:nvSpPr>
              <p:cNvPr id="35" name="Text Box 52"/>
              <p:cNvSpPr txBox="1">
                <a:spLocks noChangeArrowheads="1"/>
              </p:cNvSpPr>
              <p:nvPr/>
            </p:nvSpPr>
            <p:spPr bwMode="auto">
              <a:xfrm>
                <a:off x="1147" y="1162"/>
                <a:ext cx="4188" cy="3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GB" dirty="0"/>
                  <a:t>In a field of 10kV/cm    </a:t>
                </a:r>
                <a:r>
                  <a:rPr lang="en-GB" dirty="0" smtClean="0">
                    <a:solidFill>
                      <a:srgbClr val="00FFFF"/>
                    </a:solidFill>
                  </a:rPr>
                  <a:t>d</a:t>
                </a:r>
                <a:r>
                  <a:rPr lang="en-GB" baseline="-25000" dirty="0" smtClean="0">
                    <a:solidFill>
                      <a:srgbClr val="00FFFF"/>
                    </a:solidFill>
                  </a:rPr>
                  <a:t>e </a:t>
                </a:r>
                <a:r>
                  <a:rPr lang="en-GB" b="1" dirty="0" smtClean="0">
                    <a:solidFill>
                      <a:srgbClr val="00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 </a:t>
                </a:r>
                <a:r>
                  <a:rPr lang="en-GB" b="1" dirty="0" smtClean="0">
                    <a:solidFill>
                      <a:srgbClr val="00FF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</a:t>
                </a:r>
                <a:r>
                  <a:rPr lang="en-GB" b="1" dirty="0" smtClean="0">
                    <a:solidFill>
                      <a:srgbClr val="00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GB" dirty="0" smtClean="0">
                    <a:solidFill>
                      <a:srgbClr val="00FFFF"/>
                    </a:solidFill>
                  </a:rPr>
                  <a:t>E </a:t>
                </a:r>
                <a:r>
                  <a:rPr lang="en-GB" b="1" baseline="30000" dirty="0">
                    <a:solidFill>
                      <a:srgbClr val="00FFFF"/>
                    </a:solidFill>
                  </a:rPr>
                  <a:t>_</a:t>
                </a:r>
                <a:r>
                  <a:rPr lang="en-GB" dirty="0">
                    <a:solidFill>
                      <a:srgbClr val="00FFFF"/>
                    </a:solidFill>
                  </a:rPr>
                  <a:t> 1 </a:t>
                </a:r>
                <a:r>
                  <a:rPr lang="en-GB" dirty="0" err="1">
                    <a:solidFill>
                      <a:srgbClr val="00FFFF"/>
                    </a:solidFill>
                  </a:rPr>
                  <a:t>nHz</a:t>
                </a:r>
                <a:endParaRPr lang="en-GB" dirty="0">
                  <a:solidFill>
                    <a:srgbClr val="00FFFF"/>
                  </a:solidFill>
                </a:endParaRPr>
              </a:p>
            </p:txBody>
          </p:sp>
          <p:sp>
            <p:nvSpPr>
              <p:cNvPr id="36" name="Rectangle 56"/>
              <p:cNvSpPr>
                <a:spLocks noChangeArrowheads="1"/>
              </p:cNvSpPr>
              <p:nvPr/>
            </p:nvSpPr>
            <p:spPr bwMode="auto">
              <a:xfrm>
                <a:off x="4402" y="1117"/>
                <a:ext cx="319" cy="3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>
                    <a:solidFill>
                      <a:srgbClr val="66FFCC"/>
                    </a:solidFill>
                  </a:rPr>
                  <a:t> ~</a:t>
                </a:r>
              </a:p>
            </p:txBody>
          </p:sp>
        </p:grp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5930899" y="1960563"/>
              <a:ext cx="176213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6375399" y="1884363"/>
              <a:ext cx="176213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4400550" y="4067175"/>
            <a:ext cx="3074881" cy="52322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/>
              <a:t>This is very small</a:t>
            </a:r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355972" y="2562860"/>
            <a:ext cx="677914" cy="4007634"/>
            <a:chOff x="416932" y="2197100"/>
            <a:chExt cx="677914" cy="4007634"/>
          </a:xfrm>
        </p:grpSpPr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416932" y="2197100"/>
              <a:ext cx="677914" cy="4007634"/>
              <a:chOff x="480" y="1056"/>
              <a:chExt cx="521" cy="3080"/>
            </a:xfrm>
          </p:grpSpPr>
          <p:graphicFrame>
            <p:nvGraphicFramePr>
              <p:cNvPr id="3" name="Object 4"/>
              <p:cNvGraphicFramePr>
                <a:graphicFrameLocks noChangeAspect="1"/>
              </p:cNvGraphicFramePr>
              <p:nvPr/>
            </p:nvGraphicFramePr>
            <p:xfrm>
              <a:off x="768" y="1200"/>
              <a:ext cx="233" cy="29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940" name="Designer Drawing" r:id="rId5" imgW="826560" imgH="5118120" progId="">
                      <p:embed/>
                    </p:oleObj>
                  </mc:Choice>
                  <mc:Fallback>
                    <p:oleObj name="Designer Drawing" r:id="rId5" imgW="826560" imgH="511812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1200"/>
                            <a:ext cx="233" cy="29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480" y="1056"/>
                <a:ext cx="353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3200" b="1" dirty="0">
                    <a:solidFill>
                      <a:srgbClr val="FF0000"/>
                    </a:solidFill>
                    <a:latin typeface="Times New Roman" pitchFamily="18" charset="0"/>
                  </a:rPr>
                  <a:t>E</a:t>
                </a:r>
              </a:p>
            </p:txBody>
          </p:sp>
        </p:grp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469899" y="2278063"/>
              <a:ext cx="26670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2645410" y="1483995"/>
            <a:ext cx="2629246" cy="52322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/>
              <a:t>= 1 </a:t>
            </a:r>
            <a:r>
              <a:rPr lang="en-GB" dirty="0"/>
              <a:t>x </a:t>
            </a:r>
            <a:r>
              <a:rPr lang="en-GB" dirty="0" smtClean="0"/>
              <a:t>10</a:t>
            </a:r>
            <a:r>
              <a:rPr lang="en-GB" baseline="30000" dirty="0" smtClean="0"/>
              <a:t>-19</a:t>
            </a:r>
            <a:r>
              <a:rPr lang="en-GB" dirty="0" smtClean="0"/>
              <a:t>  e.a</a:t>
            </a:r>
            <a:r>
              <a:rPr lang="en-GB" baseline="-25000" dirty="0" smtClean="0"/>
              <a:t>0</a:t>
            </a:r>
            <a:endParaRPr lang="en-GB" baseline="-25000" dirty="0"/>
          </a:p>
        </p:txBody>
      </p:sp>
      <p:sp>
        <p:nvSpPr>
          <p:cNvPr id="27" name="Text Box 53"/>
          <p:cNvSpPr txBox="1">
            <a:spLocks noChangeArrowheads="1"/>
          </p:cNvSpPr>
          <p:nvPr/>
        </p:nvSpPr>
        <p:spPr bwMode="auto">
          <a:xfrm>
            <a:off x="1885950" y="2616835"/>
            <a:ext cx="4926013" cy="7016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FFFFFF"/>
                </a:solidFill>
              </a:rPr>
              <a:t>When does  </a:t>
            </a:r>
            <a:r>
              <a:rPr lang="en-GB" dirty="0" err="1">
                <a:solidFill>
                  <a:srgbClr val="FFFFFF"/>
                </a:solidFill>
                <a:latin typeface="Symbol" pitchFamily="18" charset="2"/>
              </a:rPr>
              <a:t>m</a:t>
            </a:r>
            <a:r>
              <a:rPr lang="en-GB" baseline="-25000" dirty="0" err="1">
                <a:solidFill>
                  <a:srgbClr val="FFFFFF"/>
                </a:solidFill>
              </a:rPr>
              <a:t>B</a:t>
            </a:r>
            <a:r>
              <a:rPr lang="en-GB" sz="6000" baseline="10000" dirty="0" err="1">
                <a:solidFill>
                  <a:srgbClr val="FFFFFF"/>
                </a:solidFill>
              </a:rPr>
              <a:t>.</a:t>
            </a:r>
            <a:r>
              <a:rPr lang="en-GB" dirty="0" err="1">
                <a:solidFill>
                  <a:srgbClr val="FFFFFF"/>
                </a:solidFill>
              </a:rPr>
              <a:t>B</a:t>
            </a:r>
            <a:r>
              <a:rPr lang="en-GB" dirty="0">
                <a:solidFill>
                  <a:srgbClr val="FFFFFF"/>
                </a:solidFill>
              </a:rPr>
              <a:t> equal this ?</a:t>
            </a:r>
          </a:p>
        </p:txBody>
      </p:sp>
      <p:grpSp>
        <p:nvGrpSpPr>
          <p:cNvPr id="28" name="Group 60"/>
          <p:cNvGrpSpPr>
            <a:grpSpLocks/>
          </p:cNvGrpSpPr>
          <p:nvPr/>
        </p:nvGrpSpPr>
        <p:grpSpPr bwMode="auto">
          <a:xfrm>
            <a:off x="6868160" y="2724150"/>
            <a:ext cx="1471613" cy="571500"/>
            <a:chOff x="3923" y="1812"/>
            <a:chExt cx="927" cy="360"/>
          </a:xfrm>
        </p:grpSpPr>
        <p:sp>
          <p:nvSpPr>
            <p:cNvPr id="29" name="Text Box 54"/>
            <p:cNvSpPr txBox="1">
              <a:spLocks noChangeArrowheads="1"/>
            </p:cNvSpPr>
            <p:nvPr/>
          </p:nvSpPr>
          <p:spPr bwMode="auto">
            <a:xfrm>
              <a:off x="3923" y="1842"/>
              <a:ext cx="927" cy="3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solidFill>
                    <a:srgbClr val="66FFCC"/>
                  </a:solidFill>
                </a:rPr>
                <a:t>B </a:t>
              </a:r>
              <a:r>
                <a:rPr lang="en-GB" b="1" baseline="30000" dirty="0">
                  <a:solidFill>
                    <a:srgbClr val="66FFCC"/>
                  </a:solidFill>
                </a:rPr>
                <a:t>_</a:t>
              </a:r>
              <a:r>
                <a:rPr lang="en-GB" dirty="0">
                  <a:solidFill>
                    <a:srgbClr val="66FFCC"/>
                  </a:solidFill>
                </a:rPr>
                <a:t> 1 </a:t>
              </a:r>
              <a:r>
                <a:rPr lang="en-GB" dirty="0" err="1">
                  <a:solidFill>
                    <a:srgbClr val="66FFCC"/>
                  </a:solidFill>
                </a:rPr>
                <a:t>fG</a:t>
              </a:r>
              <a:endParaRPr lang="en-GB" dirty="0">
                <a:solidFill>
                  <a:srgbClr val="66FFCC"/>
                </a:solidFill>
              </a:endParaRPr>
            </a:p>
          </p:txBody>
        </p:sp>
        <p:sp>
          <p:nvSpPr>
            <p:cNvPr id="39" name="Rectangle 59"/>
            <p:cNvSpPr>
              <a:spLocks noChangeArrowheads="1"/>
            </p:cNvSpPr>
            <p:nvPr/>
          </p:nvSpPr>
          <p:spPr bwMode="auto">
            <a:xfrm>
              <a:off x="4106" y="1812"/>
              <a:ext cx="25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solidFill>
                    <a:srgbClr val="66FFCC"/>
                  </a:solidFill>
                </a:rPr>
                <a:t>~</a:t>
              </a:r>
            </a:p>
          </p:txBody>
        </p:sp>
      </p:grp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1136650" y="152400"/>
            <a:ext cx="674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 dirty="0">
                <a:solidFill>
                  <a:srgbClr val="66FFFF"/>
                </a:solidFill>
              </a:rPr>
              <a:t>The </a:t>
            </a:r>
            <a:r>
              <a:rPr lang="en-GB" sz="3600" dirty="0" smtClean="0">
                <a:solidFill>
                  <a:srgbClr val="66FFFF"/>
                </a:solidFill>
              </a:rPr>
              <a:t>magnetic moment </a:t>
            </a:r>
            <a:r>
              <a:rPr lang="en-GB" sz="3600" dirty="0">
                <a:solidFill>
                  <a:srgbClr val="66FFFF"/>
                </a:solidFill>
              </a:rPr>
              <a:t>problem</a:t>
            </a:r>
          </a:p>
        </p:txBody>
      </p:sp>
      <p:sp>
        <p:nvSpPr>
          <p:cNvPr id="30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38188" y="7938"/>
            <a:ext cx="391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>
                <a:solidFill>
                  <a:srgbClr val="00FFFF"/>
                </a:solidFill>
              </a:rPr>
              <a:t>A clever solution</a:t>
            </a:r>
          </a:p>
        </p:txBody>
      </p:sp>
      <p:grpSp>
        <p:nvGrpSpPr>
          <p:cNvPr id="3077" name="Group 9"/>
          <p:cNvGrpSpPr>
            <a:grpSpLocks/>
          </p:cNvGrpSpPr>
          <p:nvPr/>
        </p:nvGrpSpPr>
        <p:grpSpPr bwMode="auto">
          <a:xfrm>
            <a:off x="455613" y="1651000"/>
            <a:ext cx="1868487" cy="4889500"/>
            <a:chOff x="295" y="1056"/>
            <a:chExt cx="1177" cy="3080"/>
          </a:xfrm>
        </p:grpSpPr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768" y="1200"/>
            <a:ext cx="233" cy="2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Designer Drawing" r:id="rId3" imgW="826560" imgH="5118120" progId="">
                    <p:embed/>
                  </p:oleObj>
                </mc:Choice>
                <mc:Fallback>
                  <p:oleObj name="Designer Drawing" r:id="rId3" imgW="826560" imgH="511812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200"/>
                          <a:ext cx="233" cy="29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0" name="Text Box 5"/>
            <p:cNvSpPr txBox="1">
              <a:spLocks noChangeArrowheads="1"/>
            </p:cNvSpPr>
            <p:nvPr/>
          </p:nvSpPr>
          <p:spPr bwMode="auto">
            <a:xfrm>
              <a:off x="480" y="1056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36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111" name="Text Box 6"/>
            <p:cNvSpPr txBox="1">
              <a:spLocks noChangeArrowheads="1"/>
            </p:cNvSpPr>
            <p:nvPr/>
          </p:nvSpPr>
          <p:spPr bwMode="auto">
            <a:xfrm>
              <a:off x="295" y="1797"/>
              <a:ext cx="1177" cy="2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FF0000"/>
                  </a:solidFill>
                </a:rPr>
                <a:t>electric field</a:t>
              </a:r>
            </a:p>
          </p:txBody>
        </p:sp>
        <p:sp>
          <p:nvSpPr>
            <p:cNvPr id="3112" name="Line 18"/>
            <p:cNvSpPr>
              <a:spLocks noChangeShapeType="1"/>
            </p:cNvSpPr>
            <p:nvPr/>
          </p:nvSpPr>
          <p:spPr bwMode="auto">
            <a:xfrm>
              <a:off x="528" y="1104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Group 16"/>
          <p:cNvGrpSpPr>
            <a:grpSpLocks/>
          </p:cNvGrpSpPr>
          <p:nvPr/>
        </p:nvGrpSpPr>
        <p:grpSpPr bwMode="auto">
          <a:xfrm>
            <a:off x="2133600" y="1004888"/>
            <a:ext cx="2654300" cy="747712"/>
            <a:chOff x="1344" y="633"/>
            <a:chExt cx="1672" cy="471"/>
          </a:xfrm>
        </p:grpSpPr>
        <p:sp>
          <p:nvSpPr>
            <p:cNvPr id="3107" name="Oval 15"/>
            <p:cNvSpPr>
              <a:spLocks noChangeArrowheads="1"/>
            </p:cNvSpPr>
            <p:nvPr/>
          </p:nvSpPr>
          <p:spPr bwMode="auto">
            <a:xfrm>
              <a:off x="1611" y="633"/>
              <a:ext cx="1405" cy="33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108" name="Line 16"/>
            <p:cNvSpPr>
              <a:spLocks noChangeShapeType="1"/>
            </p:cNvSpPr>
            <p:nvPr/>
          </p:nvSpPr>
          <p:spPr bwMode="auto">
            <a:xfrm>
              <a:off x="1344" y="816"/>
              <a:ext cx="96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17"/>
            <p:cNvSpPr>
              <a:spLocks noChangeShapeType="1"/>
            </p:cNvSpPr>
            <p:nvPr/>
          </p:nvSpPr>
          <p:spPr bwMode="auto">
            <a:xfrm>
              <a:off x="1344" y="816"/>
              <a:ext cx="288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8"/>
          <p:cNvGrpSpPr>
            <a:grpSpLocks/>
          </p:cNvGrpSpPr>
          <p:nvPr/>
        </p:nvGrpSpPr>
        <p:grpSpPr bwMode="auto">
          <a:xfrm>
            <a:off x="1908175" y="2276475"/>
            <a:ext cx="1633538" cy="3736975"/>
            <a:chOff x="1202" y="1434"/>
            <a:chExt cx="1029" cy="2354"/>
          </a:xfrm>
        </p:grpSpPr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1202" y="1434"/>
            <a:ext cx="1029" cy="2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Designer Drawing" r:id="rId5" imgW="2167560" imgH="4956480" progId="">
                    <p:embed/>
                  </p:oleObj>
                </mc:Choice>
                <mc:Fallback>
                  <p:oleObj name="Designer Drawing" r:id="rId5" imgW="2167560" imgH="495648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1434"/>
                          <a:ext cx="1029" cy="2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5" name="Line 27"/>
            <p:cNvSpPr>
              <a:spLocks noChangeShapeType="1"/>
            </p:cNvSpPr>
            <p:nvPr/>
          </p:nvSpPr>
          <p:spPr bwMode="auto">
            <a:xfrm flipV="1">
              <a:off x="1716" y="1706"/>
              <a:ext cx="0" cy="27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06" name="Rectangle 2"/>
            <p:cNvSpPr>
              <a:spLocks noChangeArrowheads="1"/>
            </p:cNvSpPr>
            <p:nvPr/>
          </p:nvSpPr>
          <p:spPr bwMode="auto">
            <a:xfrm>
              <a:off x="1655" y="3339"/>
              <a:ext cx="130" cy="4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3080" name="Group 35"/>
          <p:cNvGrpSpPr>
            <a:grpSpLocks/>
          </p:cNvGrpSpPr>
          <p:nvPr/>
        </p:nvGrpSpPr>
        <p:grpSpPr bwMode="auto">
          <a:xfrm>
            <a:off x="1692275" y="1036638"/>
            <a:ext cx="3657600" cy="4922837"/>
            <a:chOff x="1066" y="653"/>
            <a:chExt cx="2304" cy="3101"/>
          </a:xfrm>
        </p:grpSpPr>
        <p:sp>
          <p:nvSpPr>
            <p:cNvPr id="3101" name="Text Box 7"/>
            <p:cNvSpPr txBox="1">
              <a:spLocks noChangeArrowheads="1"/>
            </p:cNvSpPr>
            <p:nvPr/>
          </p:nvSpPr>
          <p:spPr bwMode="auto">
            <a:xfrm>
              <a:off x="1344" y="1008"/>
              <a:ext cx="121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36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</a:t>
              </a:r>
              <a:r>
                <a:rPr lang="en-GB" sz="3600">
                  <a:solidFill>
                    <a:srgbClr val="CCFFFF"/>
                  </a:solidFill>
                  <a:latin typeface="Times New Roman" pitchFamily="18" charset="0"/>
                </a:rPr>
                <a:t>d</a:t>
              </a:r>
              <a:r>
                <a:rPr lang="en-GB" sz="3600" baseline="-25000">
                  <a:solidFill>
                    <a:srgbClr val="CCFFFF"/>
                  </a:solidFill>
                  <a:latin typeface="Times New Roman" pitchFamily="18" charset="0"/>
                </a:rPr>
                <a:t>e</a:t>
              </a:r>
              <a:r>
                <a:rPr lang="en-GB" sz="3600">
                  <a:solidFill>
                    <a:srgbClr val="CCFFFF"/>
                  </a:solidFill>
                  <a:latin typeface="Times New Roman" pitchFamily="18" charset="0"/>
                </a:rPr>
                <a:t> </a:t>
              </a:r>
              <a:r>
                <a:rPr lang="en-GB" sz="3600" b="1">
                  <a:solidFill>
                    <a:srgbClr val="CCFFFF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endParaRPr lang="en-GB" sz="3600" b="1">
                <a:solidFill>
                  <a:srgbClr val="CCFFFF"/>
                </a:solidFill>
                <a:latin typeface="Times New Roman" pitchFamily="18" charset="0"/>
              </a:endParaRPr>
            </a:p>
          </p:txBody>
        </p:sp>
        <p:sp>
          <p:nvSpPr>
            <p:cNvPr id="3102" name="Text Box 14"/>
            <p:cNvSpPr txBox="1">
              <a:spLocks noChangeArrowheads="1"/>
            </p:cNvSpPr>
            <p:nvPr/>
          </p:nvSpPr>
          <p:spPr bwMode="auto">
            <a:xfrm>
              <a:off x="1718" y="653"/>
              <a:ext cx="12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CCFFFF"/>
                  </a:solidFill>
                </a:rPr>
                <a:t>amplification</a:t>
              </a:r>
            </a:p>
          </p:txBody>
        </p:sp>
        <p:sp>
          <p:nvSpPr>
            <p:cNvPr id="3103" name="Line 19"/>
            <p:cNvSpPr>
              <a:spLocks noChangeShapeType="1"/>
            </p:cNvSpPr>
            <p:nvPr/>
          </p:nvSpPr>
          <p:spPr bwMode="auto">
            <a:xfrm>
              <a:off x="1857" y="11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Text Box 13"/>
            <p:cNvSpPr txBox="1">
              <a:spLocks noChangeArrowheads="1"/>
            </p:cNvSpPr>
            <p:nvPr/>
          </p:nvSpPr>
          <p:spPr bwMode="auto">
            <a:xfrm>
              <a:off x="1066" y="3294"/>
              <a:ext cx="230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GB" sz="2400" dirty="0">
                  <a:solidFill>
                    <a:srgbClr val="FF9933"/>
                  </a:solidFill>
                </a:rPr>
                <a:t>atom or molecule containing electron</a:t>
              </a:r>
            </a:p>
          </p:txBody>
        </p:sp>
      </p:grpSp>
      <p:sp>
        <p:nvSpPr>
          <p:cNvPr id="3081" name="Rectangle 17"/>
          <p:cNvSpPr>
            <a:spLocks noChangeArrowheads="1"/>
          </p:cNvSpPr>
          <p:nvPr/>
        </p:nvSpPr>
        <p:spPr bwMode="auto">
          <a:xfrm>
            <a:off x="4787900" y="1062038"/>
            <a:ext cx="1576072" cy="46166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solidFill>
                  <a:srgbClr val="CCFFFF"/>
                </a:solidFill>
              </a:rPr>
              <a:t>(</a:t>
            </a:r>
            <a:r>
              <a:rPr lang="en-GB" sz="2400" dirty="0" smtClean="0">
                <a:solidFill>
                  <a:srgbClr val="CCFFFF"/>
                </a:solidFill>
              </a:rPr>
              <a:t>Sandars)</a:t>
            </a:r>
            <a:endParaRPr lang="en-GB" sz="2400" dirty="0">
              <a:solidFill>
                <a:srgbClr val="CCFFFF"/>
              </a:solidFill>
            </a:endParaRPr>
          </a:p>
        </p:txBody>
      </p:sp>
      <p:sp>
        <p:nvSpPr>
          <p:cNvPr id="3082" name="Rectangle 18"/>
          <p:cNvSpPr>
            <a:spLocks noChangeArrowheads="1"/>
          </p:cNvSpPr>
          <p:nvPr/>
        </p:nvSpPr>
        <p:spPr bwMode="auto">
          <a:xfrm>
            <a:off x="5113338" y="127000"/>
            <a:ext cx="4211637" cy="7016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CCFFFF"/>
                </a:solidFill>
              </a:rPr>
              <a:t>For more details, see E. A. H. Physica Scripta T70, 34 (1997)</a:t>
            </a:r>
            <a:endParaRPr lang="en-US" sz="2000">
              <a:solidFill>
                <a:srgbClr val="CCFFFF"/>
              </a:solidFill>
            </a:endParaRP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129088" y="2012950"/>
            <a:ext cx="4440237" cy="1381125"/>
            <a:chOff x="2601" y="1268"/>
            <a:chExt cx="2797" cy="870"/>
          </a:xfrm>
        </p:grpSpPr>
        <p:sp>
          <p:nvSpPr>
            <p:cNvPr id="3096" name="Text Box 8"/>
            <p:cNvSpPr txBox="1">
              <a:spLocks noChangeArrowheads="1"/>
            </p:cNvSpPr>
            <p:nvPr/>
          </p:nvSpPr>
          <p:spPr bwMode="auto">
            <a:xfrm>
              <a:off x="3016" y="1268"/>
              <a:ext cx="23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3200">
                  <a:solidFill>
                    <a:srgbClr val="CCFFFF"/>
                  </a:solidFill>
                </a:rPr>
                <a:t>Interaction energy</a:t>
              </a:r>
            </a:p>
          </p:txBody>
        </p:sp>
        <p:grpSp>
          <p:nvGrpSpPr>
            <p:cNvPr id="3097" name="Group 34"/>
            <p:cNvGrpSpPr>
              <a:grpSpLocks/>
            </p:cNvGrpSpPr>
            <p:nvPr/>
          </p:nvGrpSpPr>
          <p:grpSpPr bwMode="auto">
            <a:xfrm>
              <a:off x="2601" y="1696"/>
              <a:ext cx="1431" cy="442"/>
              <a:chOff x="2601" y="1696"/>
              <a:chExt cx="1431" cy="442"/>
            </a:xfrm>
          </p:grpSpPr>
          <p:sp>
            <p:nvSpPr>
              <p:cNvPr id="3098" name="Text Box 9"/>
              <p:cNvSpPr txBox="1">
                <a:spLocks noChangeArrowheads="1"/>
              </p:cNvSpPr>
              <p:nvPr/>
            </p:nvSpPr>
            <p:spPr bwMode="auto">
              <a:xfrm>
                <a:off x="2601" y="1696"/>
                <a:ext cx="143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dirty="0">
                    <a:solidFill>
                      <a:srgbClr val="CCFFFF"/>
                    </a:solidFill>
                    <a:latin typeface="Times New Roman" pitchFamily="18" charset="0"/>
                  </a:rPr>
                  <a:t> </a:t>
                </a:r>
                <a:r>
                  <a:rPr lang="en-GB" sz="4000" dirty="0">
                    <a:solidFill>
                      <a:srgbClr val="CCFFFF"/>
                    </a:solidFill>
                    <a:latin typeface="Times New Roman" pitchFamily="18" charset="0"/>
                  </a:rPr>
                  <a:t>-d</a:t>
                </a:r>
                <a:r>
                  <a:rPr lang="en-GB" sz="4000" baseline="-25000" dirty="0">
                    <a:solidFill>
                      <a:srgbClr val="CCFFFF"/>
                    </a:solidFill>
                    <a:latin typeface="Times New Roman" pitchFamily="18" charset="0"/>
                  </a:rPr>
                  <a:t>e</a:t>
                </a:r>
                <a:r>
                  <a:rPr lang="en-GB" sz="40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GB" sz="400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</a:t>
                </a:r>
                <a:r>
                  <a:rPr lang="en-GB" sz="4000" b="1" dirty="0">
                    <a:solidFill>
                      <a:srgbClr val="FF0000"/>
                    </a:solidFill>
                    <a:latin typeface="Times New Roman" pitchFamily="18" charset="0"/>
                  </a:rPr>
                  <a:t>E</a:t>
                </a:r>
                <a:r>
                  <a:rPr lang="en-GB" sz="3200" dirty="0">
                    <a:solidFill>
                      <a:srgbClr val="CCFFFF"/>
                    </a:solidFill>
                    <a:latin typeface="Times New Roman" pitchFamily="18" charset="0"/>
                    <a:cs typeface="Times New Roman" pitchFamily="18" charset="0"/>
                  </a:rPr>
                  <a:t>•</a:t>
                </a:r>
                <a:r>
                  <a:rPr lang="en-GB" sz="4000" b="1" dirty="0">
                    <a:solidFill>
                      <a:srgbClr val="CC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 </a:t>
                </a:r>
              </a:p>
            </p:txBody>
          </p:sp>
          <p:sp>
            <p:nvSpPr>
              <p:cNvPr id="3099" name="Line 23"/>
              <p:cNvSpPr>
                <a:spLocks noChangeShapeType="1"/>
              </p:cNvSpPr>
              <p:nvPr/>
            </p:nvSpPr>
            <p:spPr bwMode="auto">
              <a:xfrm>
                <a:off x="3361" y="1771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Line 24"/>
              <p:cNvSpPr>
                <a:spLocks noChangeShapeType="1"/>
              </p:cNvSpPr>
              <p:nvPr/>
            </p:nvSpPr>
            <p:spPr bwMode="auto">
              <a:xfrm>
                <a:off x="3647" y="1771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CC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84" name="Line 31"/>
          <p:cNvSpPr>
            <a:spLocks noChangeShapeType="1"/>
          </p:cNvSpPr>
          <p:nvPr/>
        </p:nvSpPr>
        <p:spPr bwMode="auto">
          <a:xfrm flipV="1">
            <a:off x="6080125" y="406241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092700" y="3452813"/>
            <a:ext cx="1889125" cy="854075"/>
            <a:chOff x="3208" y="2175"/>
            <a:chExt cx="1190" cy="538"/>
          </a:xfrm>
        </p:grpSpPr>
        <p:sp>
          <p:nvSpPr>
            <p:cNvPr id="3092" name="Text Box 28"/>
            <p:cNvSpPr txBox="1">
              <a:spLocks noChangeArrowheads="1"/>
            </p:cNvSpPr>
            <p:nvPr/>
          </p:nvSpPr>
          <p:spPr bwMode="auto">
            <a:xfrm>
              <a:off x="3749" y="2271"/>
              <a:ext cx="64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4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GB" sz="4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4000" i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grpSp>
          <p:nvGrpSpPr>
            <p:cNvPr id="3093" name="Group 38"/>
            <p:cNvGrpSpPr>
              <a:grpSpLocks/>
            </p:cNvGrpSpPr>
            <p:nvPr/>
          </p:nvGrpSpPr>
          <p:grpSpPr bwMode="auto">
            <a:xfrm>
              <a:off x="3208" y="2175"/>
              <a:ext cx="498" cy="332"/>
              <a:chOff x="3208" y="2175"/>
              <a:chExt cx="498" cy="332"/>
            </a:xfrm>
          </p:grpSpPr>
          <p:sp>
            <p:nvSpPr>
              <p:cNvPr id="3094" name="AutoShape 36"/>
              <p:cNvSpPr>
                <a:spLocks/>
              </p:cNvSpPr>
              <p:nvPr/>
            </p:nvSpPr>
            <p:spPr bwMode="auto">
              <a:xfrm rot="5400000" flipV="1">
                <a:off x="3359" y="2024"/>
                <a:ext cx="66" cy="368"/>
              </a:xfrm>
              <a:prstGeom prst="rightBrace">
                <a:avLst>
                  <a:gd name="adj1" fmla="val 46465"/>
                  <a:gd name="adj2" fmla="val 50000"/>
                </a:avLst>
              </a:prstGeom>
              <a:noFill/>
              <a:ln w="25400">
                <a:solidFill>
                  <a:srgbClr val="CCFFFF"/>
                </a:solidFill>
                <a:round/>
                <a:headEnd/>
                <a:tailEnd type="none" w="lg" len="lg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095" name="Freeform 37"/>
              <p:cNvSpPr>
                <a:spLocks/>
              </p:cNvSpPr>
              <p:nvPr/>
            </p:nvSpPr>
            <p:spPr bwMode="auto">
              <a:xfrm>
                <a:off x="3389" y="2279"/>
                <a:ext cx="317" cy="228"/>
              </a:xfrm>
              <a:custGeom>
                <a:avLst/>
                <a:gdLst>
                  <a:gd name="T0" fmla="*/ 3 w 426"/>
                  <a:gd name="T1" fmla="*/ 0 h 612"/>
                  <a:gd name="T2" fmla="*/ 7 w 426"/>
                  <a:gd name="T3" fmla="*/ 8 h 612"/>
                  <a:gd name="T4" fmla="*/ 48 w 426"/>
                  <a:gd name="T5" fmla="*/ 11 h 612"/>
                  <a:gd name="T6" fmla="*/ 131 w 426"/>
                  <a:gd name="T7" fmla="*/ 11 h 6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6"/>
                  <a:gd name="T13" fmla="*/ 0 h 612"/>
                  <a:gd name="T14" fmla="*/ 426 w 426"/>
                  <a:gd name="T15" fmla="*/ 612 h 6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6" h="612">
                    <a:moveTo>
                      <a:pt x="9" y="0"/>
                    </a:moveTo>
                    <a:cubicBezTo>
                      <a:pt x="12" y="69"/>
                      <a:pt x="0" y="320"/>
                      <a:pt x="25" y="417"/>
                    </a:cubicBezTo>
                    <a:cubicBezTo>
                      <a:pt x="50" y="514"/>
                      <a:pt x="92" y="556"/>
                      <a:pt x="159" y="584"/>
                    </a:cubicBezTo>
                    <a:cubicBezTo>
                      <a:pt x="226" y="612"/>
                      <a:pt x="371" y="584"/>
                      <a:pt x="426" y="584"/>
                    </a:cubicBezTo>
                  </a:path>
                </a:pathLst>
              </a:custGeom>
              <a:noFill/>
              <a:ln w="25400">
                <a:solidFill>
                  <a:srgbClr val="CCFFFF"/>
                </a:solidFill>
                <a:round/>
                <a:headEnd/>
                <a:tailEnd type="stealth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7077075" y="4073525"/>
            <a:ext cx="2368550" cy="701675"/>
            <a:chOff x="4458" y="2566"/>
            <a:chExt cx="1492" cy="442"/>
          </a:xfrm>
        </p:grpSpPr>
        <p:sp>
          <p:nvSpPr>
            <p:cNvPr id="3090" name="Text Box 30"/>
            <p:cNvSpPr txBox="1">
              <a:spLocks noChangeArrowheads="1"/>
            </p:cNvSpPr>
            <p:nvPr/>
          </p:nvSpPr>
          <p:spPr bwMode="auto">
            <a:xfrm>
              <a:off x="4788" y="2566"/>
              <a:ext cx="11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>
                  <a:solidFill>
                    <a:srgbClr val="00FF00"/>
                  </a:solidFill>
                  <a:cs typeface="Times New Roman" pitchFamily="18" charset="0"/>
                </a:rPr>
                <a:t>Polarization factor</a:t>
              </a:r>
            </a:p>
          </p:txBody>
        </p:sp>
        <p:sp>
          <p:nvSpPr>
            <p:cNvPr id="3091" name="Line 39"/>
            <p:cNvSpPr>
              <a:spLocks noChangeShapeType="1"/>
            </p:cNvSpPr>
            <p:nvPr/>
          </p:nvSpPr>
          <p:spPr bwMode="auto">
            <a:xfrm>
              <a:off x="4458" y="2571"/>
              <a:ext cx="259" cy="11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5478463" y="4306888"/>
            <a:ext cx="2773362" cy="1730375"/>
            <a:chOff x="3451" y="2713"/>
            <a:chExt cx="1747" cy="1090"/>
          </a:xfrm>
        </p:grpSpPr>
        <p:sp>
          <p:nvSpPr>
            <p:cNvPr id="3088" name="Text Box 29"/>
            <p:cNvSpPr txBox="1">
              <a:spLocks noChangeArrowheads="1"/>
            </p:cNvSpPr>
            <p:nvPr/>
          </p:nvSpPr>
          <p:spPr bwMode="auto">
            <a:xfrm>
              <a:off x="3451" y="3169"/>
              <a:ext cx="174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dirty="0">
                  <a:solidFill>
                    <a:srgbClr val="FF0000"/>
                  </a:solidFill>
                  <a:cs typeface="Times New Roman" pitchFamily="18" charset="0"/>
                </a:rPr>
                <a:t>Structure-dependent relativistic factor     </a:t>
              </a:r>
              <a:r>
                <a:rPr lang="en-GB" sz="2000" dirty="0" smtClean="0">
                  <a:solidFill>
                    <a:srgbClr val="FF0000"/>
                  </a:solidFill>
                  <a:cs typeface="Times New Roman" pitchFamily="18" charset="0"/>
                  <a:sym typeface="Symbol"/>
                </a:rPr>
                <a:t></a:t>
              </a:r>
              <a:r>
                <a:rPr lang="en-GB" sz="2000" dirty="0" smtClean="0">
                  <a:solidFill>
                    <a:srgbClr val="FF0000"/>
                  </a:solidFill>
                  <a:cs typeface="Times New Roman" pitchFamily="18" charset="0"/>
                </a:rPr>
                <a:t> Z</a:t>
              </a:r>
              <a:r>
                <a:rPr lang="en-GB" sz="20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3</a:t>
              </a:r>
              <a:r>
                <a:rPr lang="en-GB" sz="2000" dirty="0" smtClean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endParaRPr lang="en-GB" sz="200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089" name="Line 40"/>
            <p:cNvSpPr>
              <a:spLocks noChangeShapeType="1"/>
            </p:cNvSpPr>
            <p:nvPr/>
          </p:nvSpPr>
          <p:spPr bwMode="auto">
            <a:xfrm>
              <a:off x="4008" y="2713"/>
              <a:ext cx="342" cy="4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2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-431539" y="96838"/>
            <a:ext cx="986374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dirty="0">
                <a:solidFill>
                  <a:srgbClr val="00FFFF"/>
                </a:solidFill>
              </a:rPr>
              <a:t>Our experiment uses a </a:t>
            </a:r>
            <a:r>
              <a:rPr lang="en-GB" sz="3200" dirty="0" smtClean="0">
                <a:solidFill>
                  <a:srgbClr val="00FFFF"/>
                </a:solidFill>
              </a:rPr>
              <a:t>polar molecule </a:t>
            </a:r>
            <a:r>
              <a:rPr lang="en-GB" sz="3200" dirty="0">
                <a:solidFill>
                  <a:srgbClr val="00FFFF"/>
                </a:solidFill>
              </a:rPr>
              <a:t>– </a:t>
            </a:r>
            <a:r>
              <a:rPr lang="en-GB" sz="3200" dirty="0" err="1">
                <a:solidFill>
                  <a:srgbClr val="00FFFF"/>
                </a:solidFill>
              </a:rPr>
              <a:t>YbF</a:t>
            </a:r>
            <a:endParaRPr lang="en-GB" sz="3200" dirty="0">
              <a:solidFill>
                <a:srgbClr val="00FFFF"/>
              </a:solidFill>
            </a:endParaRP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0" y="522446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srgbClr val="00FFFF"/>
                </a:solidFill>
                <a:cs typeface="Times New Roman" pitchFamily="18" charset="0"/>
              </a:rPr>
              <a:t> EDM interaction energy is a million times larger (</a:t>
            </a:r>
            <a:r>
              <a:rPr lang="en-GB" sz="2400" dirty="0" err="1">
                <a:solidFill>
                  <a:srgbClr val="00FFFF"/>
                </a:solidFill>
                <a:cs typeface="Times New Roman" pitchFamily="18" charset="0"/>
              </a:rPr>
              <a:t>mHz</a:t>
            </a:r>
            <a:r>
              <a:rPr lang="en-GB" sz="2400" dirty="0">
                <a:solidFill>
                  <a:srgbClr val="00FFFF"/>
                </a:solidFill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srgbClr val="00FFFF"/>
                </a:solidFill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FFFF"/>
                </a:solidFill>
              </a:rPr>
              <a:t>needs “only” </a:t>
            </a:r>
            <a:r>
              <a:rPr lang="en-GB" sz="2400" dirty="0" err="1" smtClean="0">
                <a:solidFill>
                  <a:srgbClr val="00FFFF"/>
                </a:solidFill>
              </a:rPr>
              <a:t>nG</a:t>
            </a:r>
            <a:r>
              <a:rPr lang="en-GB" sz="2400" dirty="0" smtClean="0">
                <a:solidFill>
                  <a:srgbClr val="00FFFF"/>
                </a:solidFill>
              </a:rPr>
              <a:t> </a:t>
            </a:r>
            <a:r>
              <a:rPr lang="en-GB" sz="2400" dirty="0">
                <a:solidFill>
                  <a:srgbClr val="00FFFF"/>
                </a:solidFill>
              </a:rPr>
              <a:t>stray </a:t>
            </a:r>
            <a:r>
              <a:rPr lang="en-GB" sz="2400" dirty="0" smtClean="0">
                <a:solidFill>
                  <a:srgbClr val="00FFFF"/>
                </a:solidFill>
              </a:rPr>
              <a:t>B field </a:t>
            </a:r>
            <a:r>
              <a:rPr lang="en-GB" sz="2400" dirty="0">
                <a:solidFill>
                  <a:srgbClr val="00FFFF"/>
                </a:solidFill>
              </a:rPr>
              <a:t>control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GB" sz="2400" dirty="0">
              <a:solidFill>
                <a:srgbClr val="00FFFF"/>
              </a:solidFill>
              <a:cs typeface="Times New Roman" pitchFamily="18" charset="0"/>
            </a:endParaRPr>
          </a:p>
        </p:txBody>
      </p:sp>
      <p:grpSp>
        <p:nvGrpSpPr>
          <p:cNvPr id="4101" name="Group 21"/>
          <p:cNvGrpSpPr>
            <a:grpSpLocks/>
          </p:cNvGrpSpPr>
          <p:nvPr/>
        </p:nvGrpSpPr>
        <p:grpSpPr bwMode="auto">
          <a:xfrm>
            <a:off x="2627313" y="1371600"/>
            <a:ext cx="5072062" cy="3379788"/>
            <a:chOff x="1655" y="572"/>
            <a:chExt cx="3195" cy="2129"/>
          </a:xfrm>
        </p:grpSpPr>
        <p:graphicFrame>
          <p:nvGraphicFramePr>
            <p:cNvPr id="4098" name="Object 9"/>
            <p:cNvGraphicFramePr>
              <a:graphicFrameLocks noChangeAspect="1"/>
            </p:cNvGraphicFramePr>
            <p:nvPr/>
          </p:nvGraphicFramePr>
          <p:xfrm>
            <a:off x="1655" y="572"/>
            <a:ext cx="3195" cy="2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name="Chart" r:id="rId3" imgW="2565000" imgH="2039760" progId="Excel.Sheet.8">
                    <p:embed/>
                  </p:oleObj>
                </mc:Choice>
                <mc:Fallback>
                  <p:oleObj name="Chart" r:id="rId3" imgW="2565000" imgH="2039760" progId="Excel.Sheet.8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572"/>
                          <a:ext cx="3195" cy="2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Text Box 16"/>
            <p:cNvSpPr txBox="1">
              <a:spLocks noChangeArrowheads="1"/>
            </p:cNvSpPr>
            <p:nvPr/>
          </p:nvSpPr>
          <p:spPr bwMode="auto">
            <a:xfrm>
              <a:off x="2573" y="1567"/>
              <a:ext cx="193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/>
                <a:t>Amplification in YbF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81050" y="2045422"/>
            <a:ext cx="4051723" cy="1796331"/>
            <a:chOff x="780475" y="2045957"/>
            <a:chExt cx="4052785" cy="1796486"/>
          </a:xfrm>
        </p:grpSpPr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4664558" y="2213425"/>
              <a:ext cx="152400" cy="13384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4104" name="Rectangle 12"/>
            <p:cNvSpPr>
              <a:spLocks noChangeArrowheads="1"/>
            </p:cNvSpPr>
            <p:nvPr/>
          </p:nvSpPr>
          <p:spPr bwMode="auto">
            <a:xfrm>
              <a:off x="780475" y="2045957"/>
              <a:ext cx="1566453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dirty="0" smtClean="0">
                  <a:solidFill>
                    <a:srgbClr val="FF0000"/>
                  </a:solidFill>
                </a:rPr>
                <a:t>15 </a:t>
              </a:r>
              <a:r>
                <a:rPr lang="en-GB" sz="2400" dirty="0">
                  <a:solidFill>
                    <a:srgbClr val="FF0000"/>
                  </a:solidFill>
                </a:rPr>
                <a:t>GV/cm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105" name="Line 14"/>
            <p:cNvSpPr>
              <a:spLocks noChangeShapeType="1"/>
            </p:cNvSpPr>
            <p:nvPr/>
          </p:nvSpPr>
          <p:spPr bwMode="auto">
            <a:xfrm>
              <a:off x="4753710" y="2300414"/>
              <a:ext cx="0" cy="154202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cxnSp>
          <p:nvCxnSpPr>
            <p:cNvPr id="4106" name="Straight Connector 12"/>
            <p:cNvCxnSpPr>
              <a:cxnSpLocks noChangeShapeType="1"/>
            </p:cNvCxnSpPr>
            <p:nvPr/>
          </p:nvCxnSpPr>
          <p:spPr bwMode="auto">
            <a:xfrm rot="10800000">
              <a:off x="2331219" y="2289276"/>
              <a:ext cx="2502041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lgDash"/>
              <a:round/>
              <a:headEnd/>
              <a:tailEnd type="none" w="lg" len="lg"/>
            </a:ln>
          </p:spPr>
        </p:cxnSp>
      </p:grpSp>
      <p:sp>
        <p:nvSpPr>
          <p:cNvPr id="13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Rectangle 2856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54" name="Rectangle 2853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53" name="Rectangle 285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44738" name="Picture 2" descr="EdmSchematic1"/>
          <p:cNvPicPr>
            <a:picLocks noChangeAspect="1" noChangeArrowheads="1"/>
          </p:cNvPicPr>
          <p:nvPr/>
        </p:nvPicPr>
        <p:blipFill>
          <a:blip r:embed="rId3" cstate="print">
            <a:lum bright="20000" contrast="60000"/>
          </a:blip>
          <a:srcRect t="22958"/>
          <a:stretch>
            <a:fillRect/>
          </a:stretch>
        </p:blipFill>
        <p:spPr bwMode="auto">
          <a:xfrm>
            <a:off x="15875" y="603250"/>
            <a:ext cx="91059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39" name="Picture 3" descr="EdmSchematic2"/>
          <p:cNvPicPr>
            <a:picLocks noChangeAspect="1" noChangeArrowheads="1"/>
          </p:cNvPicPr>
          <p:nvPr/>
        </p:nvPicPr>
        <p:blipFill>
          <a:blip r:embed="rId4" cstate="print">
            <a:lum bright="20000" contrast="60000"/>
          </a:blip>
          <a:srcRect t="23141" b="25111"/>
          <a:stretch>
            <a:fillRect/>
          </a:stretch>
        </p:blipFill>
        <p:spPr bwMode="auto">
          <a:xfrm>
            <a:off x="19050" y="615950"/>
            <a:ext cx="91059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1382412" y="1925638"/>
            <a:ext cx="1311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Pulsed </a:t>
            </a:r>
            <a:r>
              <a:rPr lang="en-GB" sz="2000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YbF</a:t>
            </a:r>
            <a:endParaRPr lang="en-GB" sz="2000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beam</a:t>
            </a:r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2565400" y="3141663"/>
            <a:ext cx="1422400" cy="7016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FF00"/>
                </a:solidFill>
                <a:latin typeface="Calibri"/>
              </a:rPr>
              <a:t>Pump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FF00"/>
                </a:solidFill>
                <a:latin typeface="Calibri"/>
              </a:rPr>
              <a:t>laser</a:t>
            </a:r>
            <a:endParaRPr lang="en-GB" sz="2000" dirty="0">
              <a:solidFill>
                <a:srgbClr val="00FF00"/>
              </a:solidFill>
              <a:latin typeface="Calibri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581903" y="336550"/>
            <a:ext cx="1087438" cy="2243138"/>
            <a:chOff x="4785" y="1162"/>
            <a:chExt cx="685" cy="1413"/>
          </a:xfrm>
        </p:grpSpPr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4929" y="2133"/>
              <a:ext cx="541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srgbClr val="00FF00"/>
                  </a:solidFill>
                  <a:latin typeface="Calibri"/>
                </a:rPr>
                <a:t>Probe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srgbClr val="00FF00"/>
                  </a:solidFill>
                  <a:latin typeface="Calibri"/>
                </a:rPr>
                <a:t>laser</a:t>
              </a:r>
              <a:endParaRPr lang="en-GB" sz="2000" dirty="0">
                <a:solidFill>
                  <a:srgbClr val="00FF00"/>
                </a:solidFill>
                <a:latin typeface="Calibri"/>
              </a:endParaRPr>
            </a:p>
          </p:txBody>
        </p:sp>
        <p:sp>
          <p:nvSpPr>
            <p:cNvPr id="244747" name="Text Box 11"/>
            <p:cNvSpPr txBox="1">
              <a:spLocks noChangeArrowheads="1"/>
            </p:cNvSpPr>
            <p:nvPr/>
          </p:nvSpPr>
          <p:spPr bwMode="auto">
            <a:xfrm>
              <a:off x="4785" y="1162"/>
              <a:ext cx="44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solidFill>
                    <a:srgbClr val="0066FF"/>
                  </a:solidFill>
                  <a:latin typeface="Calibri"/>
                </a:rPr>
                <a:t>PMT</a:t>
              </a:r>
            </a:p>
          </p:txBody>
        </p:sp>
      </p:grpSp>
      <p:sp>
        <p:nvSpPr>
          <p:cNvPr id="303250" name="Text Box 4242"/>
          <p:cNvSpPr txBox="1">
            <a:spLocks noChangeArrowheads="1"/>
          </p:cNvSpPr>
          <p:nvPr/>
        </p:nvSpPr>
        <p:spPr bwMode="auto">
          <a:xfrm rot="-826649">
            <a:off x="6899275" y="1550988"/>
            <a:ext cx="1189038" cy="396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>
                <a:solidFill>
                  <a:prstClr val="black"/>
                </a:solidFill>
                <a:latin typeface="Calibri"/>
              </a:rPr>
              <a:t>3K beam</a:t>
            </a: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781" name="Line 45"/>
          <p:cNvSpPr>
            <a:spLocks noChangeShapeType="1"/>
          </p:cNvSpPr>
          <p:nvPr/>
        </p:nvSpPr>
        <p:spPr bwMode="auto">
          <a:xfrm>
            <a:off x="5400675" y="2640013"/>
            <a:ext cx="0" cy="7270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460" name="Rectangle 1476"/>
          <p:cNvSpPr>
            <a:spLocks noChangeArrowheads="1"/>
          </p:cNvSpPr>
          <p:nvPr/>
        </p:nvSpPr>
        <p:spPr bwMode="auto">
          <a:xfrm>
            <a:off x="3479800" y="4618038"/>
            <a:ext cx="228600" cy="76200"/>
          </a:xfrm>
          <a:prstGeom prst="rect">
            <a:avLst/>
          </a:prstGeom>
          <a:solidFill>
            <a:srgbClr val="000000"/>
          </a:solidFill>
          <a:ln w="63500">
            <a:solidFill>
              <a:srgbClr val="0000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" name="Group 4308"/>
          <p:cNvGrpSpPr>
            <a:grpSpLocks/>
          </p:cNvGrpSpPr>
          <p:nvPr/>
        </p:nvGrpSpPr>
        <p:grpSpPr bwMode="auto">
          <a:xfrm>
            <a:off x="3562350" y="2076450"/>
            <a:ext cx="3457575" cy="1057275"/>
            <a:chOff x="2244" y="1320"/>
            <a:chExt cx="2178" cy="666"/>
          </a:xfrm>
        </p:grpSpPr>
        <p:sp>
          <p:nvSpPr>
            <p:cNvPr id="303285" name="Freeform 4277"/>
            <p:cNvSpPr>
              <a:spLocks/>
            </p:cNvSpPr>
            <p:nvPr/>
          </p:nvSpPr>
          <p:spPr bwMode="auto">
            <a:xfrm>
              <a:off x="2244" y="1320"/>
              <a:ext cx="2178" cy="662"/>
            </a:xfrm>
            <a:custGeom>
              <a:avLst/>
              <a:gdLst/>
              <a:ahLst/>
              <a:cxnLst>
                <a:cxn ang="0">
                  <a:pos x="1974" y="0"/>
                </a:cxn>
                <a:cxn ang="0">
                  <a:pos x="2178" y="96"/>
                </a:cxn>
                <a:cxn ang="0">
                  <a:pos x="204" y="662"/>
                </a:cxn>
                <a:cxn ang="0">
                  <a:pos x="0" y="438"/>
                </a:cxn>
                <a:cxn ang="0">
                  <a:pos x="516" y="324"/>
                </a:cxn>
                <a:cxn ang="0">
                  <a:pos x="1974" y="0"/>
                </a:cxn>
              </a:cxnLst>
              <a:rect l="0" t="0" r="r" b="b"/>
              <a:pathLst>
                <a:path w="2178" h="662">
                  <a:moveTo>
                    <a:pt x="1974" y="0"/>
                  </a:moveTo>
                  <a:lnTo>
                    <a:pt x="2178" y="96"/>
                  </a:lnTo>
                  <a:lnTo>
                    <a:pt x="204" y="662"/>
                  </a:lnTo>
                  <a:lnTo>
                    <a:pt x="0" y="438"/>
                  </a:lnTo>
                  <a:lnTo>
                    <a:pt x="516" y="324"/>
                  </a:lnTo>
                  <a:lnTo>
                    <a:pt x="1974" y="0"/>
                  </a:lnTo>
                  <a:close/>
                </a:path>
              </a:pathLst>
            </a:custGeom>
            <a:solidFill>
              <a:srgbClr val="FFCC00"/>
            </a:solidFill>
            <a:ln w="25400" cap="flat" cmpd="sng">
              <a:noFill/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314" name="Freeform 4306"/>
            <p:cNvSpPr>
              <a:spLocks/>
            </p:cNvSpPr>
            <p:nvPr/>
          </p:nvSpPr>
          <p:spPr bwMode="auto">
            <a:xfrm>
              <a:off x="2256" y="1422"/>
              <a:ext cx="2154" cy="564"/>
            </a:xfrm>
            <a:custGeom>
              <a:avLst/>
              <a:gdLst/>
              <a:ahLst/>
              <a:cxnLst>
                <a:cxn ang="0">
                  <a:pos x="2154" y="0"/>
                </a:cxn>
                <a:cxn ang="0">
                  <a:pos x="186" y="564"/>
                </a:cxn>
                <a:cxn ang="0">
                  <a:pos x="0" y="342"/>
                </a:cxn>
              </a:cxnLst>
              <a:rect l="0" t="0" r="r" b="b"/>
              <a:pathLst>
                <a:path w="2154" h="564">
                  <a:moveTo>
                    <a:pt x="2154" y="0"/>
                  </a:moveTo>
                  <a:lnTo>
                    <a:pt x="186" y="564"/>
                  </a:lnTo>
                  <a:lnTo>
                    <a:pt x="0" y="342"/>
                  </a:lnTo>
                </a:path>
              </a:pathLst>
            </a:custGeom>
            <a:noFill/>
            <a:ln w="38100" cap="flat" cmpd="sng">
              <a:solidFill>
                <a:srgbClr val="FFFF6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03310" name="Picture 4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6325" y="1593850"/>
            <a:ext cx="3213100" cy="13271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  <p:sp>
        <p:nvSpPr>
          <p:cNvPr id="303319" name="Oval 4311"/>
          <p:cNvSpPr>
            <a:spLocks noChangeAspect="1" noChangeArrowheads="1"/>
          </p:cNvSpPr>
          <p:nvPr/>
        </p:nvSpPr>
        <p:spPr bwMode="auto">
          <a:xfrm rot="-657615">
            <a:off x="2860675" y="2809875"/>
            <a:ext cx="227013" cy="107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" name="Group 4307"/>
          <p:cNvGrpSpPr>
            <a:grpSpLocks/>
          </p:cNvGrpSpPr>
          <p:nvPr/>
        </p:nvGrpSpPr>
        <p:grpSpPr bwMode="auto">
          <a:xfrm>
            <a:off x="2682875" y="1189038"/>
            <a:ext cx="4811713" cy="1479550"/>
            <a:chOff x="1690" y="761"/>
            <a:chExt cx="3031" cy="932"/>
          </a:xfrm>
        </p:grpSpPr>
        <p:sp>
          <p:nvSpPr>
            <p:cNvPr id="303284" name="Freeform 4276"/>
            <p:cNvSpPr>
              <a:spLocks/>
            </p:cNvSpPr>
            <p:nvPr/>
          </p:nvSpPr>
          <p:spPr bwMode="auto">
            <a:xfrm>
              <a:off x="1690" y="761"/>
              <a:ext cx="3031" cy="926"/>
            </a:xfrm>
            <a:custGeom>
              <a:avLst/>
              <a:gdLst/>
              <a:ahLst/>
              <a:cxnLst>
                <a:cxn ang="0">
                  <a:pos x="2380" y="189"/>
                </a:cxn>
                <a:cxn ang="0">
                  <a:pos x="2729" y="388"/>
                </a:cxn>
                <a:cxn ang="0">
                  <a:pos x="708" y="869"/>
                </a:cxn>
                <a:cxn ang="0">
                  <a:pos x="453" y="624"/>
                </a:cxn>
                <a:cxn ang="0">
                  <a:pos x="2380" y="189"/>
                </a:cxn>
              </a:cxnLst>
              <a:rect l="0" t="0" r="r" b="b"/>
              <a:pathLst>
                <a:path w="3031" h="926">
                  <a:moveTo>
                    <a:pt x="2380" y="189"/>
                  </a:moveTo>
                  <a:cubicBezTo>
                    <a:pt x="2871" y="473"/>
                    <a:pt x="2049" y="0"/>
                    <a:pt x="2729" y="388"/>
                  </a:cubicBezTo>
                  <a:cubicBezTo>
                    <a:pt x="472" y="926"/>
                    <a:pt x="3031" y="312"/>
                    <a:pt x="708" y="869"/>
                  </a:cubicBezTo>
                  <a:cubicBezTo>
                    <a:pt x="284" y="454"/>
                    <a:pt x="642" y="804"/>
                    <a:pt x="453" y="624"/>
                  </a:cubicBezTo>
                  <a:cubicBezTo>
                    <a:pt x="2852" y="85"/>
                    <a:pt x="0" y="718"/>
                    <a:pt x="2380" y="189"/>
                  </a:cubicBezTo>
                  <a:close/>
                </a:path>
              </a:pathLst>
            </a:custGeom>
            <a:solidFill>
              <a:srgbClr val="FFCC00"/>
            </a:solidFill>
            <a:ln w="25400" cap="flat" cmpd="sng">
              <a:noFill/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313" name="Freeform 4305"/>
            <p:cNvSpPr>
              <a:spLocks/>
            </p:cNvSpPr>
            <p:nvPr/>
          </p:nvSpPr>
          <p:spPr bwMode="auto">
            <a:xfrm>
              <a:off x="1974" y="1079"/>
              <a:ext cx="2747" cy="614"/>
            </a:xfrm>
            <a:custGeom>
              <a:avLst/>
              <a:gdLst/>
              <a:ahLst/>
              <a:cxnLst>
                <a:cxn ang="0">
                  <a:pos x="2445" y="76"/>
                </a:cxn>
                <a:cxn ang="0">
                  <a:pos x="424" y="557"/>
                </a:cxn>
                <a:cxn ang="0">
                  <a:pos x="169" y="312"/>
                </a:cxn>
              </a:cxnLst>
              <a:rect l="0" t="0" r="r" b="b"/>
              <a:pathLst>
                <a:path w="2747" h="614">
                  <a:moveTo>
                    <a:pt x="2445" y="76"/>
                  </a:moveTo>
                  <a:cubicBezTo>
                    <a:pt x="188" y="614"/>
                    <a:pt x="2747" y="0"/>
                    <a:pt x="424" y="557"/>
                  </a:cubicBezTo>
                  <a:cubicBezTo>
                    <a:pt x="0" y="142"/>
                    <a:pt x="358" y="492"/>
                    <a:pt x="169" y="312"/>
                  </a:cubicBezTo>
                </a:path>
              </a:pathLst>
            </a:custGeom>
            <a:noFill/>
            <a:ln w="38100" cap="flat" cmpd="sng">
              <a:solidFill>
                <a:srgbClr val="FFFF6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3323" name="Oval 4315"/>
          <p:cNvSpPr>
            <a:spLocks noChangeAspect="1" noChangeArrowheads="1"/>
          </p:cNvSpPr>
          <p:nvPr/>
        </p:nvSpPr>
        <p:spPr bwMode="auto">
          <a:xfrm rot="-657615">
            <a:off x="4397375" y="2441575"/>
            <a:ext cx="227013" cy="107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9" name="Group 4313"/>
          <p:cNvGrpSpPr>
            <a:grpSpLocks/>
          </p:cNvGrpSpPr>
          <p:nvPr/>
        </p:nvGrpSpPr>
        <p:grpSpPr bwMode="auto">
          <a:xfrm>
            <a:off x="2743200" y="1157552"/>
            <a:ext cx="1866637" cy="1037696"/>
            <a:chOff x="2320" y="539"/>
            <a:chExt cx="1541" cy="666"/>
          </a:xfrm>
        </p:grpSpPr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2659" y="693"/>
              <a:ext cx="1099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err="1">
                  <a:solidFill>
                    <a:srgbClr val="FF0000"/>
                  </a:solidFill>
                  <a:latin typeface="Calibri"/>
                </a:rPr>
                <a:t>rf</a:t>
              </a:r>
              <a:r>
                <a:rPr lang="en-GB" sz="2400" dirty="0">
                  <a:solidFill>
                    <a:srgbClr val="FF0000"/>
                  </a:solidFill>
                  <a:latin typeface="Calibri"/>
                </a:rPr>
                <a:t> pulse</a:t>
              </a:r>
            </a:p>
          </p:txBody>
        </p:sp>
        <p:sp>
          <p:nvSpPr>
            <p:cNvPr id="303320" name="AutoShape 4312"/>
            <p:cNvSpPr>
              <a:spLocks noChangeArrowheads="1"/>
            </p:cNvSpPr>
            <p:nvPr/>
          </p:nvSpPr>
          <p:spPr bwMode="auto">
            <a:xfrm>
              <a:off x="2320" y="539"/>
              <a:ext cx="1541" cy="666"/>
            </a:xfrm>
            <a:prstGeom prst="irregularSeal1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4782" name="Line 46"/>
          <p:cNvSpPr>
            <a:spLocks noChangeShapeType="1"/>
          </p:cNvSpPr>
          <p:nvPr/>
        </p:nvSpPr>
        <p:spPr bwMode="auto">
          <a:xfrm>
            <a:off x="5400675" y="2227263"/>
            <a:ext cx="0" cy="279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328" name="Line 4320"/>
          <p:cNvSpPr>
            <a:spLocks noChangeShapeType="1"/>
          </p:cNvSpPr>
          <p:nvPr/>
        </p:nvSpPr>
        <p:spPr bwMode="auto">
          <a:xfrm flipV="1">
            <a:off x="6046788" y="1254125"/>
            <a:ext cx="0" cy="4857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oval" w="lg" len="lg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329" name="Line 4321"/>
          <p:cNvSpPr>
            <a:spLocks noChangeShapeType="1"/>
          </p:cNvSpPr>
          <p:nvPr/>
        </p:nvSpPr>
        <p:spPr bwMode="auto">
          <a:xfrm flipV="1">
            <a:off x="6046788" y="2536825"/>
            <a:ext cx="0" cy="250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330" name="Text Box 4322"/>
          <p:cNvSpPr txBox="1">
            <a:spLocks noChangeArrowheads="1"/>
          </p:cNvSpPr>
          <p:nvPr/>
        </p:nvSpPr>
        <p:spPr bwMode="auto">
          <a:xfrm>
            <a:off x="5851525" y="831850"/>
            <a:ext cx="619080" cy="40011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HV+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3331" name="Text Box 4323"/>
          <p:cNvSpPr txBox="1">
            <a:spLocks noChangeArrowheads="1"/>
          </p:cNvSpPr>
          <p:nvPr/>
        </p:nvSpPr>
        <p:spPr bwMode="auto">
          <a:xfrm>
            <a:off x="6118225" y="2613025"/>
            <a:ext cx="569387" cy="40011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>
                <a:solidFill>
                  <a:prstClr val="white"/>
                </a:solidFill>
                <a:latin typeface="Calibri"/>
              </a:rPr>
              <a:t>HV-</a:t>
            </a: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56" name="Rectangle 2855"/>
          <p:cNvSpPr/>
          <p:nvPr/>
        </p:nvSpPr>
        <p:spPr>
          <a:xfrm>
            <a:off x="0" y="0"/>
            <a:ext cx="1428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9" name="Picture 3" descr="D:\Mike\Work\Talks\CommonResources\TOFPuls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54" y="3429000"/>
            <a:ext cx="4643446" cy="3224615"/>
          </a:xfrm>
          <a:prstGeom prst="rect">
            <a:avLst/>
          </a:prstGeom>
          <a:noFill/>
        </p:spPr>
      </p:pic>
      <p:pic>
        <p:nvPicPr>
          <p:cNvPr id="2861" name="Picture 2860" descr="Beautiful interference pl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0835" y="3429000"/>
            <a:ext cx="4733165" cy="3214392"/>
          </a:xfrm>
          <a:prstGeom prst="rect">
            <a:avLst/>
          </a:prstGeom>
        </p:spPr>
      </p:pic>
      <p:sp>
        <p:nvSpPr>
          <p:cNvPr id="2811" name="Rectangle 6"/>
          <p:cNvSpPr>
            <a:spLocks noChangeArrowheads="1"/>
          </p:cNvSpPr>
          <p:nvPr/>
        </p:nvSpPr>
        <p:spPr bwMode="auto">
          <a:xfrm>
            <a:off x="0" y="0"/>
            <a:ext cx="77724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rgbClr val="00FFFF"/>
                </a:solidFill>
              </a:rPr>
              <a:t>How it is done</a:t>
            </a:r>
          </a:p>
        </p:txBody>
      </p:sp>
      <p:grpSp>
        <p:nvGrpSpPr>
          <p:cNvPr id="2816" name="Group 4313"/>
          <p:cNvGrpSpPr>
            <a:grpSpLocks/>
          </p:cNvGrpSpPr>
          <p:nvPr/>
        </p:nvGrpSpPr>
        <p:grpSpPr bwMode="auto">
          <a:xfrm>
            <a:off x="4318000" y="560652"/>
            <a:ext cx="1866637" cy="1037696"/>
            <a:chOff x="2320" y="539"/>
            <a:chExt cx="1541" cy="666"/>
          </a:xfrm>
        </p:grpSpPr>
        <p:sp>
          <p:nvSpPr>
            <p:cNvPr id="2817" name="Rectangle 12"/>
            <p:cNvSpPr>
              <a:spLocks noChangeArrowheads="1"/>
            </p:cNvSpPr>
            <p:nvPr/>
          </p:nvSpPr>
          <p:spPr bwMode="auto">
            <a:xfrm>
              <a:off x="2659" y="693"/>
              <a:ext cx="1099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err="1">
                  <a:solidFill>
                    <a:srgbClr val="FF0000"/>
                  </a:solidFill>
                  <a:latin typeface="Calibri"/>
                </a:rPr>
                <a:t>rf</a:t>
              </a:r>
              <a:r>
                <a:rPr lang="en-GB" sz="2400" dirty="0">
                  <a:solidFill>
                    <a:srgbClr val="FF0000"/>
                  </a:solidFill>
                  <a:latin typeface="Calibri"/>
                </a:rPr>
                <a:t> pulse</a:t>
              </a:r>
            </a:p>
          </p:txBody>
        </p:sp>
        <p:sp>
          <p:nvSpPr>
            <p:cNvPr id="2818" name="AutoShape 4312"/>
            <p:cNvSpPr>
              <a:spLocks noChangeArrowheads="1"/>
            </p:cNvSpPr>
            <p:nvPr/>
          </p:nvSpPr>
          <p:spPr bwMode="auto">
            <a:xfrm>
              <a:off x="2320" y="539"/>
              <a:ext cx="1541" cy="666"/>
            </a:xfrm>
            <a:prstGeom prst="irregularSeal1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4316"/>
          <p:cNvGrpSpPr>
            <a:grpSpLocks/>
          </p:cNvGrpSpPr>
          <p:nvPr/>
        </p:nvGrpSpPr>
        <p:grpSpPr bwMode="auto">
          <a:xfrm>
            <a:off x="5018089" y="1228731"/>
            <a:ext cx="407988" cy="1079503"/>
            <a:chOff x="3161" y="774"/>
            <a:chExt cx="257" cy="680"/>
          </a:xfrm>
        </p:grpSpPr>
        <p:sp>
          <p:nvSpPr>
            <p:cNvPr id="244780" name="Line 44"/>
            <p:cNvSpPr>
              <a:spLocks noChangeShapeType="1"/>
            </p:cNvSpPr>
            <p:nvPr/>
          </p:nvSpPr>
          <p:spPr bwMode="auto">
            <a:xfrm flipV="1">
              <a:off x="3402" y="774"/>
              <a:ext cx="0" cy="45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783" name="Text Box 47"/>
            <p:cNvSpPr txBox="1">
              <a:spLocks noChangeArrowheads="1"/>
            </p:cNvSpPr>
            <p:nvPr/>
          </p:nvSpPr>
          <p:spPr bwMode="auto">
            <a:xfrm>
              <a:off x="3161" y="1086"/>
              <a:ext cx="257" cy="36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3200" dirty="0">
                  <a:solidFill>
                    <a:srgbClr val="FF0000"/>
                  </a:solidFill>
                  <a:latin typeface="Calibri"/>
                </a:rPr>
                <a:t>B</a:t>
              </a:r>
              <a:endParaRPr lang="en-US" sz="3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2822" name="Oval 4315"/>
          <p:cNvSpPr>
            <a:spLocks noChangeAspect="1" noChangeArrowheads="1"/>
          </p:cNvSpPr>
          <p:nvPr/>
        </p:nvSpPr>
        <p:spPr bwMode="auto">
          <a:xfrm rot="-657615">
            <a:off x="5972231" y="2052087"/>
            <a:ext cx="227013" cy="107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825" name="Straight Arrow Connector 2824"/>
          <p:cNvCxnSpPr/>
          <p:nvPr/>
        </p:nvCxnSpPr>
        <p:spPr>
          <a:xfrm>
            <a:off x="4501664" y="2508742"/>
            <a:ext cx="228600" cy="205154"/>
          </a:xfrm>
          <a:prstGeom prst="straightConnector1">
            <a:avLst/>
          </a:prstGeom>
          <a:ln w="38100">
            <a:solidFill>
              <a:srgbClr val="FF010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8" name="Straight Arrow Connector 2827"/>
          <p:cNvCxnSpPr/>
          <p:nvPr/>
        </p:nvCxnSpPr>
        <p:spPr>
          <a:xfrm>
            <a:off x="6090140" y="2116019"/>
            <a:ext cx="29306" cy="263766"/>
          </a:xfrm>
          <a:prstGeom prst="straightConnector1">
            <a:avLst/>
          </a:prstGeom>
          <a:ln w="38100">
            <a:solidFill>
              <a:srgbClr val="FF010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6170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033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4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72778 -0.2407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16806 -0.0537 " pathEditMode="relative" rAng="0" ptsTypes="AA">
                                      <p:cBhvr>
                                        <p:cTn id="30" dur="1200" fill="hold"/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2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7361 -0.055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16 L 0.38698 -0.129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4" grpId="0"/>
      <p:bldP spid="303250" grpId="0"/>
      <p:bldP spid="303319" grpId="0" animBg="1"/>
      <p:bldP spid="303319" grpId="1" animBg="1"/>
      <p:bldP spid="303319" grpId="2" animBg="1"/>
      <p:bldP spid="303319" grpId="3" animBg="1"/>
      <p:bldP spid="303319" grpId="4" animBg="1"/>
      <p:bldP spid="303319" grpId="5" animBg="1"/>
      <p:bldP spid="303323" grpId="0" animBg="1"/>
      <p:bldP spid="303323" grpId="1" animBg="1"/>
      <p:bldP spid="2822" grpId="0" animBg="1"/>
      <p:bldP spid="28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oup 2812"/>
          <p:cNvGrpSpPr>
            <a:grpSpLocks/>
          </p:cNvGrpSpPr>
          <p:nvPr/>
        </p:nvGrpSpPr>
        <p:grpSpPr bwMode="auto">
          <a:xfrm>
            <a:off x="1871663" y="1906588"/>
            <a:ext cx="5161924" cy="3670300"/>
            <a:chOff x="1312" y="729"/>
            <a:chExt cx="3570" cy="2935"/>
          </a:xfrm>
        </p:grpSpPr>
        <p:sp>
          <p:nvSpPr>
            <p:cNvPr id="115746" name="Freeform 2813"/>
            <p:cNvSpPr>
              <a:spLocks/>
            </p:cNvSpPr>
            <p:nvPr/>
          </p:nvSpPr>
          <p:spPr bwMode="auto">
            <a:xfrm flipV="1">
              <a:off x="3057" y="729"/>
              <a:ext cx="1825" cy="2935"/>
            </a:xfrm>
            <a:custGeom>
              <a:avLst/>
              <a:gdLst>
                <a:gd name="T0" fmla="*/ 1825 w 1825"/>
                <a:gd name="T1" fmla="*/ 1846 h 2935"/>
                <a:gd name="T2" fmla="*/ 1740 w 1825"/>
                <a:gd name="T3" fmla="*/ 2329 h 2935"/>
                <a:gd name="T4" fmla="*/ 1655 w 1825"/>
                <a:gd name="T5" fmla="*/ 2786 h 2935"/>
                <a:gd name="T6" fmla="*/ 1444 w 1825"/>
                <a:gd name="T7" fmla="*/ 2888 h 2935"/>
                <a:gd name="T8" fmla="*/ 1321 w 1825"/>
                <a:gd name="T9" fmla="*/ 2507 h 2935"/>
                <a:gd name="T10" fmla="*/ 1118 w 1825"/>
                <a:gd name="T11" fmla="*/ 1372 h 2935"/>
                <a:gd name="T12" fmla="*/ 898 w 1825"/>
                <a:gd name="T13" fmla="*/ 271 h 2935"/>
                <a:gd name="T14" fmla="*/ 771 w 1825"/>
                <a:gd name="T15" fmla="*/ 16 h 2935"/>
                <a:gd name="T16" fmla="*/ 669 w 1825"/>
                <a:gd name="T17" fmla="*/ 177 h 2935"/>
                <a:gd name="T18" fmla="*/ 550 w 1825"/>
                <a:gd name="T19" fmla="*/ 618 h 2935"/>
                <a:gd name="T20" fmla="*/ 341 w 1825"/>
                <a:gd name="T21" fmla="*/ 1617 h 2935"/>
                <a:gd name="T22" fmla="*/ 178 w 1825"/>
                <a:gd name="T23" fmla="*/ 2515 h 2935"/>
                <a:gd name="T24" fmla="*/ 95 w 1825"/>
                <a:gd name="T25" fmla="*/ 2865 h 2935"/>
                <a:gd name="T26" fmla="*/ 0 w 1825"/>
                <a:gd name="T27" fmla="*/ 2896 h 29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25"/>
                <a:gd name="T43" fmla="*/ 0 h 2935"/>
                <a:gd name="T44" fmla="*/ 1825 w 1825"/>
                <a:gd name="T45" fmla="*/ 2935 h 29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25" h="2935">
                  <a:moveTo>
                    <a:pt x="1825" y="1846"/>
                  </a:moveTo>
                  <a:cubicBezTo>
                    <a:pt x="1800" y="2009"/>
                    <a:pt x="1770" y="2172"/>
                    <a:pt x="1740" y="2329"/>
                  </a:cubicBezTo>
                  <a:cubicBezTo>
                    <a:pt x="1710" y="2486"/>
                    <a:pt x="1705" y="2693"/>
                    <a:pt x="1655" y="2786"/>
                  </a:cubicBezTo>
                  <a:cubicBezTo>
                    <a:pt x="1604" y="2879"/>
                    <a:pt x="1500" y="2935"/>
                    <a:pt x="1444" y="2888"/>
                  </a:cubicBezTo>
                  <a:cubicBezTo>
                    <a:pt x="1388" y="2841"/>
                    <a:pt x="1375" y="2760"/>
                    <a:pt x="1321" y="2507"/>
                  </a:cubicBezTo>
                  <a:cubicBezTo>
                    <a:pt x="1267" y="2254"/>
                    <a:pt x="1189" y="1745"/>
                    <a:pt x="1118" y="1372"/>
                  </a:cubicBezTo>
                  <a:cubicBezTo>
                    <a:pt x="1047" y="999"/>
                    <a:pt x="956" y="497"/>
                    <a:pt x="898" y="271"/>
                  </a:cubicBezTo>
                  <a:cubicBezTo>
                    <a:pt x="840" y="45"/>
                    <a:pt x="809" y="32"/>
                    <a:pt x="771" y="16"/>
                  </a:cubicBezTo>
                  <a:cubicBezTo>
                    <a:pt x="733" y="0"/>
                    <a:pt x="706" y="77"/>
                    <a:pt x="669" y="177"/>
                  </a:cubicBezTo>
                  <a:cubicBezTo>
                    <a:pt x="632" y="277"/>
                    <a:pt x="605" y="378"/>
                    <a:pt x="550" y="618"/>
                  </a:cubicBezTo>
                  <a:cubicBezTo>
                    <a:pt x="495" y="858"/>
                    <a:pt x="403" y="1301"/>
                    <a:pt x="341" y="1617"/>
                  </a:cubicBezTo>
                  <a:cubicBezTo>
                    <a:pt x="279" y="1933"/>
                    <a:pt x="219" y="2307"/>
                    <a:pt x="178" y="2515"/>
                  </a:cubicBezTo>
                  <a:cubicBezTo>
                    <a:pt x="137" y="2723"/>
                    <a:pt x="125" y="2802"/>
                    <a:pt x="95" y="2865"/>
                  </a:cubicBezTo>
                  <a:cubicBezTo>
                    <a:pt x="65" y="2928"/>
                    <a:pt x="20" y="2890"/>
                    <a:pt x="0" y="289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7" name="Freeform 2814"/>
            <p:cNvSpPr>
              <a:spLocks/>
            </p:cNvSpPr>
            <p:nvPr/>
          </p:nvSpPr>
          <p:spPr bwMode="auto">
            <a:xfrm flipH="1" flipV="1">
              <a:off x="1312" y="729"/>
              <a:ext cx="1825" cy="2935"/>
            </a:xfrm>
            <a:custGeom>
              <a:avLst/>
              <a:gdLst>
                <a:gd name="T0" fmla="*/ 1825 w 1825"/>
                <a:gd name="T1" fmla="*/ 1846 h 2935"/>
                <a:gd name="T2" fmla="*/ 1740 w 1825"/>
                <a:gd name="T3" fmla="*/ 2329 h 2935"/>
                <a:gd name="T4" fmla="*/ 1655 w 1825"/>
                <a:gd name="T5" fmla="*/ 2786 h 2935"/>
                <a:gd name="T6" fmla="*/ 1444 w 1825"/>
                <a:gd name="T7" fmla="*/ 2888 h 2935"/>
                <a:gd name="T8" fmla="*/ 1321 w 1825"/>
                <a:gd name="T9" fmla="*/ 2507 h 2935"/>
                <a:gd name="T10" fmla="*/ 1118 w 1825"/>
                <a:gd name="T11" fmla="*/ 1372 h 2935"/>
                <a:gd name="T12" fmla="*/ 898 w 1825"/>
                <a:gd name="T13" fmla="*/ 271 h 2935"/>
                <a:gd name="T14" fmla="*/ 771 w 1825"/>
                <a:gd name="T15" fmla="*/ 16 h 2935"/>
                <a:gd name="T16" fmla="*/ 669 w 1825"/>
                <a:gd name="T17" fmla="*/ 177 h 2935"/>
                <a:gd name="T18" fmla="*/ 550 w 1825"/>
                <a:gd name="T19" fmla="*/ 618 h 2935"/>
                <a:gd name="T20" fmla="*/ 341 w 1825"/>
                <a:gd name="T21" fmla="*/ 1617 h 2935"/>
                <a:gd name="T22" fmla="*/ 178 w 1825"/>
                <a:gd name="T23" fmla="*/ 2515 h 2935"/>
                <a:gd name="T24" fmla="*/ 95 w 1825"/>
                <a:gd name="T25" fmla="*/ 2865 h 2935"/>
                <a:gd name="T26" fmla="*/ 0 w 1825"/>
                <a:gd name="T27" fmla="*/ 2896 h 29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25"/>
                <a:gd name="T43" fmla="*/ 0 h 2935"/>
                <a:gd name="T44" fmla="*/ 1825 w 1825"/>
                <a:gd name="T45" fmla="*/ 2935 h 29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25" h="2935">
                  <a:moveTo>
                    <a:pt x="1825" y="1846"/>
                  </a:moveTo>
                  <a:cubicBezTo>
                    <a:pt x="1800" y="2009"/>
                    <a:pt x="1770" y="2172"/>
                    <a:pt x="1740" y="2329"/>
                  </a:cubicBezTo>
                  <a:cubicBezTo>
                    <a:pt x="1710" y="2486"/>
                    <a:pt x="1705" y="2693"/>
                    <a:pt x="1655" y="2786"/>
                  </a:cubicBezTo>
                  <a:cubicBezTo>
                    <a:pt x="1604" y="2879"/>
                    <a:pt x="1500" y="2935"/>
                    <a:pt x="1444" y="2888"/>
                  </a:cubicBezTo>
                  <a:cubicBezTo>
                    <a:pt x="1388" y="2841"/>
                    <a:pt x="1375" y="2760"/>
                    <a:pt x="1321" y="2507"/>
                  </a:cubicBezTo>
                  <a:cubicBezTo>
                    <a:pt x="1267" y="2254"/>
                    <a:pt x="1189" y="1745"/>
                    <a:pt x="1118" y="1372"/>
                  </a:cubicBezTo>
                  <a:cubicBezTo>
                    <a:pt x="1047" y="999"/>
                    <a:pt x="956" y="497"/>
                    <a:pt x="898" y="271"/>
                  </a:cubicBezTo>
                  <a:cubicBezTo>
                    <a:pt x="840" y="45"/>
                    <a:pt x="809" y="32"/>
                    <a:pt x="771" y="16"/>
                  </a:cubicBezTo>
                  <a:cubicBezTo>
                    <a:pt x="733" y="0"/>
                    <a:pt x="706" y="77"/>
                    <a:pt x="669" y="177"/>
                  </a:cubicBezTo>
                  <a:cubicBezTo>
                    <a:pt x="632" y="277"/>
                    <a:pt x="605" y="378"/>
                    <a:pt x="550" y="618"/>
                  </a:cubicBezTo>
                  <a:cubicBezTo>
                    <a:pt x="495" y="858"/>
                    <a:pt x="403" y="1301"/>
                    <a:pt x="341" y="1617"/>
                  </a:cubicBezTo>
                  <a:cubicBezTo>
                    <a:pt x="279" y="1933"/>
                    <a:pt x="219" y="2307"/>
                    <a:pt x="178" y="2515"/>
                  </a:cubicBezTo>
                  <a:cubicBezTo>
                    <a:pt x="137" y="2723"/>
                    <a:pt x="125" y="2802"/>
                    <a:pt x="95" y="2865"/>
                  </a:cubicBezTo>
                  <a:cubicBezTo>
                    <a:pt x="65" y="2928"/>
                    <a:pt x="20" y="2890"/>
                    <a:pt x="0" y="289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09600" y="889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600">
                <a:solidFill>
                  <a:srgbClr val="00FFFF"/>
                </a:solidFill>
              </a:rPr>
              <a:t>Measurin</a:t>
            </a:r>
            <a:r>
              <a:rPr lang="en-US" sz="3600">
                <a:solidFill>
                  <a:srgbClr val="00FFFF"/>
                </a:solidFill>
              </a:rPr>
              <a:t>g the </a:t>
            </a:r>
            <a:r>
              <a:rPr lang="en-GB" sz="3600">
                <a:solidFill>
                  <a:srgbClr val="00FFFF"/>
                </a:solidFill>
              </a:rPr>
              <a:t>edm</a:t>
            </a:r>
            <a:endParaRPr lang="en-US" sz="3600">
              <a:solidFill>
                <a:srgbClr val="00FFFF"/>
              </a:solidFill>
            </a:endParaRPr>
          </a:p>
        </p:txBody>
      </p:sp>
      <p:sp>
        <p:nvSpPr>
          <p:cNvPr id="115715" name="Line 4"/>
          <p:cNvSpPr>
            <a:spLocks noChangeShapeType="1"/>
          </p:cNvSpPr>
          <p:nvPr/>
        </p:nvSpPr>
        <p:spPr bwMode="auto">
          <a:xfrm>
            <a:off x="5000625" y="2882900"/>
            <a:ext cx="0" cy="26289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5716" name="Text Box 5"/>
          <p:cNvSpPr txBox="1">
            <a:spLocks noChangeArrowheads="1"/>
          </p:cNvSpPr>
          <p:nvPr/>
        </p:nvSpPr>
        <p:spPr bwMode="auto">
          <a:xfrm>
            <a:off x="2946400" y="6026150"/>
            <a:ext cx="36226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Times New Roman" pitchFamily="18" charset="0"/>
              </a:rPr>
              <a:t>Applied magnetic field</a:t>
            </a:r>
          </a:p>
        </p:txBody>
      </p:sp>
      <p:sp>
        <p:nvSpPr>
          <p:cNvPr id="115718" name="Line 8"/>
          <p:cNvSpPr>
            <a:spLocks noChangeShapeType="1"/>
          </p:cNvSpPr>
          <p:nvPr/>
        </p:nvSpPr>
        <p:spPr bwMode="auto">
          <a:xfrm>
            <a:off x="965200" y="5588000"/>
            <a:ext cx="7467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stealth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5719" name="Line 9"/>
          <p:cNvSpPr>
            <a:spLocks noChangeShapeType="1"/>
          </p:cNvSpPr>
          <p:nvPr/>
        </p:nvSpPr>
        <p:spPr bwMode="auto">
          <a:xfrm flipV="1">
            <a:off x="965200" y="1625600"/>
            <a:ext cx="0" cy="396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stealth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5720" name="Text Box 10"/>
          <p:cNvSpPr txBox="1">
            <a:spLocks noChangeArrowheads="1"/>
          </p:cNvSpPr>
          <p:nvPr/>
        </p:nvSpPr>
        <p:spPr bwMode="auto">
          <a:xfrm rot="-5400000">
            <a:off x="-898525" y="3559176"/>
            <a:ext cx="3125787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Times New Roman" pitchFamily="18" charset="0"/>
              </a:rPr>
              <a:t>Detector count rate</a:t>
            </a:r>
          </a:p>
        </p:txBody>
      </p:sp>
      <p:sp>
        <p:nvSpPr>
          <p:cNvPr id="115721" name="Text Box 13"/>
          <p:cNvSpPr txBox="1">
            <a:spLocks noChangeArrowheads="1"/>
          </p:cNvSpPr>
          <p:nvPr/>
        </p:nvSpPr>
        <p:spPr bwMode="auto">
          <a:xfrm>
            <a:off x="4775200" y="5572125"/>
            <a:ext cx="42351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 smtClean="0">
                <a:latin typeface="Times New Roman" pitchFamily="18" charset="0"/>
              </a:rPr>
              <a:t>B</a:t>
            </a:r>
            <a:endParaRPr lang="en-US" b="1" baseline="-25000" dirty="0">
              <a:latin typeface="Times New Roman" pitchFamily="18" charset="0"/>
            </a:endParaRPr>
          </a:p>
        </p:txBody>
      </p:sp>
      <p:grpSp>
        <p:nvGrpSpPr>
          <p:cNvPr id="3" name="Group 2822"/>
          <p:cNvGrpSpPr>
            <a:grpSpLocks/>
          </p:cNvGrpSpPr>
          <p:nvPr/>
        </p:nvGrpSpPr>
        <p:grpSpPr bwMode="auto">
          <a:xfrm>
            <a:off x="2019300" y="1368425"/>
            <a:ext cx="5162550" cy="4208463"/>
            <a:chOff x="1264" y="862"/>
            <a:chExt cx="3252" cy="2651"/>
          </a:xfrm>
        </p:grpSpPr>
        <p:grpSp>
          <p:nvGrpSpPr>
            <p:cNvPr id="115739" name="Group 2821"/>
            <p:cNvGrpSpPr>
              <a:grpSpLocks/>
            </p:cNvGrpSpPr>
            <p:nvPr/>
          </p:nvGrpSpPr>
          <p:grpSpPr bwMode="auto">
            <a:xfrm>
              <a:off x="1264" y="862"/>
              <a:ext cx="3252" cy="2651"/>
              <a:chOff x="1264" y="862"/>
              <a:chExt cx="3252" cy="2651"/>
            </a:xfrm>
          </p:grpSpPr>
          <p:grpSp>
            <p:nvGrpSpPr>
              <p:cNvPr id="115741" name="Group 2815"/>
              <p:cNvGrpSpPr>
                <a:grpSpLocks/>
              </p:cNvGrpSpPr>
              <p:nvPr/>
            </p:nvGrpSpPr>
            <p:grpSpPr bwMode="auto">
              <a:xfrm>
                <a:off x="1264" y="1201"/>
                <a:ext cx="3252" cy="2312"/>
                <a:chOff x="1312" y="729"/>
                <a:chExt cx="3570" cy="2935"/>
              </a:xfrm>
            </p:grpSpPr>
            <p:sp>
              <p:nvSpPr>
                <p:cNvPr id="115744" name="Freeform 2816"/>
                <p:cNvSpPr>
                  <a:spLocks/>
                </p:cNvSpPr>
                <p:nvPr/>
              </p:nvSpPr>
              <p:spPr bwMode="auto">
                <a:xfrm flipV="1">
                  <a:off x="3057" y="729"/>
                  <a:ext cx="1825" cy="2935"/>
                </a:xfrm>
                <a:custGeom>
                  <a:avLst/>
                  <a:gdLst>
                    <a:gd name="T0" fmla="*/ 1825 w 1825"/>
                    <a:gd name="T1" fmla="*/ 1846 h 2935"/>
                    <a:gd name="T2" fmla="*/ 1740 w 1825"/>
                    <a:gd name="T3" fmla="*/ 2329 h 2935"/>
                    <a:gd name="T4" fmla="*/ 1655 w 1825"/>
                    <a:gd name="T5" fmla="*/ 2786 h 2935"/>
                    <a:gd name="T6" fmla="*/ 1444 w 1825"/>
                    <a:gd name="T7" fmla="*/ 2888 h 2935"/>
                    <a:gd name="T8" fmla="*/ 1321 w 1825"/>
                    <a:gd name="T9" fmla="*/ 2507 h 2935"/>
                    <a:gd name="T10" fmla="*/ 1118 w 1825"/>
                    <a:gd name="T11" fmla="*/ 1372 h 2935"/>
                    <a:gd name="T12" fmla="*/ 898 w 1825"/>
                    <a:gd name="T13" fmla="*/ 271 h 2935"/>
                    <a:gd name="T14" fmla="*/ 771 w 1825"/>
                    <a:gd name="T15" fmla="*/ 16 h 2935"/>
                    <a:gd name="T16" fmla="*/ 669 w 1825"/>
                    <a:gd name="T17" fmla="*/ 177 h 2935"/>
                    <a:gd name="T18" fmla="*/ 550 w 1825"/>
                    <a:gd name="T19" fmla="*/ 618 h 2935"/>
                    <a:gd name="T20" fmla="*/ 341 w 1825"/>
                    <a:gd name="T21" fmla="*/ 1617 h 2935"/>
                    <a:gd name="T22" fmla="*/ 178 w 1825"/>
                    <a:gd name="T23" fmla="*/ 2515 h 2935"/>
                    <a:gd name="T24" fmla="*/ 95 w 1825"/>
                    <a:gd name="T25" fmla="*/ 2865 h 2935"/>
                    <a:gd name="T26" fmla="*/ 0 w 1825"/>
                    <a:gd name="T27" fmla="*/ 2896 h 29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25"/>
                    <a:gd name="T43" fmla="*/ 0 h 2935"/>
                    <a:gd name="T44" fmla="*/ 1825 w 1825"/>
                    <a:gd name="T45" fmla="*/ 2935 h 293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25" h="2935">
                      <a:moveTo>
                        <a:pt x="1825" y="1846"/>
                      </a:moveTo>
                      <a:cubicBezTo>
                        <a:pt x="1800" y="2009"/>
                        <a:pt x="1770" y="2172"/>
                        <a:pt x="1740" y="2329"/>
                      </a:cubicBezTo>
                      <a:cubicBezTo>
                        <a:pt x="1710" y="2486"/>
                        <a:pt x="1705" y="2693"/>
                        <a:pt x="1655" y="2786"/>
                      </a:cubicBezTo>
                      <a:cubicBezTo>
                        <a:pt x="1604" y="2879"/>
                        <a:pt x="1500" y="2935"/>
                        <a:pt x="1444" y="2888"/>
                      </a:cubicBezTo>
                      <a:cubicBezTo>
                        <a:pt x="1388" y="2841"/>
                        <a:pt x="1375" y="2760"/>
                        <a:pt x="1321" y="2507"/>
                      </a:cubicBezTo>
                      <a:cubicBezTo>
                        <a:pt x="1267" y="2254"/>
                        <a:pt x="1189" y="1745"/>
                        <a:pt x="1118" y="1372"/>
                      </a:cubicBezTo>
                      <a:cubicBezTo>
                        <a:pt x="1047" y="999"/>
                        <a:pt x="956" y="497"/>
                        <a:pt x="898" y="271"/>
                      </a:cubicBezTo>
                      <a:cubicBezTo>
                        <a:pt x="840" y="45"/>
                        <a:pt x="809" y="32"/>
                        <a:pt x="771" y="16"/>
                      </a:cubicBezTo>
                      <a:cubicBezTo>
                        <a:pt x="733" y="0"/>
                        <a:pt x="706" y="77"/>
                        <a:pt x="669" y="177"/>
                      </a:cubicBezTo>
                      <a:cubicBezTo>
                        <a:pt x="632" y="277"/>
                        <a:pt x="605" y="378"/>
                        <a:pt x="550" y="618"/>
                      </a:cubicBezTo>
                      <a:cubicBezTo>
                        <a:pt x="495" y="858"/>
                        <a:pt x="403" y="1301"/>
                        <a:pt x="341" y="1617"/>
                      </a:cubicBezTo>
                      <a:cubicBezTo>
                        <a:pt x="279" y="1933"/>
                        <a:pt x="219" y="2307"/>
                        <a:pt x="178" y="2515"/>
                      </a:cubicBezTo>
                      <a:cubicBezTo>
                        <a:pt x="137" y="2723"/>
                        <a:pt x="125" y="2802"/>
                        <a:pt x="95" y="2865"/>
                      </a:cubicBezTo>
                      <a:cubicBezTo>
                        <a:pt x="65" y="2928"/>
                        <a:pt x="20" y="2890"/>
                        <a:pt x="0" y="2896"/>
                      </a:cubicBez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 type="none" w="lg" len="lg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745" name="Freeform 2817"/>
                <p:cNvSpPr>
                  <a:spLocks/>
                </p:cNvSpPr>
                <p:nvPr/>
              </p:nvSpPr>
              <p:spPr bwMode="auto">
                <a:xfrm flipH="1" flipV="1">
                  <a:off x="1312" y="729"/>
                  <a:ext cx="1825" cy="2935"/>
                </a:xfrm>
                <a:custGeom>
                  <a:avLst/>
                  <a:gdLst>
                    <a:gd name="T0" fmla="*/ 1825 w 1825"/>
                    <a:gd name="T1" fmla="*/ 1846 h 2935"/>
                    <a:gd name="T2" fmla="*/ 1740 w 1825"/>
                    <a:gd name="T3" fmla="*/ 2329 h 2935"/>
                    <a:gd name="T4" fmla="*/ 1655 w 1825"/>
                    <a:gd name="T5" fmla="*/ 2786 h 2935"/>
                    <a:gd name="T6" fmla="*/ 1444 w 1825"/>
                    <a:gd name="T7" fmla="*/ 2888 h 2935"/>
                    <a:gd name="T8" fmla="*/ 1321 w 1825"/>
                    <a:gd name="T9" fmla="*/ 2507 h 2935"/>
                    <a:gd name="T10" fmla="*/ 1118 w 1825"/>
                    <a:gd name="T11" fmla="*/ 1372 h 2935"/>
                    <a:gd name="T12" fmla="*/ 898 w 1825"/>
                    <a:gd name="T13" fmla="*/ 271 h 2935"/>
                    <a:gd name="T14" fmla="*/ 771 w 1825"/>
                    <a:gd name="T15" fmla="*/ 16 h 2935"/>
                    <a:gd name="T16" fmla="*/ 669 w 1825"/>
                    <a:gd name="T17" fmla="*/ 177 h 2935"/>
                    <a:gd name="T18" fmla="*/ 550 w 1825"/>
                    <a:gd name="T19" fmla="*/ 618 h 2935"/>
                    <a:gd name="T20" fmla="*/ 341 w 1825"/>
                    <a:gd name="T21" fmla="*/ 1617 h 2935"/>
                    <a:gd name="T22" fmla="*/ 178 w 1825"/>
                    <a:gd name="T23" fmla="*/ 2515 h 2935"/>
                    <a:gd name="T24" fmla="*/ 95 w 1825"/>
                    <a:gd name="T25" fmla="*/ 2865 h 2935"/>
                    <a:gd name="T26" fmla="*/ 0 w 1825"/>
                    <a:gd name="T27" fmla="*/ 2896 h 29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25"/>
                    <a:gd name="T43" fmla="*/ 0 h 2935"/>
                    <a:gd name="T44" fmla="*/ 1825 w 1825"/>
                    <a:gd name="T45" fmla="*/ 2935 h 293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25" h="2935">
                      <a:moveTo>
                        <a:pt x="1825" y="1846"/>
                      </a:moveTo>
                      <a:cubicBezTo>
                        <a:pt x="1800" y="2009"/>
                        <a:pt x="1770" y="2172"/>
                        <a:pt x="1740" y="2329"/>
                      </a:cubicBezTo>
                      <a:cubicBezTo>
                        <a:pt x="1710" y="2486"/>
                        <a:pt x="1705" y="2693"/>
                        <a:pt x="1655" y="2786"/>
                      </a:cubicBezTo>
                      <a:cubicBezTo>
                        <a:pt x="1604" y="2879"/>
                        <a:pt x="1500" y="2935"/>
                        <a:pt x="1444" y="2888"/>
                      </a:cubicBezTo>
                      <a:cubicBezTo>
                        <a:pt x="1388" y="2841"/>
                        <a:pt x="1375" y="2760"/>
                        <a:pt x="1321" y="2507"/>
                      </a:cubicBezTo>
                      <a:cubicBezTo>
                        <a:pt x="1267" y="2254"/>
                        <a:pt x="1189" y="1745"/>
                        <a:pt x="1118" y="1372"/>
                      </a:cubicBezTo>
                      <a:cubicBezTo>
                        <a:pt x="1047" y="999"/>
                        <a:pt x="956" y="497"/>
                        <a:pt x="898" y="271"/>
                      </a:cubicBezTo>
                      <a:cubicBezTo>
                        <a:pt x="840" y="45"/>
                        <a:pt x="809" y="32"/>
                        <a:pt x="771" y="16"/>
                      </a:cubicBezTo>
                      <a:cubicBezTo>
                        <a:pt x="733" y="0"/>
                        <a:pt x="706" y="77"/>
                        <a:pt x="669" y="177"/>
                      </a:cubicBezTo>
                      <a:cubicBezTo>
                        <a:pt x="632" y="277"/>
                        <a:pt x="605" y="378"/>
                        <a:pt x="550" y="618"/>
                      </a:cubicBezTo>
                      <a:cubicBezTo>
                        <a:pt x="495" y="858"/>
                        <a:pt x="403" y="1301"/>
                        <a:pt x="341" y="1617"/>
                      </a:cubicBezTo>
                      <a:cubicBezTo>
                        <a:pt x="279" y="1933"/>
                        <a:pt x="219" y="2307"/>
                        <a:pt x="178" y="2515"/>
                      </a:cubicBezTo>
                      <a:cubicBezTo>
                        <a:pt x="137" y="2723"/>
                        <a:pt x="125" y="2802"/>
                        <a:pt x="95" y="2865"/>
                      </a:cubicBezTo>
                      <a:cubicBezTo>
                        <a:pt x="65" y="2928"/>
                        <a:pt x="20" y="2890"/>
                        <a:pt x="0" y="2896"/>
                      </a:cubicBez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 type="none" w="lg" len="lg"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5742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2995" y="1118"/>
                <a:ext cx="411" cy="253"/>
              </a:xfrm>
              <a:prstGeom prst="curvedConnector3">
                <a:avLst>
                  <a:gd name="adj1" fmla="val 49880"/>
                </a:avLst>
              </a:prstGeom>
              <a:noFill/>
              <a:ln w="19050">
                <a:solidFill>
                  <a:srgbClr val="00FF00"/>
                </a:solidFill>
                <a:round/>
                <a:headEnd type="triangle" w="med" len="med"/>
                <a:tailEnd/>
              </a:ln>
            </p:spPr>
          </p:cxnSp>
          <p:sp>
            <p:nvSpPr>
              <p:cNvPr id="115743" name="Text Box 18"/>
              <p:cNvSpPr txBox="1">
                <a:spLocks noChangeArrowheads="1"/>
              </p:cNvSpPr>
              <p:nvPr/>
            </p:nvSpPr>
            <p:spPr bwMode="auto">
              <a:xfrm>
                <a:off x="3078" y="862"/>
                <a:ext cx="340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b="1" dirty="0">
                    <a:solidFill>
                      <a:srgbClr val="00FF00"/>
                    </a:solidFill>
                    <a:latin typeface="Times New Roman" pitchFamily="18" charset="0"/>
                  </a:rPr>
                  <a:t>-E</a:t>
                </a:r>
                <a:endParaRPr lang="en-US" b="1" dirty="0">
                  <a:solidFill>
                    <a:srgbClr val="00FF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5740" name="Oval 15"/>
            <p:cNvSpPr>
              <a:spLocks noChangeArrowheads="1"/>
            </p:cNvSpPr>
            <p:nvPr/>
          </p:nvSpPr>
          <p:spPr bwMode="auto">
            <a:xfrm>
              <a:off x="3092" y="2087"/>
              <a:ext cx="96" cy="96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115723" name="Group 2820"/>
          <p:cNvGrpSpPr>
            <a:grpSpLocks/>
          </p:cNvGrpSpPr>
          <p:nvPr/>
        </p:nvGrpSpPr>
        <p:grpSpPr bwMode="auto">
          <a:xfrm>
            <a:off x="3335338" y="1463675"/>
            <a:ext cx="958850" cy="733425"/>
            <a:chOff x="2717" y="938"/>
            <a:chExt cx="604" cy="462"/>
          </a:xfrm>
        </p:grpSpPr>
        <p:sp>
          <p:nvSpPr>
            <p:cNvPr id="115737" name="Text Box 12"/>
            <p:cNvSpPr txBox="1">
              <a:spLocks noChangeArrowheads="1"/>
            </p:cNvSpPr>
            <p:nvPr/>
          </p:nvSpPr>
          <p:spPr bwMode="auto">
            <a:xfrm>
              <a:off x="2717" y="938"/>
              <a:ext cx="265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 dirty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cxnSp>
          <p:nvCxnSpPr>
            <p:cNvPr id="115738" name="AutoShape 17"/>
            <p:cNvCxnSpPr>
              <a:cxnSpLocks noChangeShapeType="1"/>
            </p:cNvCxnSpPr>
            <p:nvPr/>
          </p:nvCxnSpPr>
          <p:spPr bwMode="auto">
            <a:xfrm>
              <a:off x="3008" y="1157"/>
              <a:ext cx="313" cy="243"/>
            </a:xfrm>
            <a:prstGeom prst="curvedConnector3">
              <a:avLst>
                <a:gd name="adj1" fmla="val 49838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05905" name="Text Box 2801"/>
          <p:cNvSpPr txBox="1">
            <a:spLocks noChangeArrowheads="1"/>
          </p:cNvSpPr>
          <p:nvPr/>
        </p:nvSpPr>
        <p:spPr bwMode="auto">
          <a:xfrm>
            <a:off x="1560513" y="825500"/>
            <a:ext cx="6908800" cy="631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GB" dirty="0">
                <a:solidFill>
                  <a:srgbClr val="CCFFFF"/>
                </a:solidFill>
              </a:rPr>
              <a:t>Interferometer phase </a:t>
            </a:r>
            <a:r>
              <a:rPr lang="en-GB" dirty="0">
                <a:solidFill>
                  <a:srgbClr val="CCFFFF"/>
                </a:solidFill>
                <a:latin typeface="Symbol" pitchFamily="18" charset="2"/>
              </a:rPr>
              <a:t>f</a:t>
            </a:r>
            <a:r>
              <a:rPr lang="en-GB" dirty="0">
                <a:solidFill>
                  <a:srgbClr val="CCFFFF"/>
                </a:solidFill>
              </a:rPr>
              <a:t> =</a:t>
            </a:r>
            <a:r>
              <a:rPr lang="en-GB" b="1" dirty="0">
                <a:solidFill>
                  <a:srgbClr val="CCFFFF"/>
                </a:solidFill>
                <a:latin typeface="Times New Roman" pitchFamily="18" charset="0"/>
              </a:rPr>
              <a:t> 2(</a:t>
            </a:r>
            <a:r>
              <a:rPr lang="en-GB" b="1" dirty="0" err="1">
                <a:solidFill>
                  <a:srgbClr val="CCFFFF"/>
                </a:solidFill>
                <a:latin typeface="Symbol" pitchFamily="18" charset="2"/>
              </a:rPr>
              <a:t>m</a:t>
            </a:r>
            <a:r>
              <a:rPr lang="en-GB" b="1" dirty="0" err="1">
                <a:solidFill>
                  <a:srgbClr val="CCFFFF"/>
                </a:solidFill>
                <a:latin typeface="Times New Roman" pitchFamily="18" charset="0"/>
              </a:rPr>
              <a:t>B</a:t>
            </a:r>
            <a:r>
              <a:rPr lang="en-GB" b="1" dirty="0">
                <a:solidFill>
                  <a:srgbClr val="CCFFFF"/>
                </a:solidFill>
                <a:latin typeface="Times New Roman" pitchFamily="18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GB" b="1" dirty="0" err="1">
                <a:solidFill>
                  <a:srgbClr val="CCFFFF"/>
                </a:solidFill>
                <a:latin typeface="Times New Roman" pitchFamily="18" charset="0"/>
              </a:rPr>
              <a:t>d</a:t>
            </a:r>
            <a:r>
              <a:rPr lang="en-GB" b="1" baseline="-25000" dirty="0" err="1">
                <a:solidFill>
                  <a:srgbClr val="CCFFFF"/>
                </a:solidFill>
                <a:latin typeface="Times New Roman" pitchFamily="18" charset="0"/>
              </a:rPr>
              <a:t>e</a:t>
            </a:r>
            <a:r>
              <a:rPr lang="en-GB" b="1" dirty="0" err="1">
                <a:solidFill>
                  <a:srgbClr val="CCFFFF"/>
                </a:solidFill>
                <a:latin typeface="Symbol" pitchFamily="18" charset="2"/>
              </a:rPr>
              <a:t>h</a:t>
            </a:r>
            <a:r>
              <a:rPr lang="en-GB" b="1" dirty="0" err="1">
                <a:solidFill>
                  <a:srgbClr val="CCFFFF"/>
                </a:solidFill>
                <a:latin typeface="Times New Roman" pitchFamily="18" charset="0"/>
              </a:rPr>
              <a:t>E</a:t>
            </a:r>
            <a:r>
              <a:rPr lang="en-GB" b="1" dirty="0">
                <a:solidFill>
                  <a:srgbClr val="CCFFFF"/>
                </a:solidFill>
                <a:latin typeface="Times New Roman" pitchFamily="18" charset="0"/>
              </a:rPr>
              <a:t>)</a:t>
            </a:r>
            <a:r>
              <a:rPr lang="en-GB" b="1" dirty="0">
                <a:solidFill>
                  <a:srgbClr val="CCFFFF"/>
                </a:solidFill>
                <a:latin typeface="Symbol" pitchFamily="18" charset="2"/>
              </a:rPr>
              <a:t>t</a:t>
            </a:r>
            <a:r>
              <a:rPr lang="en-GB" b="1" dirty="0">
                <a:solidFill>
                  <a:srgbClr val="CCFFFF"/>
                </a:solidFill>
                <a:latin typeface="Times New Roman" pitchFamily="18" charset="0"/>
              </a:rPr>
              <a:t>/</a:t>
            </a:r>
            <a:r>
              <a:rPr lang="en-GB" b="1" dirty="0">
                <a:solidFill>
                  <a:srgbClr val="CCFFFF"/>
                </a:solidFill>
                <a:latin typeface="MT Extra" pitchFamily="18" charset="2"/>
              </a:rPr>
              <a:t>h</a:t>
            </a:r>
            <a:endParaRPr lang="en-US" b="1" dirty="0">
              <a:solidFill>
                <a:srgbClr val="CCFFFF"/>
              </a:solidFill>
              <a:latin typeface="MT Extra" pitchFamily="18" charset="2"/>
            </a:endParaRPr>
          </a:p>
        </p:txBody>
      </p:sp>
      <p:sp>
        <p:nvSpPr>
          <p:cNvPr id="305907" name="Rectangle 2803"/>
          <p:cNvSpPr>
            <a:spLocks noChangeArrowheads="1"/>
          </p:cNvSpPr>
          <p:nvPr/>
        </p:nvSpPr>
        <p:spPr bwMode="auto">
          <a:xfrm>
            <a:off x="6738938" y="890588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solidFill>
                  <a:srgbClr val="00FF00"/>
                </a:solidFill>
              </a:rPr>
              <a:t>-</a:t>
            </a:r>
            <a:endParaRPr lang="en-US" b="1" dirty="0">
              <a:solidFill>
                <a:srgbClr val="00FF00"/>
              </a:solidFill>
            </a:endParaRPr>
          </a:p>
        </p:txBody>
      </p:sp>
      <p:grpSp>
        <p:nvGrpSpPr>
          <p:cNvPr id="7" name="Group 2825"/>
          <p:cNvGrpSpPr>
            <a:grpSpLocks/>
          </p:cNvGrpSpPr>
          <p:nvPr/>
        </p:nvGrpSpPr>
        <p:grpSpPr bwMode="auto">
          <a:xfrm>
            <a:off x="5092700" y="2874964"/>
            <a:ext cx="922338" cy="1158875"/>
            <a:chOff x="3208" y="1811"/>
            <a:chExt cx="581" cy="730"/>
          </a:xfrm>
        </p:grpSpPr>
        <p:sp>
          <p:nvSpPr>
            <p:cNvPr id="115735" name="Text Box 21"/>
            <p:cNvSpPr txBox="1">
              <a:spLocks noChangeArrowheads="1"/>
            </p:cNvSpPr>
            <p:nvPr/>
          </p:nvSpPr>
          <p:spPr bwMode="auto">
            <a:xfrm>
              <a:off x="3208" y="1811"/>
              <a:ext cx="581" cy="351"/>
            </a:xfrm>
            <a:prstGeom prst="rect">
              <a:avLst/>
            </a:prstGeom>
            <a:solidFill>
              <a:srgbClr val="000000"/>
            </a:solid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2400" b="1" dirty="0">
                  <a:latin typeface="Symbol" pitchFamily="18" charset="2"/>
                  <a:sym typeface="Mathematica1"/>
                </a:rPr>
                <a:t></a:t>
              </a:r>
              <a:r>
                <a:rPr lang="en-GB" sz="2400" b="1" dirty="0">
                  <a:latin typeface="Times New Roman" pitchFamily="18" charset="0"/>
                </a:rPr>
                <a:t>  d</a:t>
              </a:r>
              <a:r>
                <a:rPr lang="en-GB" sz="2400" b="1" baseline="-25000" dirty="0">
                  <a:latin typeface="Times New Roman" pitchFamily="18" charset="0"/>
                </a:rPr>
                <a:t>e</a:t>
              </a:r>
              <a:endParaRPr lang="en-GB" sz="2400" b="1" dirty="0">
                <a:latin typeface="MT Extra" pitchFamily="18" charset="2"/>
              </a:endParaRPr>
            </a:p>
          </p:txBody>
        </p:sp>
        <p:sp>
          <p:nvSpPr>
            <p:cNvPr id="115736" name="Line 2823"/>
            <p:cNvSpPr>
              <a:spLocks noChangeShapeType="1"/>
            </p:cNvSpPr>
            <p:nvPr/>
          </p:nvSpPr>
          <p:spPr bwMode="auto">
            <a:xfrm flipV="1">
              <a:off x="3414" y="2143"/>
              <a:ext cx="0" cy="39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826"/>
          <p:cNvGrpSpPr>
            <a:grpSpLocks/>
          </p:cNvGrpSpPr>
          <p:nvPr/>
        </p:nvGrpSpPr>
        <p:grpSpPr bwMode="auto">
          <a:xfrm>
            <a:off x="3632198" y="2882900"/>
            <a:ext cx="708025" cy="3213101"/>
            <a:chOff x="2288" y="1816"/>
            <a:chExt cx="446" cy="2024"/>
          </a:xfrm>
        </p:grpSpPr>
        <p:sp>
          <p:nvSpPr>
            <p:cNvPr id="115729" name="Line 23"/>
            <p:cNvSpPr>
              <a:spLocks noChangeShapeType="1"/>
            </p:cNvSpPr>
            <p:nvPr/>
          </p:nvSpPr>
          <p:spPr bwMode="auto">
            <a:xfrm>
              <a:off x="2547" y="1816"/>
              <a:ext cx="0" cy="16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15730" name="Group 24"/>
            <p:cNvGrpSpPr>
              <a:grpSpLocks/>
            </p:cNvGrpSpPr>
            <p:nvPr/>
          </p:nvGrpSpPr>
          <p:grpSpPr bwMode="auto">
            <a:xfrm>
              <a:off x="2391" y="2088"/>
              <a:ext cx="343" cy="1752"/>
              <a:chOff x="2319" y="1880"/>
              <a:chExt cx="343" cy="1752"/>
            </a:xfrm>
          </p:grpSpPr>
          <p:sp>
            <p:nvSpPr>
              <p:cNvPr id="115732" name="Oval 25"/>
              <p:cNvSpPr>
                <a:spLocks noChangeArrowheads="1"/>
              </p:cNvSpPr>
              <p:nvPr/>
            </p:nvSpPr>
            <p:spPr bwMode="auto">
              <a:xfrm flipH="1">
                <a:off x="2435" y="2297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733" name="Oval 26"/>
              <p:cNvSpPr>
                <a:spLocks noChangeArrowheads="1"/>
              </p:cNvSpPr>
              <p:nvPr/>
            </p:nvSpPr>
            <p:spPr bwMode="auto">
              <a:xfrm flipH="1">
                <a:off x="2436" y="188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734" name="Text Box 27"/>
              <p:cNvSpPr txBox="1">
                <a:spLocks noChangeArrowheads="1"/>
              </p:cNvSpPr>
              <p:nvPr/>
            </p:nvSpPr>
            <p:spPr bwMode="auto">
              <a:xfrm>
                <a:off x="2319" y="3302"/>
                <a:ext cx="34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b="1" dirty="0">
                    <a:latin typeface="Times New Roman" pitchFamily="18" charset="0"/>
                  </a:rPr>
                  <a:t>-</a:t>
                </a:r>
                <a:r>
                  <a:rPr lang="en-GB" b="1" dirty="0" smtClean="0">
                    <a:latin typeface="Times New Roman" pitchFamily="18" charset="0"/>
                  </a:rPr>
                  <a:t>B</a:t>
                </a:r>
                <a:endParaRPr lang="en-US" b="1" baseline="-25000" dirty="0">
                  <a:latin typeface="Times New Roman" pitchFamily="18" charset="0"/>
                </a:endParaRPr>
              </a:p>
            </p:txBody>
          </p:sp>
        </p:grpSp>
        <p:sp>
          <p:nvSpPr>
            <p:cNvPr id="115731" name="Line 2824"/>
            <p:cNvSpPr>
              <a:spLocks noChangeShapeType="1"/>
            </p:cNvSpPr>
            <p:nvPr/>
          </p:nvSpPr>
          <p:spPr bwMode="auto">
            <a:xfrm>
              <a:off x="2288" y="2143"/>
              <a:ext cx="0" cy="39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Slide Number Placeholder 16"/>
          <p:cNvSpPr txBox="1">
            <a:spLocks/>
          </p:cNvSpPr>
          <p:nvPr/>
        </p:nvSpPr>
        <p:spPr bwMode="auto">
          <a:xfrm>
            <a:off x="699516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856BB-8F34-4D2C-A22B-614AF34B30B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5717" name="Oval 7"/>
          <p:cNvSpPr>
            <a:spLocks noChangeArrowheads="1"/>
          </p:cNvSpPr>
          <p:nvPr/>
        </p:nvSpPr>
        <p:spPr bwMode="auto">
          <a:xfrm>
            <a:off x="4924425" y="39497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905" grpId="0"/>
      <p:bldP spid="30590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C:\data\Application Data\Office Templates\Blank Presentation.pot</Template>
  <TotalTime>94381</TotalTime>
  <Words>1280</Words>
  <Application>Microsoft Macintosh PowerPoint</Application>
  <PresentationFormat>On-screen Show (4:3)</PresentationFormat>
  <Paragraphs>354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Blank Presentation</vt:lpstr>
      <vt:lpstr>1_Blank Presentation</vt:lpstr>
      <vt:lpstr>1_Office Theme</vt:lpstr>
      <vt:lpstr>4_Blank Presentation</vt:lpstr>
      <vt:lpstr>5_Blank Presentation</vt:lpstr>
      <vt:lpstr>7_Blank Presentation</vt:lpstr>
      <vt:lpstr>3_Blank Presentation</vt:lpstr>
      <vt:lpstr>6_Default Design</vt:lpstr>
      <vt:lpstr>Office Theme</vt:lpstr>
      <vt:lpstr>2_Office Theme</vt:lpstr>
      <vt:lpstr>10_Blank Presentation</vt:lpstr>
      <vt:lpstr>12_Blank Presentation</vt:lpstr>
      <vt:lpstr>7_Office Theme</vt:lpstr>
      <vt:lpstr>8_Office Theme</vt:lpstr>
      <vt:lpstr>Designer Drawing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EDM of electrons, neutrons, &amp; atoms</dc:title>
  <dc:creator>pre-installed user</dc:creator>
  <cp:lastModifiedBy>Ed</cp:lastModifiedBy>
  <cp:revision>943</cp:revision>
  <dcterms:created xsi:type="dcterms:W3CDTF">2000-09-17T13:01:54Z</dcterms:created>
  <dcterms:modified xsi:type="dcterms:W3CDTF">2013-02-22T07:42:54Z</dcterms:modified>
</cp:coreProperties>
</file>