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5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56" r:id="rId3"/>
  </p:sldMasterIdLst>
  <p:notesMasterIdLst>
    <p:notesMasterId r:id="rId70"/>
  </p:notesMasterIdLst>
  <p:handoutMasterIdLst>
    <p:handoutMasterId r:id="rId71"/>
  </p:handoutMasterIdLst>
  <p:sldIdLst>
    <p:sldId id="485" r:id="rId4"/>
    <p:sldId id="608" r:id="rId5"/>
    <p:sldId id="623" r:id="rId6"/>
    <p:sldId id="667" r:id="rId7"/>
    <p:sldId id="609" r:id="rId8"/>
    <p:sldId id="664" r:id="rId9"/>
    <p:sldId id="638" r:id="rId10"/>
    <p:sldId id="661" r:id="rId11"/>
    <p:sldId id="665" r:id="rId12"/>
    <p:sldId id="637" r:id="rId13"/>
    <p:sldId id="671" r:id="rId14"/>
    <p:sldId id="597" r:id="rId15"/>
    <p:sldId id="598" r:id="rId16"/>
    <p:sldId id="668" r:id="rId17"/>
    <p:sldId id="636" r:id="rId18"/>
    <p:sldId id="599" r:id="rId19"/>
    <p:sldId id="624" r:id="rId20"/>
    <p:sldId id="676" r:id="rId21"/>
    <p:sldId id="675" r:id="rId22"/>
    <p:sldId id="677" r:id="rId23"/>
    <p:sldId id="600" r:id="rId24"/>
    <p:sldId id="601" r:id="rId25"/>
    <p:sldId id="602" r:id="rId26"/>
    <p:sldId id="603" r:id="rId27"/>
    <p:sldId id="662" r:id="rId28"/>
    <p:sldId id="630" r:id="rId29"/>
    <p:sldId id="669" r:id="rId30"/>
    <p:sldId id="610" r:id="rId31"/>
    <p:sldId id="613" r:id="rId32"/>
    <p:sldId id="616" r:id="rId33"/>
    <p:sldId id="618" r:id="rId34"/>
    <p:sldId id="674" r:id="rId35"/>
    <p:sldId id="620" r:id="rId36"/>
    <p:sldId id="505" r:id="rId37"/>
    <p:sldId id="471" r:id="rId38"/>
    <p:sldId id="593" r:id="rId39"/>
    <p:sldId id="592" r:id="rId40"/>
    <p:sldId id="582" r:id="rId41"/>
    <p:sldId id="580" r:id="rId42"/>
    <p:sldId id="507" r:id="rId43"/>
    <p:sldId id="509" r:id="rId44"/>
    <p:sldId id="510" r:id="rId45"/>
    <p:sldId id="513" r:id="rId46"/>
    <p:sldId id="514" r:id="rId47"/>
    <p:sldId id="640" r:id="rId48"/>
    <p:sldId id="641" r:id="rId49"/>
    <p:sldId id="642" r:id="rId50"/>
    <p:sldId id="643" r:id="rId51"/>
    <p:sldId id="644" r:id="rId52"/>
    <p:sldId id="645" r:id="rId53"/>
    <p:sldId id="646" r:id="rId54"/>
    <p:sldId id="647" r:id="rId55"/>
    <p:sldId id="648" r:id="rId56"/>
    <p:sldId id="649" r:id="rId57"/>
    <p:sldId id="650" r:id="rId58"/>
    <p:sldId id="651" r:id="rId59"/>
    <p:sldId id="652" r:id="rId60"/>
    <p:sldId id="653" r:id="rId61"/>
    <p:sldId id="654" r:id="rId62"/>
    <p:sldId id="655" r:id="rId63"/>
    <p:sldId id="656" r:id="rId64"/>
    <p:sldId id="657" r:id="rId65"/>
    <p:sldId id="672" r:id="rId66"/>
    <p:sldId id="518" r:id="rId67"/>
    <p:sldId id="660" r:id="rId68"/>
    <p:sldId id="473" r:id="rId6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4" autoAdjust="0"/>
    <p:restoredTop sz="94606" autoAdjust="0"/>
  </p:normalViewPr>
  <p:slideViewPr>
    <p:cSldViewPr snapToGrid="0">
      <p:cViewPr varScale="1">
        <p:scale>
          <a:sx n="92" d="100"/>
          <a:sy n="92" d="100"/>
        </p:scale>
        <p:origin x="-8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wmf"/><Relationship Id="rId3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B5E1F-6081-D74B-B185-93A922A2131F}" type="datetimeFigureOut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F3B6-B810-B044-BFE6-242422B445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303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B715E-F0DA-4EB0-8D2E-78A1B9583F16}" type="datetimeFigureOut">
              <a:rPr kumimoji="1" lang="ja-JP" altLang="en-US" smtClean="0"/>
              <a:pPr/>
              <a:t>13/02/21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BEE0-611C-4CE3-925E-F3EDD7CB6A4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108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344" indent="-3747118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84CC0EF4-A160-5540-BDDE-DD7BE008177A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344" indent="-3747118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1F79921B-2B9C-F546-B30D-A0CE6B2AA6F5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30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3D6DFB-0659-3647-9669-5A5CC0244775}" type="slidenum">
              <a:rPr lang="en-US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BD30-4248-479A-885C-1DEE96363F69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9D2BF-2CE5-E846-A335-0B0CB4BEA5E8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AD01-3074-DD49-BDE0-4003CAEA269B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21A-938E-444D-BFE0-66C44BC2B8F3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2545F-327E-724A-998F-9E6462D6C06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969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E4B9-C7EC-3B48-9DB9-890D5ADBE0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676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61FB-2CC6-3549-9237-DBA2A40BC4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67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282-8B51-FE4F-9B1B-B1DA37631C0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09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BF6E-FAF6-7340-9514-9A5E924EA3E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21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B0B9-C828-DE47-BDF9-72FB11D4F1A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814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9337-0F91-A541-8649-3219F83A1AA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926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6236-71DD-9443-9C2E-034AEC809B6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2C68D-AC61-864B-BA58-6D3E0E67E089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0BAB-ED5D-C341-B63C-2F81CBBCC8E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53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6C23-DA0B-A04F-8B3E-974B90022A1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982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6796-47CF-B343-BF4F-AF3CB3E44A5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725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9BF149B-8A85-7B47-A002-DB428E8B82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1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71AF79EC-9606-4D45-9341-B336414E0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10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9EFA53B4-D60A-194F-86F3-35A19A801A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77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7E81BCA9-E1BC-F342-BF7E-2615410C67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57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F2AD0A3E-9D68-D045-A29E-5E7D06F25D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8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70A750F-5A31-3040-B5DF-DE898646B6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71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AEA11743-2492-7342-9F3C-D12B3DF564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2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3A4A-6BA4-3949-A401-F3CCD4ECB54D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15C424FC-9138-E547-9460-B50612FC486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31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868C67F4-6037-2E47-B61F-F3E1586205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50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3EA8920D-97FA-B542-932A-EA380505E3F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39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6EFF94F5-C473-814A-9EE5-6B0847ABAB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56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21D76B32-1401-F649-BD55-2AD019781F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21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8382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5194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- p. </a:t>
            </a:r>
            <a:fld id="{47E4B7A8-57AE-6748-AAD9-5B24F3F9C2A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1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4C78-B1E7-A342-B85D-785986E1A423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311EA-1C42-0749-93CF-D42C6202422B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A362-4D0C-994D-9E8A-252A0666C784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FD7A-6ED9-3240-9E3D-6BC9E49B0A87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B64D-597F-4A4A-9774-AA7496C99009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D275-7D00-9F44-ACD6-D5E403A9D1B4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16D0F-04E5-6D48-A133-FB40841755A8}" type="datetime1">
              <a:rPr kumimoji="1" lang="ja-JP" altLang="en-US" smtClean="0"/>
              <a:t>13/02/21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136F3-896E-5E4D-AAE6-2DF43DDC885E}" type="datetime1">
              <a:rPr kumimoji="0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13/02/21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74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kumimoji="0" lang="fr-FR">
                <a:solidFill>
                  <a:srgbClr val="000000"/>
                </a:solidFill>
                <a:latin typeface="Arial" charset="0"/>
                <a:ea typeface="ＭＳ Ｐゴシック" charset="0"/>
              </a:rPr>
              <a:t>B. Lee Roberts -tau2012-Nagoya – 21 September  2012</a:t>
            </a:r>
            <a:endParaRPr kumimoji="0" lang="en-US" sz="1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kumimoji="0"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- p. </a:t>
            </a:r>
            <a:fld id="{DC0E3312-601B-9C44-A767-1461422A262A}" type="slidenum">
              <a:rPr kumimoji="0"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0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31" name="Picture 27" descr="bu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2400"/>
            <a:ext cx="7905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503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1.wmf"/><Relationship Id="rId7" Type="http://schemas.openxmlformats.org/officeDocument/2006/relationships/image" Target="../media/image43.jpe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47.wmf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8" Type="http://schemas.openxmlformats.org/officeDocument/2006/relationships/image" Target="../media/image45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0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1.wmf"/><Relationship Id="rId7" Type="http://schemas.openxmlformats.org/officeDocument/2006/relationships/image" Target="../media/image43.jpe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03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AG168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11522"/>
          <a:stretch/>
        </p:blipFill>
        <p:spPr>
          <a:xfrm>
            <a:off x="0" y="0"/>
            <a:ext cx="9144000" cy="68884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54991" y="1028570"/>
            <a:ext cx="4994770" cy="1023187"/>
          </a:xfrm>
          <a:noFill/>
        </p:spPr>
        <p:txBody>
          <a:bodyPr>
            <a:noAutofit/>
          </a:bodyPr>
          <a:lstStyle/>
          <a:p>
            <a:r>
              <a:rPr lang="en-US" altLang="ja-JP" sz="4800" dirty="0" smtClean="0"/>
              <a:t>muon </a:t>
            </a:r>
            <a:r>
              <a:rPr lang="en-US" altLang="ja-JP" sz="4800" dirty="0"/>
              <a:t>g-</a:t>
            </a:r>
            <a:r>
              <a:rPr lang="en-US" altLang="ja-JP" sz="4800" dirty="0" smtClean="0"/>
              <a:t>2/EDM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39779" y="3504866"/>
            <a:ext cx="4004221" cy="1013031"/>
          </a:xfrm>
          <a:noFill/>
        </p:spPr>
        <p:txBody>
          <a:bodyPr>
            <a:normAutofit/>
          </a:bodyPr>
          <a:lstStyle/>
          <a:p>
            <a:pPr algn="l"/>
            <a:r>
              <a:rPr lang="en-US" altLang="ja-JP" sz="1700" dirty="0" smtClean="0">
                <a:solidFill>
                  <a:schemeClr val="tx1"/>
                </a:solidFill>
              </a:rPr>
              <a:t>PCPV2013,</a:t>
            </a:r>
            <a:r>
              <a:rPr lang="en-US" altLang="ja-JP" sz="1700" dirty="0">
                <a:solidFill>
                  <a:schemeClr val="tx1"/>
                </a:solidFill>
              </a:rPr>
              <a:t> </a:t>
            </a:r>
            <a:r>
              <a:rPr lang="en-US" altLang="ja-JP" sz="1700" dirty="0" smtClean="0">
                <a:solidFill>
                  <a:schemeClr val="tx1"/>
                </a:solidFill>
              </a:rPr>
              <a:t>February 21, 2013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2400" dirty="0" smtClean="0">
                <a:solidFill>
                  <a:schemeClr val="tx1"/>
                </a:solidFill>
              </a:rPr>
              <a:t>Tsutomu </a:t>
            </a:r>
            <a:r>
              <a:rPr lang="en-US" altLang="ja-JP" sz="2400" dirty="0" err="1">
                <a:solidFill>
                  <a:schemeClr val="tx1"/>
                </a:solidFill>
              </a:rPr>
              <a:t>Mibe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(IPNS/KEK)</a:t>
            </a:r>
          </a:p>
          <a:p>
            <a:pPr algn="l"/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488668"/>
            <a:ext cx="38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 : </a:t>
            </a:r>
            <a:r>
              <a:rPr kumimoji="1" lang="en-US" altLang="ja-JP" dirty="0" err="1" smtClean="0"/>
              <a:t>Oarai</a:t>
            </a:r>
            <a:r>
              <a:rPr kumimoji="1" lang="en-US" altLang="ja-JP" dirty="0" smtClean="0"/>
              <a:t> Beach, Ibaraki JAPAN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70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99991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196" y="1177638"/>
            <a:ext cx="8664766" cy="284018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/>
              <a:t>The </a:t>
            </a:r>
            <a:r>
              <a:rPr lang="en-US" altLang="ja-JP" sz="2800" dirty="0" err="1" smtClean="0"/>
              <a:t>Lande’s</a:t>
            </a:r>
            <a:r>
              <a:rPr lang="en-US" altLang="ja-JP" sz="2800" dirty="0" smtClean="0"/>
              <a:t> </a:t>
            </a:r>
            <a:r>
              <a:rPr lang="en-US" altLang="ja-JP" sz="2800" i="1" dirty="0" smtClean="0">
                <a:latin typeface="Arial"/>
                <a:ea typeface="ＭＳ Ｐゴシック"/>
                <a:cs typeface="Arial"/>
              </a:rPr>
              <a:t>g</a:t>
            </a:r>
            <a:r>
              <a:rPr lang="en-US" altLang="ja-JP" sz="2800" dirty="0" smtClean="0"/>
              <a:t> factor is 2 in tree level (Dirac equation)</a:t>
            </a:r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In quantum field theory, </a:t>
            </a:r>
            <a:r>
              <a:rPr lang="en-US" altLang="ja-JP" sz="2800" i="1" dirty="0" smtClean="0">
                <a:latin typeface="Arial"/>
                <a:cs typeface="Arial"/>
              </a:rPr>
              <a:t>g</a:t>
            </a:r>
            <a:r>
              <a:rPr lang="en-US" altLang="ja-JP" sz="2800" dirty="0" smtClean="0"/>
              <a:t> factor gets corrections: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694319" y="1607616"/>
            <a:ext cx="1705942" cy="1818647"/>
            <a:chOff x="3694319" y="1607616"/>
            <a:chExt cx="1705942" cy="1818647"/>
          </a:xfrm>
        </p:grpSpPr>
        <p:pic>
          <p:nvPicPr>
            <p:cNvPr id="29" name="図 28" descr="スクリーンショット 2012-02-22 12.56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0" name="直角三角形 29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直角三角形 30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3696629" y="4057559"/>
            <a:ext cx="1705942" cy="1818647"/>
            <a:chOff x="3694319" y="1607616"/>
            <a:chExt cx="1705942" cy="1818647"/>
          </a:xfrm>
        </p:grpSpPr>
        <p:pic>
          <p:nvPicPr>
            <p:cNvPr id="38" name="図 37" descr="スクリーンショット 2012-02-22 12.56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9" name="直角三角形 38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直角三角形 39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円/楕円 9"/>
          <p:cNvSpPr/>
          <p:nvPr/>
        </p:nvSpPr>
        <p:spPr>
          <a:xfrm>
            <a:off x="4352636" y="4606636"/>
            <a:ext cx="427182" cy="4156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1909" y="5957454"/>
            <a:ext cx="314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i="1" dirty="0" smtClean="0">
                <a:latin typeface="Arial"/>
                <a:cs typeface="Arial"/>
              </a:rPr>
              <a:t>g</a:t>
            </a:r>
            <a:r>
              <a:rPr kumimoji="1" lang="en-US" altLang="ja-JP" sz="3600" i="1" dirty="0" smtClean="0"/>
              <a:t> = 2 ( 1 + </a:t>
            </a:r>
            <a:r>
              <a:rPr kumimoji="1" lang="en-US" altLang="ja-JP" sz="3600" i="1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3600" i="1" baseline="-25000" dirty="0" err="1" smtClean="0">
                <a:solidFill>
                  <a:srgbClr val="FF0000"/>
                </a:solidFill>
              </a:rPr>
              <a:t>μ</a:t>
            </a:r>
            <a:r>
              <a:rPr kumimoji="1" lang="en-US" altLang="ja-JP" sz="3600" i="1" dirty="0" smtClean="0"/>
              <a:t>)</a:t>
            </a:r>
            <a:endParaRPr kumimoji="1" lang="ja-JP" altLang="en-US" sz="3600" i="1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5953756" y="5011222"/>
            <a:ext cx="2949567" cy="696382"/>
          </a:xfrm>
          <a:prstGeom prst="wedgeRoundRectCallout">
            <a:avLst>
              <a:gd name="adj1" fmla="val -57237"/>
              <a:gd name="adj2" fmla="val 10520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846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コンテンツ プレースホルダー 8" descr="amu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29" b="-28028"/>
          <a:stretch/>
        </p:blipFill>
        <p:spPr>
          <a:xfrm>
            <a:off x="457666" y="2918196"/>
            <a:ext cx="8229600" cy="63506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453989" y="4088352"/>
            <a:ext cx="8365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All interactions,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including ones we don’t know</a:t>
            </a:r>
            <a:r>
              <a:rPr lang="en-US" altLang="ja-JP" sz="2800" dirty="0" smtClean="0"/>
              <a:t>,</a:t>
            </a:r>
          </a:p>
          <a:p>
            <a:r>
              <a:rPr lang="en-US" altLang="ja-JP" sz="2800" dirty="0" smtClean="0"/>
              <a:t>appear in quantum loops, and add up to contribute </a:t>
            </a:r>
            <a:r>
              <a:rPr lang="en-US" altLang="ja-JP" sz="2800" dirty="0" err="1" smtClean="0"/>
              <a:t>a</a:t>
            </a:r>
            <a:r>
              <a:rPr lang="en-US" altLang="ja-JP" sz="2800" baseline="-25000" dirty="0" err="1" smtClean="0"/>
              <a:t>μ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5224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QED contributions 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4" name="図 3" descr="スクリーンショット 2012-02-21 19.17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8" y="4129172"/>
            <a:ext cx="5018715" cy="1704077"/>
          </a:xfrm>
          <a:prstGeom prst="rect">
            <a:avLst/>
          </a:prstGeom>
        </p:spPr>
      </p:pic>
      <p:pic>
        <p:nvPicPr>
          <p:cNvPr id="5" name="図 4" descr="スクリーンショット 2012-02-21 19.1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0" y="3720659"/>
            <a:ext cx="1370744" cy="2073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86999" y="5805638"/>
            <a:ext cx="2875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From Lepton Moments (World Scientific, 2010)</a:t>
            </a:r>
            <a:endParaRPr kumimoji="1" lang="ja-JP" altLang="en-US" sz="1100" dirty="0"/>
          </a:p>
        </p:txBody>
      </p:sp>
      <p:pic>
        <p:nvPicPr>
          <p:cNvPr id="7" name="図 6" descr="スクリーンショット 2012-02-22 12.5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0" y="1566198"/>
            <a:ext cx="2117531" cy="225742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7018" y="2175548"/>
            <a:ext cx="257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Leading order </a:t>
            </a:r>
            <a:r>
              <a:rPr kumimoji="1" lang="en-US" altLang="ja-JP" dirty="0" smtClean="0"/>
              <a:t>correction</a:t>
            </a:r>
          </a:p>
          <a:p>
            <a:r>
              <a:rPr lang="en-US" altLang="ja-JP" dirty="0"/>
              <a:t>(</a:t>
            </a:r>
            <a:r>
              <a:rPr kumimoji="1" lang="en-US" altLang="ja-JP" dirty="0" smtClean="0"/>
              <a:t>Schwinger term,</a:t>
            </a:r>
            <a:r>
              <a:rPr lang="en-US" altLang="ja-JP" dirty="0" smtClean="0"/>
              <a:t>1948)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3644" y="5833250"/>
            <a:ext cx="173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Julian Schwinger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94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3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QED </a:t>
            </a:r>
            <a:r>
              <a:rPr lang="en-US" altLang="ja-JP" dirty="0"/>
              <a:t>contributions </a:t>
            </a:r>
            <a:r>
              <a:rPr lang="en-US" altLang="ja-JP" dirty="0" smtClean="0"/>
              <a:t>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(cont.)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4" name="図 3" descr="スクリーンショット 2012-09-28 11.0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04" y="3851802"/>
            <a:ext cx="6407568" cy="261272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3052" y="1182993"/>
            <a:ext cx="2670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M. Hayakawa (tau2012)</a:t>
            </a:r>
            <a:endParaRPr kumimoji="1" lang="ja-JP" altLang="en-US" sz="2000" dirty="0"/>
          </a:p>
        </p:txBody>
      </p:sp>
      <p:pic>
        <p:nvPicPr>
          <p:cNvPr id="8" name="図 7" descr="スクリーンショット 2013-02-20 12.4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" y="1556794"/>
            <a:ext cx="8475187" cy="1936057"/>
          </a:xfrm>
          <a:prstGeom prst="rect">
            <a:avLst/>
          </a:prstGeom>
        </p:spPr>
      </p:pic>
      <p:sp>
        <p:nvSpPr>
          <p:cNvPr id="15" name="角丸四角形吹き出し 14"/>
          <p:cNvSpPr/>
          <p:nvPr/>
        </p:nvSpPr>
        <p:spPr>
          <a:xfrm>
            <a:off x="7716926" y="4983871"/>
            <a:ext cx="883512" cy="538424"/>
          </a:xfrm>
          <a:prstGeom prst="wedgeRoundRectCallout">
            <a:avLst>
              <a:gd name="adj1" fmla="val -69833"/>
              <a:gd name="adj2" fmla="val 88306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NEW!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628978" y="5756992"/>
            <a:ext cx="5936094" cy="2346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02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3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QED </a:t>
            </a:r>
            <a:r>
              <a:rPr lang="en-US" altLang="ja-JP" dirty="0"/>
              <a:t>contributions </a:t>
            </a:r>
            <a:r>
              <a:rPr lang="en-US" altLang="ja-JP" dirty="0" smtClean="0"/>
              <a:t>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(cont.)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11" name="図 10" descr="スクリーンショット 2012-07-04 14.3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2" y="1297049"/>
            <a:ext cx="7866722" cy="552656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1815" y="979296"/>
            <a:ext cx="2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T. Aoyama, M. Hayakawa,</a:t>
            </a:r>
          </a:p>
          <a:p>
            <a:r>
              <a:rPr kumimoji="1" lang="en-US" altLang="ja-JP" sz="1200" dirty="0" smtClean="0"/>
              <a:t>T. Kinoshita, M. </a:t>
            </a:r>
            <a:r>
              <a:rPr kumimoji="1" lang="en-US" altLang="ja-JP" sz="1200" dirty="0" err="1" smtClean="0"/>
              <a:t>Nio</a:t>
            </a:r>
            <a:r>
              <a:rPr lang="en-US" altLang="ja-JP" sz="1200" dirty="0"/>
              <a:t> </a:t>
            </a:r>
            <a:r>
              <a:rPr kumimoji="1" lang="en-US" altLang="ja-JP" sz="1200" dirty="0" smtClean="0"/>
              <a:t>(PRL, 2012)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092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Prof. T. Kinoshita giving a lecture at KEK on 10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order QED corrections</a:t>
            </a:r>
            <a:endParaRPr kumimoji="1" lang="ja-JP" altLang="en-US" dirty="0"/>
          </a:p>
        </p:txBody>
      </p:sp>
      <p:pic>
        <p:nvPicPr>
          <p:cNvPr id="6" name="コンテンツ プレースホルダー 5" descr="cm6_kinoshi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674"/>
          <a:stretch>
            <a:fillRect/>
          </a:stretch>
        </p:blipFill>
        <p:spPr/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5561" y="6198777"/>
            <a:ext cx="495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Sohtaro</a:t>
            </a:r>
            <a:r>
              <a:rPr kumimoji="1" lang="en-US" altLang="ja-JP" dirty="0" smtClean="0"/>
              <a:t> Kanda (U. </a:t>
            </a:r>
            <a:r>
              <a:rPr lang="en-US" altLang="ja-JP" dirty="0" smtClean="0"/>
              <a:t>Tokyo, Master’s course student) </a:t>
            </a:r>
          </a:p>
          <a:p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    tomorrow’s speaker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62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 smtClean="0"/>
              <a:t>Hadronic</a:t>
            </a:r>
            <a:r>
              <a:rPr lang="en-US" altLang="ja-JP" dirty="0" smtClean="0"/>
              <a:t> contributions 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7" name="図 6" descr="スクリーンショット 2012-02-22 12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61" y="1446882"/>
            <a:ext cx="2370711" cy="25273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3652" y="2341243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 example of </a:t>
            </a:r>
          </a:p>
          <a:p>
            <a:r>
              <a:rPr kumimoji="1" lang="en-US" altLang="ja-JP" dirty="0" smtClean="0"/>
              <a:t>Leading order</a:t>
            </a:r>
          </a:p>
          <a:p>
            <a:r>
              <a:rPr kumimoji="1" lang="en-US" altLang="ja-JP" dirty="0" err="1" smtClean="0"/>
              <a:t>hadronic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term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4253023" y="2889418"/>
            <a:ext cx="582606" cy="55924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99170" y="3391672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π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91302" y="2607172"/>
            <a:ext cx="320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π</a:t>
            </a:r>
            <a:r>
              <a:rPr kumimoji="1" lang="en-US" altLang="ja-JP" sz="1400" baseline="30000" dirty="0" smtClean="0"/>
              <a:t>-</a:t>
            </a:r>
            <a:endParaRPr kumimoji="1" lang="ja-JP" altLang="en-US" sz="1400" baseline="30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23251" y="4421826"/>
            <a:ext cx="54660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Theory requires inputs to photon-hadron coupling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Accurate data on</a:t>
            </a:r>
          </a:p>
          <a:p>
            <a:r>
              <a:rPr kumimoji="1" lang="en-US" altLang="ja-JP" dirty="0" smtClean="0"/>
              <a:t>“</a:t>
            </a:r>
            <a:r>
              <a:rPr kumimoji="1" lang="en-US" altLang="ja-JP" dirty="0" err="1" smtClean="0"/>
              <a:t>e+e</a:t>
            </a:r>
            <a:r>
              <a:rPr kumimoji="1" lang="en-US" altLang="ja-JP" dirty="0" smtClean="0"/>
              <a:t>- </a:t>
            </a:r>
            <a:r>
              <a:rPr kumimoji="1" lang="en-US" altLang="ja-JP" dirty="0" smtClean="0">
                <a:sym typeface="Wingdings"/>
              </a:rPr>
              <a:t></a:t>
            </a:r>
            <a:r>
              <a:rPr kumimoji="1" lang="en-US" altLang="ja-JP" dirty="0" err="1" smtClean="0">
                <a:sym typeface="Wingdings"/>
              </a:rPr>
              <a:t>γ</a:t>
            </a:r>
            <a:r>
              <a:rPr kumimoji="1" lang="en-US" altLang="ja-JP" baseline="30000" dirty="0" smtClean="0">
                <a:sym typeface="Wingdings"/>
              </a:rPr>
              <a:t>*</a:t>
            </a:r>
            <a:r>
              <a:rPr kumimoji="1" lang="en-US" altLang="ja-JP" dirty="0" smtClean="0">
                <a:sym typeface="Wingdings"/>
              </a:rPr>
              <a:t> hadrons” data (VEPP, </a:t>
            </a:r>
            <a:r>
              <a:rPr kumimoji="1" lang="en-US" altLang="ja-JP" dirty="0" err="1" smtClean="0">
                <a:sym typeface="Wingdings"/>
              </a:rPr>
              <a:t>BaBar</a:t>
            </a:r>
            <a:r>
              <a:rPr kumimoji="1" lang="en-US" altLang="ja-JP" dirty="0" smtClean="0">
                <a:sym typeface="Wingdings"/>
              </a:rPr>
              <a:t>, Belle, KLOE…)</a:t>
            </a:r>
          </a:p>
          <a:p>
            <a:r>
              <a:rPr kumimoji="1" lang="en-US" altLang="ja-JP" dirty="0" smtClean="0">
                <a:sym typeface="Wingdings"/>
              </a:rPr>
              <a:t>has been used.</a:t>
            </a:r>
          </a:p>
          <a:p>
            <a:endParaRPr kumimoji="1" lang="en-US" altLang="ja-JP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7486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45331" y="0"/>
            <a:ext cx="8229600" cy="898942"/>
          </a:xfrm>
        </p:spPr>
        <p:txBody>
          <a:bodyPr/>
          <a:lstStyle/>
          <a:p>
            <a:r>
              <a:rPr lang="en-US" altLang="ja-JP" dirty="0" err="1"/>
              <a:t>Hadronic</a:t>
            </a:r>
            <a:r>
              <a:rPr lang="en-US" altLang="ja-JP" dirty="0"/>
              <a:t> contributions to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endParaRPr kumimoji="1" lang="ja-JP" altLang="en-US" dirty="0"/>
          </a:p>
        </p:txBody>
      </p:sp>
      <p:pic>
        <p:nvPicPr>
          <p:cNvPr id="6" name="コンテンツ プレースホルダー 5" descr="スクリーンショット 2012-09-29 7.56.4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8" t="6407" r="-2891"/>
          <a:stretch/>
        </p:blipFill>
        <p:spPr>
          <a:xfrm>
            <a:off x="1782691" y="856135"/>
            <a:ext cx="5101003" cy="4899307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図 9" descr="スクリーンショット 2012-09-29 7.5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16" y="5706462"/>
            <a:ext cx="3711784" cy="89469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935597" y="1209042"/>
            <a:ext cx="1952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Coutesy</a:t>
            </a:r>
            <a:endParaRPr lang="en-US" altLang="ja-JP" sz="1600" dirty="0" smtClean="0"/>
          </a:p>
          <a:p>
            <a:r>
              <a:rPr lang="en-US" altLang="ja-JP" sz="1600" dirty="0" smtClean="0"/>
              <a:t>D. Nomura (tau2012)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8416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Hadronic</a:t>
            </a:r>
            <a:r>
              <a:rPr lang="en-US" altLang="ja-JP" dirty="0"/>
              <a:t> contributions to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コンテンツ プレースホルダー 6" descr="スクリーンショット 2013-02-21 10.21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48" r="-46048"/>
          <a:stretch>
            <a:fillRect/>
          </a:stretch>
        </p:blipFill>
        <p:spPr>
          <a:xfrm>
            <a:off x="457200" y="1890132"/>
            <a:ext cx="8229600" cy="4525963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6225995" y="1615271"/>
            <a:ext cx="240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G. </a:t>
            </a:r>
            <a:r>
              <a:rPr kumimoji="1" lang="en-US" altLang="ja-JP" dirty="0" err="1" smtClean="0"/>
              <a:t>Mandaglio</a:t>
            </a:r>
            <a:r>
              <a:rPr kumimoji="1" lang="en-US" altLang="ja-JP" dirty="0" smtClean="0"/>
              <a:t> (tau2012)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5999" y="1325350"/>
            <a:ext cx="532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New data on </a:t>
            </a:r>
            <a:r>
              <a:rPr lang="en-US" altLang="ja-JP" sz="2800" dirty="0" err="1"/>
              <a:t>e</a:t>
            </a:r>
            <a:r>
              <a:rPr lang="en-US" altLang="ja-JP" sz="2800" baseline="30000" dirty="0" err="1"/>
              <a:t>+</a:t>
            </a:r>
            <a:r>
              <a:rPr lang="en-US" altLang="ja-JP" sz="2800" dirty="0" err="1"/>
              <a:t>e</a:t>
            </a:r>
            <a:r>
              <a:rPr lang="en-US" altLang="ja-JP" sz="2800" baseline="30000" dirty="0"/>
              <a:t>-</a:t>
            </a:r>
            <a:r>
              <a:rPr lang="en-US" altLang="ja-JP" sz="2800" dirty="0">
                <a:sym typeface="Wingdings"/>
              </a:rPr>
              <a:t> π</a:t>
            </a:r>
            <a:r>
              <a:rPr lang="en-US" altLang="ja-JP" sz="2800" baseline="30000" dirty="0">
                <a:sym typeface="Wingdings"/>
              </a:rPr>
              <a:t>+</a:t>
            </a:r>
            <a:r>
              <a:rPr lang="en-US" altLang="ja-JP" sz="2800" dirty="0">
                <a:sym typeface="Wingdings"/>
              </a:rPr>
              <a:t>π</a:t>
            </a:r>
            <a:r>
              <a:rPr lang="en-US" altLang="ja-JP" sz="2800" baseline="30000" dirty="0">
                <a:sym typeface="Wingdings"/>
              </a:rPr>
              <a:t>-</a:t>
            </a:r>
            <a:r>
              <a:rPr lang="en-US" altLang="ja-JP" sz="2800" dirty="0">
                <a:sym typeface="Wingdings"/>
              </a:rPr>
              <a:t> from KLOE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4365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err="1"/>
              <a:t>Hadronic</a:t>
            </a:r>
            <a:r>
              <a:rPr lang="en-US" altLang="ja-JP" dirty="0"/>
              <a:t> contributions to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3-02-21 10.18.2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19" t="8264" r="-8019"/>
          <a:stretch/>
        </p:blipFill>
        <p:spPr>
          <a:xfrm>
            <a:off x="457200" y="1836154"/>
            <a:ext cx="8229600" cy="415195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5996" y="1974220"/>
            <a:ext cx="24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J. D. </a:t>
            </a:r>
            <a:r>
              <a:rPr kumimoji="1" lang="en-US" altLang="ja-JP" dirty="0" err="1" smtClean="0"/>
              <a:t>Crnkovic</a:t>
            </a:r>
            <a:r>
              <a:rPr kumimoji="1" lang="en-US" altLang="ja-JP" dirty="0" smtClean="0"/>
              <a:t> (Tau2012)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5999" y="1325350"/>
            <a:ext cx="5581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New data on </a:t>
            </a:r>
            <a:r>
              <a:rPr lang="en-US" altLang="ja-JP" sz="2800" dirty="0" err="1"/>
              <a:t>e</a:t>
            </a:r>
            <a:r>
              <a:rPr lang="en-US" altLang="ja-JP" sz="2800" baseline="30000" dirty="0" err="1"/>
              <a:t>+</a:t>
            </a:r>
            <a:r>
              <a:rPr lang="en-US" altLang="ja-JP" sz="2800" dirty="0" err="1"/>
              <a:t>e</a:t>
            </a:r>
            <a:r>
              <a:rPr lang="en-US" altLang="ja-JP" sz="2800" baseline="30000" dirty="0"/>
              <a:t>-</a:t>
            </a:r>
            <a:r>
              <a:rPr lang="en-US" altLang="ja-JP" sz="2800" dirty="0">
                <a:sym typeface="Wingdings"/>
              </a:rPr>
              <a:t> π</a:t>
            </a:r>
            <a:r>
              <a:rPr lang="en-US" altLang="ja-JP" sz="2800" baseline="30000" dirty="0">
                <a:sym typeface="Wingdings"/>
              </a:rPr>
              <a:t>+</a:t>
            </a:r>
            <a:r>
              <a:rPr lang="en-US" altLang="ja-JP" sz="2800" dirty="0">
                <a:sym typeface="Wingdings"/>
              </a:rPr>
              <a:t>π</a:t>
            </a:r>
            <a:r>
              <a:rPr lang="en-US" altLang="ja-JP" sz="2800" baseline="30000" dirty="0" smtClean="0">
                <a:sym typeface="Wingdings"/>
              </a:rPr>
              <a:t>-</a:t>
            </a:r>
            <a:r>
              <a:rPr lang="en-US" altLang="ja-JP" sz="2800" dirty="0" smtClean="0">
                <a:sym typeface="Wingdings"/>
              </a:rPr>
              <a:t>π</a:t>
            </a:r>
            <a:r>
              <a:rPr lang="en-US" altLang="ja-JP" sz="2800" baseline="30000" dirty="0" smtClean="0">
                <a:sym typeface="Wingdings"/>
              </a:rPr>
              <a:t>0 </a:t>
            </a:r>
            <a:r>
              <a:rPr lang="en-US" altLang="ja-JP" sz="2800" dirty="0" smtClean="0">
                <a:sym typeface="Wingdings"/>
              </a:rPr>
              <a:t>from Belle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2672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S</a:t>
            </a:r>
            <a:r>
              <a:rPr kumimoji="1" lang="en-US" altLang="ja-JP" sz="2800" dirty="0" smtClean="0"/>
              <a:t>cales of CP-odd sources and EDM</a:t>
            </a:r>
            <a:endParaRPr kumimoji="1" lang="ja-JP" altLang="en-US" sz="2800" dirty="0"/>
          </a:p>
        </p:txBody>
      </p:sp>
      <p:pic>
        <p:nvPicPr>
          <p:cNvPr id="5" name="コンテンツ プレースホルダー 4" descr="スクリーンショット 2012-09-29 5.37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9" r="-11729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85182" y="1858818"/>
            <a:ext cx="16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Pospelov</a:t>
            </a:r>
            <a:r>
              <a:rPr kumimoji="1" lang="en-US" altLang="ja-JP" dirty="0" smtClean="0"/>
              <a:t>, Ritz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67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Hadronic</a:t>
            </a:r>
            <a:r>
              <a:rPr lang="en-US" altLang="ja-JP" dirty="0"/>
              <a:t> contributions to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457200" y="1600206"/>
            <a:ext cx="8229600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Lattice efforts making </a:t>
            </a:r>
            <a:r>
              <a:rPr lang="en-US" altLang="ja-JP" dirty="0" smtClean="0"/>
              <a:t>progress</a:t>
            </a:r>
            <a:r>
              <a:rPr kumimoji="1" lang="en-US" altLang="ja-JP" dirty="0" smtClean="0"/>
              <a:t> by Tom Blum et. al and other groups (UKQCD, ETMC, Mainz).</a:t>
            </a:r>
          </a:p>
          <a:p>
            <a:r>
              <a:rPr kumimoji="1" lang="en-US" altLang="ja-JP" dirty="0" smtClean="0"/>
              <a:t>Lattice is especially important for evaluation of light-by-light term, which no measurement can be done.</a:t>
            </a:r>
            <a:endParaRPr kumimoji="1" lang="ja-JP" altLang="en-US" dirty="0"/>
          </a:p>
        </p:txBody>
      </p:sp>
      <p:pic>
        <p:nvPicPr>
          <p:cNvPr id="6" name="図 5" descr="スクリーンショット 2013-02-21 10.3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94" y="4326536"/>
            <a:ext cx="3225800" cy="1866900"/>
          </a:xfrm>
          <a:prstGeom prst="rect">
            <a:avLst/>
          </a:prstGeom>
        </p:spPr>
      </p:pic>
      <p:pic>
        <p:nvPicPr>
          <p:cNvPr id="7" name="図 6" descr="スクリーンショット 2013-02-21 10.3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9" y="6165380"/>
            <a:ext cx="4000500" cy="3429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330385" y="5591324"/>
            <a:ext cx="113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</a:t>
            </a:r>
          </a:p>
          <a:p>
            <a:r>
              <a:rPr kumimoji="1" lang="en-US" altLang="ja-JP" dirty="0" smtClean="0"/>
              <a:t>Tom Blum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34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Electro-Weak contributions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652" y="2341243"/>
            <a:ext cx="191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Leading order</a:t>
            </a:r>
          </a:p>
          <a:p>
            <a:r>
              <a:rPr kumimoji="1" lang="en-US" altLang="ja-JP" dirty="0" smtClean="0"/>
              <a:t>Electro-Weak loop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12620" y="4313965"/>
            <a:ext cx="5799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Relevant couplings have been accurately measured by the LEP experiments</a:t>
            </a:r>
            <a:r>
              <a:rPr kumimoji="1" lang="en-US" altLang="ja-JP" sz="2000" dirty="0" smtClean="0">
                <a:sym typeface="Wingdings"/>
              </a:rPr>
              <a:t>.</a:t>
            </a:r>
          </a:p>
          <a:p>
            <a:endParaRPr kumimoji="1" lang="en-US" altLang="ja-JP" sz="2000" dirty="0">
              <a:sym typeface="Wingdings"/>
            </a:endParaRPr>
          </a:p>
          <a:p>
            <a:r>
              <a:rPr kumimoji="1" lang="en-US" altLang="ja-JP" sz="2000" dirty="0" smtClean="0">
                <a:sym typeface="Wingdings"/>
              </a:rPr>
              <a:t>Contributions from Higgs-loop appears only in higher order.</a:t>
            </a:r>
          </a:p>
        </p:txBody>
      </p:sp>
      <p:pic>
        <p:nvPicPr>
          <p:cNvPr id="15" name="図 14" descr="スクリーンショット 2012-02-22 16.28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5" r="18892" b="35355"/>
          <a:stretch/>
        </p:blipFill>
        <p:spPr>
          <a:xfrm>
            <a:off x="3518940" y="1689607"/>
            <a:ext cx="2155643" cy="19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94"/>
            <a:ext cx="8229600" cy="66310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Standard Model prediction for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81"/>
          <a:stretch/>
        </p:blipFill>
        <p:spPr>
          <a:xfrm>
            <a:off x="967208" y="1439635"/>
            <a:ext cx="7426376" cy="2728633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342827" y="4168255"/>
            <a:ext cx="5276226" cy="2616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1100" dirty="0" smtClean="0"/>
              <a:t>HLMNT11 : J.Phys.G38</a:t>
            </a:r>
            <a:r>
              <a:rPr lang="en-US" altLang="ja-JP" sz="1100" dirty="0"/>
              <a:t>:</a:t>
            </a:r>
            <a:r>
              <a:rPr lang="en-US" altLang="ja-JP" sz="1100" dirty="0" smtClean="0"/>
              <a:t>085003,2011</a:t>
            </a:r>
            <a:endParaRPr lang="ja-JP" altLang="en-US" sz="11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07906" y="1177633"/>
            <a:ext cx="173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D. Nomura (tau2012)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18504" y="2619195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6" name="右中かっこ 5"/>
          <p:cNvSpPr/>
          <p:nvPr/>
        </p:nvSpPr>
        <p:spPr>
          <a:xfrm>
            <a:off x="6943686" y="2670792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64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70"/>
            <a:ext cx="8229600" cy="988259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Comparison with experiments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2" y="1445229"/>
            <a:ext cx="7426376" cy="3902553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340662" y="5036896"/>
            <a:ext cx="5276226" cy="2616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1100" dirty="0" smtClean="0"/>
              <a:t>HLMNT11 : J.Phys.G38</a:t>
            </a:r>
            <a:r>
              <a:rPr lang="en-US" altLang="ja-JP" sz="1100" dirty="0"/>
              <a:t>:</a:t>
            </a:r>
            <a:r>
              <a:rPr lang="en-US" altLang="ja-JP" sz="1100" dirty="0" smtClean="0"/>
              <a:t>085003,2011</a:t>
            </a:r>
            <a:endParaRPr lang="ja-JP" altLang="en-US" sz="11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67042" y="4173836"/>
            <a:ext cx="2009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〜BNL E821</a:t>
            </a:r>
            <a:r>
              <a:rPr lang="en-US" altLang="ja-JP" sz="1600" b="1" dirty="0">
                <a:solidFill>
                  <a:srgbClr val="0000FF"/>
                </a:solidFill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(0.5ppm)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07906" y="1177633"/>
            <a:ext cx="173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D. Nomura (tau2012)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18504" y="2619195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13" name="右中かっこ 12"/>
          <p:cNvSpPr/>
          <p:nvPr/>
        </p:nvSpPr>
        <p:spPr>
          <a:xfrm>
            <a:off x="6943686" y="2670792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42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Beyond the standard model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図 3" descr="スクリーンショット 2012-07-04 15.0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77" y="2169219"/>
            <a:ext cx="5326514" cy="24140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29553" y="1611317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Contributions from SUSY particles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422" y="5123098"/>
            <a:ext cx="5724404" cy="92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653928" y="6154104"/>
            <a:ext cx="616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Present </a:t>
            </a:r>
            <a:r>
              <a:rPr lang="en-US" altLang="ja-JP" sz="2400" dirty="0" smtClean="0"/>
              <a:t>uncertainty (</a:t>
            </a:r>
            <a:r>
              <a:rPr lang="en-US" altLang="ja-JP" sz="2400" dirty="0" err="1" smtClean="0"/>
              <a:t>exp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+ SM)</a:t>
            </a:r>
            <a:r>
              <a:rPr kumimoji="1" lang="en-US" altLang="ja-JP" sz="2400" dirty="0" smtClean="0"/>
              <a:t> : </a:t>
            </a:r>
            <a:r>
              <a:rPr kumimoji="1" lang="en-US" altLang="ja-JP" sz="2400" dirty="0" err="1" smtClean="0"/>
              <a:t>Δa</a:t>
            </a:r>
            <a:r>
              <a:rPr kumimoji="1" lang="en-US" altLang="ja-JP" sz="2400" baseline="-25000" dirty="0" err="1" smtClean="0"/>
              <a:t>μ</a:t>
            </a:r>
            <a:r>
              <a:rPr kumimoji="1" lang="en-US" altLang="ja-JP" sz="2400" dirty="0" smtClean="0"/>
              <a:t> = 80 x 10</a:t>
            </a:r>
            <a:r>
              <a:rPr kumimoji="1" lang="en-US" altLang="ja-JP" sz="2400" baseline="30000" dirty="0" smtClean="0"/>
              <a:t>-11</a:t>
            </a:r>
            <a:endParaRPr kumimoji="1" lang="ja-JP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99870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" y="914400"/>
            <a:ext cx="711322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kumimoji="0"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kumimoji="0"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en-US" sz="2000" b="1" baseline="-25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-thy) = (295±88) x 10</a:t>
            </a:r>
            <a:r>
              <a:rPr kumimoji="0"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(3.4 </a:t>
            </a:r>
            <a:r>
              <a:rPr kumimoji="0"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-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Jefferson Lab proposals:</a:t>
            </a:r>
          </a:p>
        </p:txBody>
      </p:sp>
      <p:pic>
        <p:nvPicPr>
          <p:cNvPr id="12" name="Picture 11" descr="result5.pdf"/>
          <p:cNvPicPr>
            <a:picLocks noChangeAspect="1"/>
          </p:cNvPicPr>
          <p:nvPr/>
        </p:nvPicPr>
        <p:blipFill>
          <a:blip r:embed="rId3" cstate="print"/>
          <a:srcRect l="3175" t="6618" r="3175"/>
          <a:stretch>
            <a:fillRect/>
          </a:stretch>
        </p:blipFill>
        <p:spPr>
          <a:xfrm>
            <a:off x="5526053" y="3011983"/>
            <a:ext cx="3541747" cy="3388817"/>
          </a:xfrm>
          <a:prstGeom prst="rect">
            <a:avLst/>
          </a:prstGeom>
          <a:effectLst>
            <a:outerShdw blurRad="177800" dist="228600" dir="936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0" lang="en-US" sz="3000" b="1" kern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Opportunity: Search for </a:t>
            </a:r>
            <a:r>
              <a:rPr kumimoji="0" lang="en-US" sz="3000" b="1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A’ at Jefferson Lab</a:t>
            </a:r>
            <a:endParaRPr kumimoji="0" lang="en-US" sz="3000" b="1" kern="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kumimoji="0"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5181600"/>
            <a:ext cx="4343400" cy="91101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APEX test run (Hall A) – published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HPS test run (Hall B) – complete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DarkLight</a:t>
            </a: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test run (FEL) – July 2012</a:t>
            </a:r>
            <a:endParaRPr kumimoji="0"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7086600" y="2404646"/>
            <a:ext cx="1680268" cy="1252954"/>
            <a:chOff x="4111561" y="1359250"/>
            <a:chExt cx="2209934" cy="1649064"/>
          </a:xfrm>
        </p:grpSpPr>
        <p:sp>
          <p:nvSpPr>
            <p:cNvPr id="28" name="TextBox 27"/>
            <p:cNvSpPr txBox="1"/>
            <p:nvPr/>
          </p:nvSpPr>
          <p:spPr>
            <a:xfrm>
              <a:off x="4111561" y="1359250"/>
              <a:ext cx="2209934" cy="44558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0" lang="en-US" sz="16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g – 2 preferred!</a:t>
              </a:r>
            </a:p>
          </p:txBody>
        </p:sp>
        <p:cxnSp>
          <p:nvCxnSpPr>
            <p:cNvPr id="25612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4374599" y="1804835"/>
              <a:ext cx="238064" cy="1203479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lg" len="lg"/>
            </a:ln>
          </p:spPr>
        </p:cxnSp>
      </p:grp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2438400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0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テキスト ボックス 4"/>
          <p:cNvSpPr txBox="1"/>
          <p:nvPr/>
        </p:nvSpPr>
        <p:spPr>
          <a:xfrm>
            <a:off x="0" y="0"/>
            <a:ext cx="2539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R.D. </a:t>
            </a:r>
            <a:r>
              <a:rPr kumimoji="1" lang="en-US" altLang="ja-JP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McKeown</a:t>
            </a:r>
            <a:r>
              <a:rPr kumimoji="1" lang="en-US" altLang="ja-JP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NuFact2012</a:t>
            </a:r>
            <a:endParaRPr kumimoji="1" lang="ja-JP" alt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4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g-2 anomaly isn’t? </a:t>
            </a:r>
            <a:endParaRPr lang="ja-JP" altLang="en-US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1" name="コンテンツ プレースホルダ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1066800"/>
          </a:xfrm>
        </p:spPr>
        <p:txBody>
          <a:bodyPr/>
          <a:lstStyle/>
          <a:p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If the current deviation is fully from EDM?</a:t>
            </a:r>
          </a:p>
          <a:p>
            <a:pPr lvl="1"/>
            <a:r>
              <a:rPr lang="en-US" altLang="ja-JP" sz="1800">
                <a:latin typeface="Arial" charset="0"/>
                <a:ea typeface="ＭＳ Ｐゴシック" charset="0"/>
              </a:rPr>
              <a:t>J.L.Feng, K. T. Matchev, Y. Shadmi, NP B613 (2001) 366</a:t>
            </a:r>
            <a:endParaRPr lang="ja-JP" alt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2458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9BB880-2028-684B-B137-B31F5AE417C4}" type="slidenum">
              <a:rPr lang="en-US" altLang="ja-JP" sz="1400"/>
              <a:pPr/>
              <a:t>26</a:t>
            </a:fld>
            <a:endParaRPr lang="en-US" altLang="ja-JP" sz="140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42" y="2057400"/>
            <a:ext cx="5035358" cy="4381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85800" y="2209800"/>
          <a:ext cx="2651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22" name="数式" r:id="rId4" imgW="914400" imgH="190500" progId="Equation.3">
                  <p:embed/>
                </p:oleObj>
              </mc:Choice>
              <mc:Fallback>
                <p:oleObj name="数式" r:id="rId4" imgW="914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09800"/>
                        <a:ext cx="26511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4188" y="3451225"/>
          <a:ext cx="3055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23" name="数式" r:id="rId6" imgW="1054100" imgH="254000" progId="Equation.3">
                  <p:embed/>
                </p:oleObj>
              </mc:Choice>
              <mc:Fallback>
                <p:oleObj name="数式" r:id="rId6" imgW="1054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451225"/>
                        <a:ext cx="3055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下矢印 7"/>
          <p:cNvSpPr/>
          <p:nvPr/>
        </p:nvSpPr>
        <p:spPr>
          <a:xfrm>
            <a:off x="1676400" y="2933700"/>
            <a:ext cx="9144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694380" y="2209800"/>
            <a:ext cx="3924300" cy="3108325"/>
          </a:xfrm>
          <a:prstGeom prst="rect">
            <a:avLst/>
          </a:prstGeom>
          <a:solidFill>
            <a:srgbClr val="D9FD8A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E821 exclusion (95% C.L)</a:t>
            </a:r>
          </a:p>
          <a:p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G.W. Benett et. al, PRD80 (2009) 052008</a:t>
            </a:r>
            <a:endParaRPr lang="ja-JP" alt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2518" y="5674768"/>
            <a:ext cx="35047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rgbClr val="FF0000"/>
                </a:solidFill>
              </a:rPr>
              <a:t>Important </a:t>
            </a:r>
            <a:r>
              <a:rPr lang="en-US" altLang="ja-JP" sz="2000" dirty="0">
                <a:solidFill>
                  <a:srgbClr val="FF0000"/>
                </a:solidFill>
              </a:rPr>
              <a:t>to </a:t>
            </a:r>
            <a:r>
              <a:rPr lang="en-US" altLang="ja-JP" sz="2000" dirty="0" smtClean="0">
                <a:solidFill>
                  <a:srgbClr val="FF0000"/>
                </a:solidFill>
              </a:rPr>
              <a:t>push sensitivity of EDM to test this scenario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01412" y="6129743"/>
            <a:ext cx="181986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Δa</a:t>
            </a:r>
            <a:r>
              <a:rPr kumimoji="1" lang="en-US" altLang="ja-JP" sz="3200" baseline="-25000" dirty="0" err="1" smtClean="0"/>
              <a:t>μ</a:t>
            </a:r>
            <a:r>
              <a:rPr kumimoji="1" lang="en-US" altLang="ja-JP" sz="3200" dirty="0" smtClean="0"/>
              <a:t> x 10</a:t>
            </a:r>
            <a:r>
              <a:rPr kumimoji="1" lang="en-US" altLang="ja-JP" sz="3200" baseline="30000" dirty="0" smtClean="0"/>
              <a:t>10</a:t>
            </a:r>
            <a:endParaRPr kumimoji="1" lang="ja-JP" altLang="en-US" sz="3200" baseline="30000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2947731" y="3747246"/>
            <a:ext cx="242688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d</a:t>
            </a:r>
            <a:r>
              <a:rPr kumimoji="1" lang="en-US" altLang="ja-JP" sz="2800" baseline="-25000" dirty="0" err="1" smtClean="0"/>
              <a:t>μ</a:t>
            </a:r>
            <a:r>
              <a:rPr kumimoji="1" lang="en-US" altLang="ja-JP" sz="2800" dirty="0" smtClean="0"/>
              <a:t> x 10</a:t>
            </a:r>
            <a:r>
              <a:rPr kumimoji="1" lang="en-US" altLang="ja-JP" sz="2800" baseline="30000" dirty="0" smtClean="0"/>
              <a:t>19</a:t>
            </a:r>
            <a:r>
              <a:rPr kumimoji="1" lang="en-US" altLang="ja-JP" sz="2800" dirty="0" smtClean="0"/>
              <a:t> (e cm)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032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/>
              <a:t>muon g-2/EDM measurements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76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609235"/>
              </p:ext>
            </p:extLst>
          </p:nvPr>
        </p:nvGraphicFramePr>
        <p:xfrm>
          <a:off x="1143314" y="3422311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4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14" y="3422311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621554"/>
              </p:ext>
            </p:extLst>
          </p:nvPr>
        </p:nvGraphicFramePr>
        <p:xfrm>
          <a:off x="4952154" y="5243871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5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154" y="5243871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391695" y="954166"/>
            <a:ext cx="1934724" cy="20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492874" y="1036578"/>
            <a:ext cx="6425083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uniform magnetic field, </a:t>
            </a:r>
            <a:r>
              <a:rPr lang="en-US" altLang="ja-JP" dirty="0"/>
              <a:t>m</a:t>
            </a:r>
            <a:r>
              <a:rPr lang="en-US" altLang="ja-JP" dirty="0" smtClean="0"/>
              <a:t>uon spin rotates ahead of momentum due to </a:t>
            </a:r>
            <a:r>
              <a:rPr lang="en-US" altLang="ja-JP" dirty="0" smtClean="0">
                <a:solidFill>
                  <a:srgbClr val="FF0000"/>
                </a:solidFill>
              </a:rPr>
              <a:t>g-2 = 0</a:t>
            </a:r>
          </a:p>
          <a:p>
            <a:endParaRPr lang="en-US" altLang="ja-JP" dirty="0" smtClean="0"/>
          </a:p>
          <a:p>
            <a:r>
              <a:rPr lang="en-US" altLang="ja-JP" dirty="0" err="1" smtClean="0">
                <a:solidFill>
                  <a:srgbClr val="000000"/>
                </a:solidFill>
              </a:rPr>
              <a:t>a</a:t>
            </a:r>
            <a:r>
              <a:rPr lang="en-US" altLang="ja-JP" baseline="-25000" dirty="0" err="1" smtClean="0">
                <a:solidFill>
                  <a:srgbClr val="000000"/>
                </a:solidFill>
              </a:rPr>
              <a:t>μ</a:t>
            </a:r>
            <a:r>
              <a:rPr lang="en-US" altLang="ja-JP" dirty="0" smtClean="0">
                <a:solidFill>
                  <a:srgbClr val="000000"/>
                </a:solidFill>
              </a:rPr>
              <a:t> (= (g-2)/2 ) is </a:t>
            </a:r>
            <a:r>
              <a:rPr lang="en-US" altLang="ja-JP" dirty="0" smtClean="0"/>
              <a:t>deduced from this </a:t>
            </a:r>
            <a:r>
              <a:rPr lang="en-US" altLang="ja-JP" dirty="0" smtClean="0">
                <a:solidFill>
                  <a:srgbClr val="FF6600"/>
                </a:solidFill>
              </a:rPr>
              <a:t>residual rotation (precession)</a:t>
            </a:r>
            <a:r>
              <a:rPr lang="en-US" altLang="ja-JP" dirty="0" smtClean="0"/>
              <a:t>.</a:t>
            </a:r>
            <a:r>
              <a:rPr lang="en-US" altLang="ja-JP" dirty="0"/>
              <a:t> </a:t>
            </a:r>
            <a:r>
              <a:rPr lang="en-US" altLang="ja-JP" dirty="0" smtClean="0"/>
              <a:t>In general, spin also rotates due to </a:t>
            </a:r>
            <a:r>
              <a:rPr lang="en-US" altLang="ja-JP" dirty="0" err="1" smtClean="0"/>
              <a:t>B</a:t>
            </a:r>
            <a:r>
              <a:rPr lang="en-US" altLang="ja-JP" baseline="-25000" dirty="0" err="1" smtClean="0"/>
              <a:t>eff</a:t>
            </a:r>
            <a:r>
              <a:rPr lang="en-US" altLang="ja-JP" dirty="0" smtClean="0"/>
              <a:t> = β×E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000FF"/>
                </a:solidFill>
              </a:rPr>
              <a:t>EDM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476772"/>
              </p:ext>
            </p:extLst>
          </p:nvPr>
        </p:nvGraphicFramePr>
        <p:xfrm>
          <a:off x="765438" y="5190046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6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38" y="5190046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783388" y="4510672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15446" y="4489219"/>
            <a:ext cx="180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BNL </a:t>
            </a:r>
            <a:r>
              <a:rPr lang="en-US" altLang="ja-JP" sz="1600" dirty="0" smtClean="0"/>
              <a:t>E821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 err="1" smtClean="0"/>
              <a:t>γ</a:t>
            </a:r>
            <a:r>
              <a:rPr kumimoji="1" lang="en-US" altLang="ja-JP" sz="1600" i="1" dirty="0" smtClean="0"/>
              <a:t>=</a:t>
            </a:r>
            <a:r>
              <a:rPr lang="en-US" altLang="ja-JP" sz="1600" i="1" dirty="0" smtClean="0"/>
              <a:t>30</a:t>
            </a:r>
            <a:r>
              <a:rPr lang="en-US" altLang="ja-JP" sz="1600" i="1" dirty="0"/>
              <a:t> </a:t>
            </a:r>
            <a:r>
              <a:rPr lang="en-US" altLang="ja-JP" sz="1600" i="1" dirty="0" smtClean="0"/>
              <a:t>(P=3 </a:t>
            </a:r>
            <a:r>
              <a:rPr lang="en-US" altLang="ja-JP" sz="1600" i="1" dirty="0" err="1" smtClean="0"/>
              <a:t>GeV</a:t>
            </a:r>
            <a:r>
              <a:rPr lang="en-US" altLang="ja-JP" sz="1600" i="1" dirty="0" smtClean="0"/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686578" y="4508759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0779" y="4487306"/>
            <a:ext cx="17221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J-PARC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/>
              <a:t> </a:t>
            </a:r>
            <a:r>
              <a:rPr lang="en-US" altLang="ja-JP" sz="1600" i="1" dirty="0" smtClean="0"/>
              <a:t>E </a:t>
            </a:r>
            <a:r>
              <a:rPr kumimoji="1" lang="en-US" altLang="ja-JP" sz="1600" i="1" dirty="0" smtClean="0"/>
              <a:t>= </a:t>
            </a:r>
            <a:r>
              <a:rPr lang="en-US" altLang="ja-JP" sz="1600" i="1" dirty="0" smtClean="0"/>
              <a:t>0 at any </a:t>
            </a:r>
            <a:r>
              <a:rPr lang="en-US" altLang="en-US" sz="1600" i="1" dirty="0" err="1" smtClean="0"/>
              <a:t>γ</a:t>
            </a:r>
            <a:endParaRPr lang="en-US" altLang="ja-JP" sz="1600" i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0191" y="6156445"/>
            <a:ext cx="348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Proposed at J-PARC with 0.1ppm precision </a:t>
            </a:r>
            <a:endParaRPr lang="en-US" altLang="ja-JP" dirty="0" smtClean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3610154" y="1422017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9697" y="3139163"/>
            <a:ext cx="3847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general form of spin precession vector: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2435" y="6139515"/>
            <a:ext cx="32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Continuation at FNAL with 0.1ppm precision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2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</p:spPr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The Experiment at BNL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- p. </a:t>
            </a:r>
            <a:fld id="{50BFDCCE-606E-DB4F-A36B-B766299749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2532" name="Picture 3" descr="g2magn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r="644"/>
          <a:stretch>
            <a:fillRect/>
          </a:stretch>
        </p:blipFill>
        <p:spPr bwMode="auto">
          <a:xfrm>
            <a:off x="0" y="1335088"/>
            <a:ext cx="9164638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gnet_NIM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61722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79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6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1000" smtClean="0">
                <a:solidFill>
                  <a:srgbClr val="000000"/>
                </a:solidFill>
              </a:rPr>
              <a:t>B. Lee Roberts -tau2012-Nagoya – 21 September  2012</a:t>
            </a:r>
            <a:endParaRPr lang="en-US" sz="1400" b="0" smtClean="0">
              <a:solidFill>
                <a:srgbClr val="000000"/>
              </a:solidFill>
            </a:endParaRPr>
          </a:p>
        </p:txBody>
      </p:sp>
      <p:sp>
        <p:nvSpPr>
          <p:cNvPr id="133127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smtClean="0">
                <a:solidFill>
                  <a:srgbClr val="000000"/>
                </a:solidFill>
              </a:rPr>
              <a:t>- p. </a:t>
            </a:r>
            <a:fld id="{ECB95321-24E7-234F-82E0-9BC18E8FAA80}" type="slidenum">
              <a:rPr lang="en-US" sz="1400" b="0" smtClean="0">
                <a:solidFill>
                  <a:srgbClr val="000000"/>
                </a:solidFill>
              </a:rPr>
              <a:pPr eaLnBrk="1" hangingPunct="1">
                <a:defRPr/>
              </a:pPr>
              <a:t>29</a:t>
            </a:fld>
            <a:r>
              <a:rPr lang="en-US" sz="1400" b="0" smtClean="0">
                <a:solidFill>
                  <a:srgbClr val="000000"/>
                </a:solidFill>
              </a:rPr>
              <a:t>/68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40" name="Oval 4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0" name="Rectangle 5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5715000" y="2514600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5715000" y="2057400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smtClean="0">
                <a:solidFill>
                  <a:srgbClr val="00FF00"/>
                </a:solidFill>
              </a:rPr>
              <a:t>Inflector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26722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3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4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5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FF00"/>
                  </a:solidFill>
                </a:rPr>
                <a:t>Kicker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FF00"/>
                  </a:solidFill>
                </a:rPr>
                <a:t>Modules</a:t>
              </a:r>
            </a:p>
          </p:txBody>
        </p:sp>
      </p:grpSp>
      <p:sp>
        <p:nvSpPr>
          <p:cNvPr id="500749" name="Arc 13"/>
          <p:cNvSpPr>
            <a:spLocks/>
          </p:cNvSpPr>
          <p:nvPr/>
        </p:nvSpPr>
        <p:spPr bwMode="auto">
          <a:xfrm>
            <a:off x="6794500" y="2516188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0" name="Arc 14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3333FF"/>
                </a:solidFill>
              </a:rPr>
              <a:t>Storage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3333FF"/>
                </a:solidFill>
              </a:rPr>
              <a:t>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26720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1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0066"/>
                  </a:solidFill>
                </a:rPr>
                <a:t>Central  orbit</a:t>
              </a:r>
            </a:p>
          </p:txBody>
        </p:sp>
      </p:grpSp>
      <p:sp>
        <p:nvSpPr>
          <p:cNvPr id="500755" name="Line 19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6" name="Text Box 20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FF66CC"/>
                </a:solidFill>
              </a:rPr>
              <a:t>Injection orbit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8" name="Line 22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4600" y="1112838"/>
            <a:ext cx="2130425" cy="1771650"/>
            <a:chOff x="1584" y="701"/>
            <a:chExt cx="1342" cy="1116"/>
          </a:xfrm>
        </p:grpSpPr>
        <p:sp>
          <p:nvSpPr>
            <p:cNvPr id="26716" name="Line 25"/>
            <p:cNvSpPr>
              <a:spLocks noChangeShapeType="1"/>
            </p:cNvSpPr>
            <p:nvPr/>
          </p:nvSpPr>
          <p:spPr bwMode="auto">
            <a:xfrm>
              <a:off x="2781" y="1375"/>
              <a:ext cx="145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17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400" smtClean="0">
                  <a:solidFill>
                    <a:srgbClr val="00FF00"/>
                  </a:solidFill>
                </a:rPr>
                <a:t>Pions</a:t>
              </a:r>
              <a:endParaRPr kumimoji="0" lang="en-US" altLang="zh-CN" smtClean="0">
                <a:solidFill>
                  <a:srgbClr val="00FF00"/>
                </a:solidFill>
              </a:endParaRPr>
            </a:p>
          </p:txBody>
        </p:sp>
        <p:graphicFrame>
          <p:nvGraphicFramePr>
            <p:cNvPr id="26718" name="Object 5"/>
            <p:cNvGraphicFramePr>
              <a:graphicFrameLocks noChangeAspect="1"/>
            </p:cNvGraphicFramePr>
            <p:nvPr/>
          </p:nvGraphicFramePr>
          <p:xfrm>
            <a:off x="2491" y="701"/>
            <a:ext cx="318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82" name="Equation" r:id="rId7" imgW="215806" imgH="228501" progId="Equation.3">
                    <p:embed/>
                  </p:oleObj>
                </mc:Choice>
                <mc:Fallback>
                  <p:oleObj name="Equation" r:id="rId7" imgW="215806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701"/>
                          <a:ext cx="318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719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9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smtClean="0">
                  <a:solidFill>
                    <a:srgbClr val="66FF33"/>
                  </a:solidFill>
                </a:rPr>
                <a:t>p = 3.1GeV/c</a:t>
              </a:r>
            </a:p>
          </p:txBody>
        </p:sp>
      </p:grpSp>
      <p:sp>
        <p:nvSpPr>
          <p:cNvPr id="26643" name="Text Box 29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600" smtClean="0">
                <a:solidFill>
                  <a:srgbClr val="FF9933"/>
                </a:solidFill>
                <a:latin typeface="Arial Unicode MS" charset="0"/>
              </a:rPr>
              <a:t>E821 Experimental Technique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26704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26714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5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5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26712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3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6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26710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1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7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26708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09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6645" name="AutoShape 43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6646" name="Object 3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3" name="Equation" r:id="rId9" imgW="139639" imgH="203112" progId="Equation.3">
                  <p:embed/>
                </p:oleObj>
              </mc:Choice>
              <mc:Fallback>
                <p:oleObj name="Equation" r:id="rId9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81" name="Text Box 45"/>
          <p:cNvSpPr txBox="1">
            <a:spLocks noChangeArrowheads="1"/>
          </p:cNvSpPr>
          <p:nvPr/>
        </p:nvSpPr>
        <p:spPr bwMode="auto">
          <a:xfrm>
            <a:off x="117475" y="3567113"/>
            <a:ext cx="4289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b="0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FF85FF"/>
                </a:solidFill>
              </a:rPr>
              <a:t>Muon polarization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3333FF"/>
                </a:solidFill>
              </a:rPr>
              <a:t>Muon storage 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FF0066"/>
                </a:solidFill>
              </a:rPr>
              <a:t>injection &amp; kicking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99FF66"/>
                </a:solidFill>
              </a:rPr>
              <a:t>focus with  Electric Quadrupoles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66FF33"/>
                </a:solidFill>
              </a:rPr>
              <a:t> </a:t>
            </a:r>
            <a:r>
              <a:rPr kumimoji="0" lang="en-US" altLang="zh-CN" smtClean="0">
                <a:solidFill>
                  <a:srgbClr val="4BFFFF"/>
                </a:solidFill>
              </a:rPr>
              <a:t>24 electron calorimeters</a:t>
            </a:r>
            <a:r>
              <a:rPr kumimoji="0" lang="en-US" altLang="zh-CN" b="0" smtClean="0">
                <a:solidFill>
                  <a:srgbClr val="FFFFFF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l-GR" altLang="zh-CN" b="0" smtClean="0">
              <a:solidFill>
                <a:srgbClr val="99FF66"/>
              </a:solidFill>
            </a:endParaRPr>
          </a:p>
        </p:txBody>
      </p: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26700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01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3333FF"/>
                  </a:solidFill>
                </a:rPr>
                <a:t>R=711.2cm</a:t>
              </a:r>
            </a:p>
          </p:txBody>
        </p:sp>
        <p:sp>
          <p:nvSpPr>
            <p:cNvPr id="26702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03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3333FF"/>
                  </a:solidFill>
                </a:rPr>
                <a:t>d=9cm</a:t>
              </a:r>
              <a:endParaRPr kumimoji="0" lang="el-GR" altLang="zh-CN" sz="1800" b="0" smtClean="0">
                <a:solidFill>
                  <a:srgbClr val="3333FF"/>
                </a:solidFill>
              </a:endParaRPr>
            </a:p>
          </p:txBody>
        </p:sp>
      </p:grpSp>
      <p:sp>
        <p:nvSpPr>
          <p:cNvPr id="26649" name="Text Box 51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600" smtClean="0">
                <a:solidFill>
                  <a:srgbClr val="FF9933"/>
                </a:solidFill>
              </a:rPr>
              <a:t>(1.45T)</a:t>
            </a:r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26696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7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smtClean="0">
                  <a:solidFill>
                    <a:srgbClr val="99FF66"/>
                  </a:solidFill>
                </a:rPr>
                <a:t>Electric Quadrupoles</a:t>
              </a:r>
            </a:p>
          </p:txBody>
        </p:sp>
        <p:sp>
          <p:nvSpPr>
            <p:cNvPr id="26698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26699" name="Object 4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84" name="数式" r:id="rId11" imgW="203112" imgH="444307" progId="Equation.3">
                    <p:embed/>
                  </p:oleObj>
                </mc:Choice>
                <mc:Fallback>
                  <p:oleObj name="数式" r:id="rId11" imgW="203112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0793" name="Picture 5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91138"/>
            <a:ext cx="36258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26672" name="Rectangle 59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3" name="Rectangle 60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4" name="Rectangle 61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5" name="Rectangle 62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6" name="Rectangle 63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7" name="Rectangle 64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8" name="Rectangle 65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9" name="Rectangle 66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0" name="Rectangle 67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1" name="Rectangle 68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2" name="Rectangle 69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3" name="Rectangle 70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4" name="Rectangle 71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5" name="Rectangle 72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6" name="Rectangle 73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7" name="Rectangle 74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8" name="Rectangle 75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9" name="Rectangle 76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0" name="Rectangle 77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1" name="Rectangle 78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2" name="Rectangle 79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3" name="Rectangle 80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4" name="Rectangle 81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5" name="Rectangle 82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0820" name="Text Box 84"/>
          <p:cNvSpPr txBox="1">
            <a:spLocks noChangeArrowheads="1"/>
          </p:cNvSpPr>
          <p:nvPr/>
        </p:nvSpPr>
        <p:spPr bwMode="auto">
          <a:xfrm>
            <a:off x="7086600" y="974725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x</a:t>
            </a:r>
            <a:r>
              <a:rPr kumimoji="0" lang="en-US" altLang="ja-JP" baseline="-25000" smtClean="0">
                <a:solidFill>
                  <a:srgbClr val="FFFFFF"/>
                </a:solidFill>
                <a:cs typeface="Arial" charset="0"/>
              </a:rPr>
              <a:t>c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77 mm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latin typeface="Symbol" charset="0"/>
                <a:cs typeface="Arial" charset="0"/>
              </a:rPr>
              <a:t>q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10 mrad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latin typeface="cmmi8" charset="0"/>
                <a:cs typeface="Arial" charset="0"/>
              </a:rPr>
              <a:t>B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·</a:t>
            </a:r>
            <a:r>
              <a:rPr kumimoji="0" lang="en-US" altLang="ja-JP" smtClean="0">
                <a:solidFill>
                  <a:srgbClr val="FFFFFF"/>
                </a:solidFill>
                <a:latin typeface="cmmi8" charset="0"/>
                <a:cs typeface="Arial" charset="0"/>
              </a:rPr>
              <a:t>dl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0.1 Tm</a:t>
            </a:r>
          </a:p>
        </p:txBody>
      </p:sp>
      <p:grpSp>
        <p:nvGrpSpPr>
          <p:cNvPr id="13" name="Group 85"/>
          <p:cNvGrpSpPr>
            <a:grpSpLocks/>
          </p:cNvGrpSpPr>
          <p:nvPr/>
        </p:nvGrpSpPr>
        <p:grpSpPr bwMode="auto">
          <a:xfrm>
            <a:off x="8229600" y="4419600"/>
            <a:ext cx="914400" cy="2347913"/>
            <a:chOff x="5184" y="2784"/>
            <a:chExt cx="576" cy="1479"/>
          </a:xfrm>
        </p:grpSpPr>
        <p:grpSp>
          <p:nvGrpSpPr>
            <p:cNvPr id="26664" name="Group 86"/>
            <p:cNvGrpSpPr>
              <a:grpSpLocks/>
            </p:cNvGrpSpPr>
            <p:nvPr/>
          </p:nvGrpSpPr>
          <p:grpSpPr bwMode="auto">
            <a:xfrm>
              <a:off x="5364" y="2784"/>
              <a:ext cx="348" cy="1479"/>
              <a:chOff x="5364" y="2784"/>
              <a:chExt cx="348" cy="1479"/>
            </a:xfrm>
          </p:grpSpPr>
          <p:sp>
            <p:nvSpPr>
              <p:cNvPr id="26667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68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69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70" name="Text Box 90"/>
              <p:cNvSpPr txBox="1">
                <a:spLocks noChangeArrowheads="1"/>
              </p:cNvSpPr>
              <p:nvPr/>
            </p:nvSpPr>
            <p:spPr bwMode="auto">
              <a:xfrm>
                <a:off x="5376" y="4032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1800" smtClean="0">
                    <a:solidFill>
                      <a:srgbClr val="FFFF00"/>
                    </a:solidFill>
                    <a:cs typeface="Arial" charset="0"/>
                  </a:rPr>
                  <a:t>x</a:t>
                </a:r>
                <a:r>
                  <a:rPr kumimoji="0" lang="en-US" altLang="ja-JP" sz="1800" baseline="-25000" smtClean="0">
                    <a:solidFill>
                      <a:srgbClr val="FFFF00"/>
                    </a:solidFill>
                    <a:cs typeface="Arial" charset="0"/>
                  </a:rPr>
                  <a:t>c</a:t>
                </a:r>
              </a:p>
            </p:txBody>
          </p:sp>
          <p:sp>
            <p:nvSpPr>
              <p:cNvPr id="26671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1600" smtClean="0">
                    <a:solidFill>
                      <a:srgbClr val="FF0000"/>
                    </a:solidFill>
                    <a:cs typeface="Arial" charset="0"/>
                  </a:rPr>
                  <a:t>R</a:t>
                </a:r>
              </a:p>
            </p:txBody>
          </p:sp>
        </p:grpSp>
        <p:sp>
          <p:nvSpPr>
            <p:cNvPr id="26665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1600" smtClean="0">
                  <a:solidFill>
                    <a:srgbClr val="FF33CC"/>
                  </a:solidFill>
                  <a:cs typeface="Arial" charset="0"/>
                </a:rPr>
                <a:t>R</a:t>
              </a:r>
            </a:p>
          </p:txBody>
        </p:sp>
        <p:sp>
          <p:nvSpPr>
            <p:cNvPr id="26666" name="Text Box 93"/>
            <p:cNvSpPr txBox="1">
              <a:spLocks noChangeArrowheads="1"/>
            </p:cNvSpPr>
            <p:nvPr/>
          </p:nvSpPr>
          <p:spPr bwMode="auto">
            <a:xfrm>
              <a:off x="5376" y="368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FFFFFF"/>
                  </a:solidFill>
                  <a:latin typeface="Symbol" charset="0"/>
                  <a:cs typeface="Arial" charset="0"/>
                </a:rPr>
                <a:t>q</a:t>
              </a:r>
            </a:p>
          </p:txBody>
        </p:sp>
      </p:grpSp>
      <p:grpSp>
        <p:nvGrpSpPr>
          <p:cNvPr id="15" name="Group 94"/>
          <p:cNvGrpSpPr>
            <a:grpSpLocks/>
          </p:cNvGrpSpPr>
          <p:nvPr/>
        </p:nvGrpSpPr>
        <p:grpSpPr bwMode="auto">
          <a:xfrm>
            <a:off x="0" y="1066800"/>
            <a:ext cx="2560638" cy="2225675"/>
            <a:chOff x="0" y="672"/>
            <a:chExt cx="1613" cy="1402"/>
          </a:xfrm>
        </p:grpSpPr>
        <p:sp>
          <p:nvSpPr>
            <p:cNvPr id="26658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mtClean="0">
                  <a:solidFill>
                    <a:srgbClr val="FFFFCC"/>
                  </a:solidFill>
                </a:rPr>
                <a:t>Target</a:t>
              </a:r>
            </a:p>
          </p:txBody>
        </p:sp>
        <p:sp>
          <p:nvSpPr>
            <p:cNvPr id="26659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60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61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0" lang="en-US" altLang="zh-CN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Text Box 99"/>
            <p:cNvSpPr txBox="1">
              <a:spLocks noChangeArrowheads="1"/>
            </p:cNvSpPr>
            <p:nvPr/>
          </p:nvSpPr>
          <p:spPr bwMode="auto">
            <a:xfrm>
              <a:off x="48" y="672"/>
              <a:ext cx="139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FFFFFF"/>
                  </a:solidFill>
                  <a:cs typeface="Arial" charset="0"/>
                </a:rPr>
                <a:t>25ns bunch of       5 X 10</a:t>
              </a:r>
              <a:r>
                <a:rPr kumimoji="0" lang="en-US" altLang="ja-JP" baseline="30000" smtClean="0">
                  <a:solidFill>
                    <a:srgbClr val="FFFFFF"/>
                  </a:solidFill>
                  <a:cs typeface="Arial" charset="0"/>
                </a:rPr>
                <a:t>12</a:t>
              </a:r>
              <a:r>
                <a:rPr kumimoji="0" lang="en-US" altLang="ja-JP" smtClean="0">
                  <a:solidFill>
                    <a:srgbClr val="FFFFFF"/>
                  </a:solidFill>
                  <a:cs typeface="Arial" charset="0"/>
                </a:rPr>
                <a:t> protons from AGS</a:t>
              </a:r>
            </a:p>
          </p:txBody>
        </p:sp>
        <p:sp>
          <p:nvSpPr>
            <p:cNvPr id="26663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6656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905000"/>
            <a:ext cx="330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054225"/>
            <a:ext cx="228600" cy="334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25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1138E-6 L -0.00122 0.0208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04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10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/>
      <p:bldP spid="500740" grpId="1" animBg="1"/>
      <p:bldP spid="500742" grpId="0" animBg="1"/>
      <p:bldP spid="500749" grpId="0" animBg="1"/>
      <p:bldP spid="500750" grpId="0" animBg="1"/>
      <p:bldP spid="500755" grpId="0" animBg="1"/>
      <p:bldP spid="500756" grpId="0"/>
      <p:bldP spid="500757" grpId="0" animBg="1"/>
      <p:bldP spid="500758" grpId="0" animBg="1"/>
      <p:bldP spid="500820" grpId="0"/>
      <p:bldP spid="5008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Scales of CP-odd sources and EDM</a:t>
            </a:r>
            <a:endParaRPr kumimoji="1" lang="ja-JP" altLang="en-US" sz="2800" dirty="0"/>
          </a:p>
        </p:txBody>
      </p:sp>
      <p:pic>
        <p:nvPicPr>
          <p:cNvPr id="5" name="コンテンツ プレースホルダー 4" descr="スクリーンショット 2012-09-29 5.37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9" r="-11729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851727" y="2493818"/>
            <a:ext cx="1166091" cy="461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1884230" y="2322951"/>
            <a:ext cx="588818" cy="39254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 err="1" smtClean="0">
                <a:latin typeface="Times New Roman"/>
                <a:cs typeface="Times New Roman"/>
              </a:rPr>
              <a:t>d</a:t>
            </a:r>
            <a:r>
              <a:rPr kumimoji="1" lang="en-US" altLang="ja-JP" i="1" baseline="-25000" dirty="0" err="1" smtClean="0"/>
              <a:t>τ</a:t>
            </a:r>
            <a:endParaRPr kumimoji="1" lang="ja-JP" altLang="en-US" i="1" baseline="-25000" dirty="0"/>
          </a:p>
        </p:txBody>
      </p:sp>
      <p:sp>
        <p:nvSpPr>
          <p:cNvPr id="6" name="角丸四角形 5"/>
          <p:cNvSpPr/>
          <p:nvPr/>
        </p:nvSpPr>
        <p:spPr>
          <a:xfrm>
            <a:off x="2251364" y="2759364"/>
            <a:ext cx="588818" cy="3925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 err="1" smtClean="0">
                <a:latin typeface="Times New Roman"/>
                <a:cs typeface="Times New Roman"/>
              </a:rPr>
              <a:t>d</a:t>
            </a:r>
            <a:r>
              <a:rPr kumimoji="1" lang="en-US" altLang="ja-JP" i="1" baseline="-25000" dirty="0" err="1" smtClean="0"/>
              <a:t>μ</a:t>
            </a:r>
            <a:endParaRPr kumimoji="1" lang="ja-JP" altLang="en-US" i="1" baseline="-25000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2447639" y="2309092"/>
            <a:ext cx="1258454" cy="230909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66092" y="6130636"/>
            <a:ext cx="739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Lepton EDM directly proves CP-odd phases at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scale (and beyond?)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85182" y="1858818"/>
            <a:ext cx="16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Pospelov</a:t>
            </a:r>
            <a:r>
              <a:rPr kumimoji="1" lang="en-US" altLang="ja-JP" dirty="0" smtClean="0"/>
              <a:t>, Ritz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508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>
                <a:solidFill>
                  <a:srgbClr val="000000"/>
                </a:solidFill>
              </a:rPr>
              <a:t>- p. </a:t>
            </a:r>
            <a:fld id="{59829312-0BB9-754F-B678-0BCE0604D5B1}" type="slidenum">
              <a:rPr lang="en-US" sz="1400" b="0">
                <a:solidFill>
                  <a:srgbClr val="000000"/>
                </a:solidFill>
              </a:rPr>
              <a:pPr eaLnBrk="1" hangingPunct="1">
                <a:defRPr/>
              </a:pPr>
              <a:t>30</a:t>
            </a:fld>
            <a:r>
              <a:rPr lang="en-US" sz="1400" b="0">
                <a:solidFill>
                  <a:srgbClr val="000000"/>
                </a:solidFill>
              </a:rPr>
              <a:t>/68</a:t>
            </a:r>
          </a:p>
        </p:txBody>
      </p:sp>
      <p:sp>
        <p:nvSpPr>
          <p:cNvPr id="147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8610600" cy="5984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 charset="0"/>
              </a:rPr>
              <a:t>Arrival time spectrum</a:t>
            </a:r>
            <a:endParaRPr lang="en-US" sz="2000" dirty="0"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B. Lee Roberts -tau2012-Nagoya – 21 </a:t>
            </a:r>
            <a:r>
              <a:rPr lang="fr-FR" dirty="0" err="1">
                <a:solidFill>
                  <a:srgbClr val="000000"/>
                </a:solidFill>
              </a:rPr>
              <a:t>September</a:t>
            </a:r>
            <a:r>
              <a:rPr lang="fr-FR" dirty="0">
                <a:solidFill>
                  <a:srgbClr val="000000"/>
                </a:solidFill>
              </a:rPr>
              <a:t>  2012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08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3350"/>
            <a:ext cx="671988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8600" y="2057400"/>
            <a:ext cx="8534400" cy="4438650"/>
            <a:chOff x="228600" y="2057400"/>
            <a:chExt cx="8534400" cy="4438710"/>
          </a:xfrm>
        </p:grpSpPr>
        <p:pic>
          <p:nvPicPr>
            <p:cNvPr id="31753" name="Picture 2" descr="wiggle0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20926" r="3989" b="10056"/>
            <a:stretch>
              <a:fillRect/>
            </a:stretch>
          </p:blipFill>
          <p:spPr bwMode="auto">
            <a:xfrm>
              <a:off x="228600" y="2057400"/>
              <a:ext cx="6769582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Box 3"/>
            <p:cNvSpPr txBox="1">
              <a:spLocks noChangeArrowheads="1"/>
            </p:cNvSpPr>
            <p:nvPr/>
          </p:nvSpPr>
          <p:spPr bwMode="auto">
            <a:xfrm>
              <a:off x="2895600" y="6096000"/>
              <a:ext cx="4343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000000"/>
                  </a:solidFill>
                </a:rPr>
                <a:t>Time modulo 100 </a:t>
              </a:r>
              <a:r>
                <a:rPr kumimoji="0" lang="en-US" altLang="ja-JP" smtClean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kumimoji="0" lang="en-US" altLang="ja-JP" smtClean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10400" y="2693997"/>
              <a:ext cx="1752600" cy="31623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</a:t>
              </a: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 – 100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8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100 – 200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7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kumimoji="0" lang="en-US" sz="8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200 – 300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300 – 400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400 – 500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5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500 – 600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600 – 700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>
            <a:off x="1282700" y="2724150"/>
            <a:ext cx="3668713" cy="2857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40424">
            <a:off x="1235075" y="2190750"/>
            <a:ext cx="45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rgbClr val="FF0000"/>
                </a:solidFill>
                <a:latin typeface="Symbol" charset="0"/>
                <a:cs typeface="Symbol" charset="0"/>
              </a:rPr>
              <a:t>gt</a:t>
            </a:r>
          </a:p>
        </p:txBody>
      </p:sp>
    </p:spTree>
    <p:extLst>
      <p:ext uri="{BB962C8B-B14F-4D97-AF65-F5344CB8AC3E}">
        <p14:creationId xmlns:p14="http://schemas.microsoft.com/office/powerpoint/2010/main" val="178187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- p. </a:t>
            </a:r>
            <a:fld id="{3C096066-FD53-4E48-93A6-C28AE00C902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925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Average field uniformity ± </a:t>
            </a:r>
            <a:r>
              <a:rPr lang="en-US" smtClean="0"/>
              <a:t>1 ppm</a:t>
            </a:r>
            <a:endParaRPr lang="en-US" dirty="0" smtClean="0"/>
          </a:p>
        </p:txBody>
      </p:sp>
      <p:pic>
        <p:nvPicPr>
          <p:cNvPr id="8376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25241" r="23016" b="15645"/>
          <a:stretch>
            <a:fillRect/>
          </a:stretch>
        </p:blipFill>
        <p:spPr bwMode="auto">
          <a:xfrm>
            <a:off x="4762500" y="1185863"/>
            <a:ext cx="4305300" cy="3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7636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47800"/>
            <a:ext cx="248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7637" name="Text Box 5"/>
          <p:cNvSpPr txBox="1">
            <a:spLocks noChangeArrowheads="1"/>
          </p:cNvSpPr>
          <p:nvPr/>
        </p:nvSpPr>
        <p:spPr bwMode="auto">
          <a:xfrm>
            <a:off x="1828800" y="2209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0.5 ppm contours</a:t>
            </a:r>
          </a:p>
        </p:txBody>
      </p:sp>
      <p:pic>
        <p:nvPicPr>
          <p:cNvPr id="837638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51450"/>
            <a:ext cx="49958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37639" name="Picture 7" descr="fast_rot_2000_eqlib_r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5797" r="12308"/>
          <a:stretch>
            <a:fillRect/>
          </a:stretch>
        </p:blipFill>
        <p:spPr bwMode="auto">
          <a:xfrm>
            <a:off x="5627688" y="5011738"/>
            <a:ext cx="21336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40" name="Text Box 8"/>
          <p:cNvSpPr txBox="1">
            <a:spLocks noChangeArrowheads="1"/>
          </p:cNvSpPr>
          <p:nvPr/>
        </p:nvSpPr>
        <p:spPr bwMode="auto">
          <a:xfrm>
            <a:off x="7315200" y="5165725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dist. of </a:t>
            </a:r>
            <a:r>
              <a:rPr kumimoji="0" lang="en-US" sz="2000" b="1" i="1" dirty="0">
                <a:solidFill>
                  <a:srgbClr val="000000"/>
                </a:solidFill>
                <a:latin typeface="Symbol" charset="0"/>
                <a:ea typeface="ＭＳ Ｐゴシック" charset="0"/>
                <a:cs typeface="Arial" charset="0"/>
              </a:rPr>
              <a:t>m</a:t>
            </a: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equil</a:t>
            </a: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radii</a:t>
            </a:r>
          </a:p>
        </p:txBody>
      </p:sp>
      <p:pic>
        <p:nvPicPr>
          <p:cNvPr id="2" name="図 1" descr="スクリーンショット 2012-09-29 11.57.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7" y="2801352"/>
            <a:ext cx="4087090" cy="2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History of g-2 measurements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83853" y="5895021"/>
            <a:ext cx="418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F. </a:t>
            </a:r>
            <a:r>
              <a:rPr kumimoji="1" lang="en-US" altLang="ja-JP" dirty="0" err="1" smtClean="0"/>
              <a:t>Jergerlehner</a:t>
            </a:r>
            <a:r>
              <a:rPr kumimoji="1" lang="en-US" altLang="ja-JP" dirty="0" smtClean="0"/>
              <a:t>, arXiv:0902.3360</a:t>
            </a:r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853" y="1763783"/>
            <a:ext cx="6386526" cy="41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 rot="16200000">
            <a:off x="6321432" y="2213973"/>
            <a:ext cx="10470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+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baseline="30000" dirty="0" err="1" smtClean="0">
                <a:solidFill>
                  <a:srgbClr val="FF0000"/>
                </a:solidFill>
              </a:rPr>
              <a:t>+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ja-JP" sz="1600" dirty="0" smtClean="0">
                <a:solidFill>
                  <a:srgbClr val="FF0000"/>
                </a:solidFill>
              </a:rPr>
              <a:t> data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6070047" y="2925307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Experiment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43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5088"/>
            <a:ext cx="876300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3.3 – </a:t>
            </a:r>
            <a:r>
              <a:rPr lang="en-US" dirty="0" smtClean="0"/>
              <a:t>3.6 </a:t>
            </a:r>
            <a:r>
              <a:rPr lang="en-US" dirty="0" smtClean="0">
                <a:latin typeface="Symbol" charset="2"/>
                <a:cs typeface="Symbol" charset="2"/>
              </a:rPr>
              <a:t>s:</a:t>
            </a:r>
            <a:r>
              <a:rPr lang="en-US" dirty="0" smtClean="0"/>
              <a:t>  Theory </a:t>
            </a:r>
            <a:r>
              <a:rPr lang="en-US" dirty="0"/>
              <a:t>&amp; Experiment </a:t>
            </a:r>
            <a:r>
              <a:rPr lang="en-US" dirty="0" smtClean="0"/>
              <a:t>must do </a:t>
            </a:r>
            <a:r>
              <a:rPr lang="en-US" dirty="0"/>
              <a:t>better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3611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Equal statistical and systematic errors of 0.1 ppm</a:t>
            </a:r>
          </a:p>
          <a:p>
            <a:pPr>
              <a:defRPr/>
            </a:pPr>
            <a:r>
              <a:rPr lang="en-US" dirty="0" smtClean="0"/>
              <a:t>Experiment: E989 at Fermilab  ≥ X4 better</a:t>
            </a:r>
          </a:p>
          <a:p>
            <a:pPr lvl="1">
              <a:defRPr/>
            </a:pPr>
            <a:r>
              <a:rPr lang="en-US" dirty="0" smtClean="0"/>
              <a:t>relocate the storage ring to Fermilab </a:t>
            </a:r>
          </a:p>
          <a:p>
            <a:pPr lvl="1">
              <a:defRPr/>
            </a:pPr>
            <a:r>
              <a:rPr lang="en-US" dirty="0" smtClean="0"/>
              <a:t>use the p-bar </a:t>
            </a:r>
            <a:r>
              <a:rPr lang="en-US" dirty="0" err="1" smtClean="0"/>
              <a:t>debuncher</a:t>
            </a:r>
            <a:r>
              <a:rPr lang="en-US" dirty="0" smtClean="0"/>
              <a:t> ring (now called the delivery ring) as a 1.9 m long decay line.  </a:t>
            </a:r>
          </a:p>
          <a:p>
            <a:pPr>
              <a:defRPr/>
            </a:pPr>
            <a:r>
              <a:rPr lang="en-US" dirty="0" smtClean="0"/>
              <a:t>Improve on E821 </a:t>
            </a:r>
            <a:r>
              <a:rPr lang="en-US" dirty="0" err="1" smtClean="0">
                <a:latin typeface="cmmi10"/>
                <a:cs typeface="cmmi10"/>
              </a:rPr>
              <a:t>d</a:t>
            </a:r>
            <a:r>
              <a:rPr lang="en-US" sz="2800" i="1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limit by factor of 100</a:t>
            </a:r>
          </a:p>
          <a:p>
            <a:pPr>
              <a:defRPr/>
            </a:pPr>
            <a:r>
              <a:rPr lang="en-US" dirty="0" smtClean="0"/>
              <a:t>New detectors, electronics; improved </a:t>
            </a:r>
            <a:r>
              <a:rPr lang="en-US" dirty="0" smtClean="0">
                <a:latin typeface="cmmi10"/>
                <a:cs typeface="cmmi10"/>
              </a:rPr>
              <a:t>B</a:t>
            </a:r>
            <a:r>
              <a:rPr lang="en-US" dirty="0" smtClean="0"/>
              <a:t>-field equipment muon kicker, </a:t>
            </a:r>
            <a:r>
              <a:rPr lang="en-US" dirty="0" err="1" smtClean="0"/>
              <a:t>etc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CD0 received on September 18, 2012</a:t>
            </a:r>
          </a:p>
          <a:p>
            <a:pPr>
              <a:defRPr/>
            </a:pPr>
            <a:r>
              <a:rPr lang="en-US" dirty="0" smtClean="0"/>
              <a:t>Building construction will begin in November 2012</a:t>
            </a:r>
          </a:p>
          <a:p>
            <a:pPr>
              <a:defRPr/>
            </a:pPr>
            <a:r>
              <a:rPr lang="en-US" dirty="0" smtClean="0"/>
              <a:t>Ring transport in 2013 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B. Lee Roberts -tau2012-Nagoya – 21 September  2012</a:t>
            </a:r>
            <a:endParaRPr 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 p. </a:t>
            </a:r>
            <a:fld id="{91B35219-B017-DA40-9C8C-D9B43960A5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 descr="Screen Shot 2012-06-12 at 10.55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7"/>
          <a:stretch>
            <a:fillRect/>
          </a:stretch>
        </p:blipFill>
        <p:spPr bwMode="auto">
          <a:xfrm>
            <a:off x="0" y="609600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" y="1066800"/>
            <a:ext cx="20193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b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An experiment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1143000" y="656754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ctr" defTabSz="914400" rtl="0" eaLnBrk="1" latinLnBrk="0" hangingPunct="1">
              <a:spcBef>
                <a:spcPct val="0"/>
              </a:spcBef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B. Lee Roberts -tau2012-Nagoya – 21 September  2012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2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/>
              <a:t>muon g-2/EDM measurements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76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456493"/>
              </p:ext>
            </p:extLst>
          </p:nvPr>
        </p:nvGraphicFramePr>
        <p:xfrm>
          <a:off x="1143314" y="3422311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0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14" y="3422311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383655"/>
              </p:ext>
            </p:extLst>
          </p:nvPr>
        </p:nvGraphicFramePr>
        <p:xfrm>
          <a:off x="4952154" y="5243871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154" y="5243871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391695" y="954166"/>
            <a:ext cx="1934724" cy="20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492874" y="1036578"/>
            <a:ext cx="6425083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uniform magnetic field, </a:t>
            </a:r>
            <a:r>
              <a:rPr lang="en-US" altLang="ja-JP" dirty="0"/>
              <a:t>m</a:t>
            </a:r>
            <a:r>
              <a:rPr lang="en-US" altLang="ja-JP" dirty="0" smtClean="0"/>
              <a:t>uon spin rotates ahead of momentum due to </a:t>
            </a:r>
            <a:r>
              <a:rPr lang="en-US" altLang="ja-JP" dirty="0" smtClean="0">
                <a:solidFill>
                  <a:srgbClr val="FF0000"/>
                </a:solidFill>
              </a:rPr>
              <a:t>g-2 = 0</a:t>
            </a:r>
          </a:p>
          <a:p>
            <a:endParaRPr lang="en-US" altLang="ja-JP" dirty="0" smtClean="0"/>
          </a:p>
          <a:p>
            <a:r>
              <a:rPr lang="en-US" altLang="ja-JP" dirty="0" err="1" smtClean="0">
                <a:solidFill>
                  <a:srgbClr val="000000"/>
                </a:solidFill>
              </a:rPr>
              <a:t>a</a:t>
            </a:r>
            <a:r>
              <a:rPr lang="en-US" altLang="ja-JP" baseline="-25000" dirty="0" err="1" smtClean="0">
                <a:solidFill>
                  <a:srgbClr val="000000"/>
                </a:solidFill>
              </a:rPr>
              <a:t>μ</a:t>
            </a:r>
            <a:r>
              <a:rPr lang="en-US" altLang="ja-JP" dirty="0" smtClean="0">
                <a:solidFill>
                  <a:srgbClr val="000000"/>
                </a:solidFill>
              </a:rPr>
              <a:t> (= (g-2)/2 ) is </a:t>
            </a:r>
            <a:r>
              <a:rPr lang="en-US" altLang="ja-JP" dirty="0" smtClean="0"/>
              <a:t>deduced from this </a:t>
            </a:r>
            <a:r>
              <a:rPr lang="en-US" altLang="ja-JP" dirty="0" smtClean="0">
                <a:solidFill>
                  <a:srgbClr val="FF6600"/>
                </a:solidFill>
              </a:rPr>
              <a:t>residual rotation (precession)</a:t>
            </a:r>
            <a:r>
              <a:rPr lang="en-US" altLang="ja-JP" dirty="0" smtClean="0"/>
              <a:t>.</a:t>
            </a:r>
            <a:r>
              <a:rPr lang="en-US" altLang="ja-JP" dirty="0"/>
              <a:t> </a:t>
            </a:r>
            <a:r>
              <a:rPr lang="en-US" altLang="ja-JP" dirty="0" smtClean="0"/>
              <a:t>In general, spin also rotates due to </a:t>
            </a:r>
            <a:r>
              <a:rPr lang="en-US" altLang="ja-JP" dirty="0" err="1" smtClean="0"/>
              <a:t>B</a:t>
            </a:r>
            <a:r>
              <a:rPr lang="en-US" altLang="ja-JP" baseline="-25000" dirty="0" err="1" smtClean="0"/>
              <a:t>eff</a:t>
            </a:r>
            <a:r>
              <a:rPr lang="en-US" altLang="ja-JP" dirty="0" smtClean="0"/>
              <a:t> = β×E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000FF"/>
                </a:solidFill>
              </a:rPr>
              <a:t>EDM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965291"/>
              </p:ext>
            </p:extLst>
          </p:nvPr>
        </p:nvGraphicFramePr>
        <p:xfrm>
          <a:off x="765438" y="5190046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2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38" y="5190046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783388" y="4510672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15446" y="4489219"/>
            <a:ext cx="180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BNL </a:t>
            </a:r>
            <a:r>
              <a:rPr lang="en-US" altLang="ja-JP" sz="1600" dirty="0" smtClean="0"/>
              <a:t>E821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 err="1" smtClean="0"/>
              <a:t>γ</a:t>
            </a:r>
            <a:r>
              <a:rPr kumimoji="1" lang="en-US" altLang="ja-JP" sz="1600" i="1" dirty="0" smtClean="0"/>
              <a:t>=</a:t>
            </a:r>
            <a:r>
              <a:rPr lang="en-US" altLang="ja-JP" sz="1600" i="1" dirty="0" smtClean="0"/>
              <a:t>30</a:t>
            </a:r>
            <a:r>
              <a:rPr lang="en-US" altLang="ja-JP" sz="1600" i="1" dirty="0"/>
              <a:t> </a:t>
            </a:r>
            <a:r>
              <a:rPr lang="en-US" altLang="ja-JP" sz="1600" i="1" dirty="0" smtClean="0"/>
              <a:t>(P=3 </a:t>
            </a:r>
            <a:r>
              <a:rPr lang="en-US" altLang="ja-JP" sz="1600" i="1" dirty="0" err="1" smtClean="0"/>
              <a:t>GeV</a:t>
            </a:r>
            <a:r>
              <a:rPr lang="en-US" altLang="ja-JP" sz="1600" i="1" dirty="0" smtClean="0"/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686578" y="4508759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0779" y="4487306"/>
            <a:ext cx="17221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J-PARC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/>
              <a:t> </a:t>
            </a:r>
            <a:r>
              <a:rPr lang="en-US" altLang="ja-JP" sz="1600" i="1" dirty="0" smtClean="0"/>
              <a:t>E </a:t>
            </a:r>
            <a:r>
              <a:rPr kumimoji="1" lang="en-US" altLang="ja-JP" sz="1600" i="1" dirty="0" smtClean="0"/>
              <a:t>= </a:t>
            </a:r>
            <a:r>
              <a:rPr lang="en-US" altLang="ja-JP" sz="1600" i="1" dirty="0" smtClean="0"/>
              <a:t>0 at any </a:t>
            </a:r>
            <a:r>
              <a:rPr lang="en-US" altLang="en-US" sz="1600" i="1" dirty="0" err="1" smtClean="0"/>
              <a:t>γ</a:t>
            </a:r>
            <a:endParaRPr lang="en-US" altLang="ja-JP" sz="1600" i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0191" y="6156445"/>
            <a:ext cx="348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Proposed at J-PARC with 0.1ppm precision </a:t>
            </a:r>
            <a:endParaRPr lang="en-US" altLang="ja-JP" dirty="0" smtClean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4963044" y="1422017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9697" y="3139163"/>
            <a:ext cx="3847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general form of spin precession vector: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2435" y="6139515"/>
            <a:ext cx="32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Continuation at FNAL with 0.1ppm precision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0734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Lower energy and compact storage ring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10" name="左右矢印 9"/>
          <p:cNvSpPr/>
          <p:nvPr/>
        </p:nvSpPr>
        <p:spPr>
          <a:xfrm>
            <a:off x="6834843" y="1670492"/>
            <a:ext cx="454128" cy="265303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2" cstate="print"/>
          <a:srcRect t="13074" r="644"/>
          <a:stretch>
            <a:fillRect/>
          </a:stretch>
        </p:blipFill>
        <p:spPr bwMode="auto">
          <a:xfrm>
            <a:off x="972713" y="1570871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328802" y="2870441"/>
            <a:ext cx="2867206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14m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41931" y="1188904"/>
            <a:ext cx="23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BNL E821 / FNAL g-2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3886" y="1188904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g-2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75728" y="4019143"/>
            <a:ext cx="267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3.1 GeV/c , B=1.45 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06345" y="3987924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0.3 GeV/c , B=3.0 T</a:t>
            </a:r>
            <a:endParaRPr kumimoji="1" lang="ja-JP" altLang="en-US" dirty="0"/>
          </a:p>
        </p:txBody>
      </p:sp>
      <p:sp>
        <p:nvSpPr>
          <p:cNvPr id="20" name="ストライプ矢印 19"/>
          <p:cNvSpPr/>
          <p:nvPr/>
        </p:nvSpPr>
        <p:spPr>
          <a:xfrm>
            <a:off x="4844080" y="2917096"/>
            <a:ext cx="864096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798045" y="1974219"/>
            <a:ext cx="2570885" cy="208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75165" y="1615270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66cm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7298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3706" y="4528281"/>
            <a:ext cx="6288614" cy="2233077"/>
          </a:xfrm>
        </p:spPr>
        <p:txBody>
          <a:bodyPr>
            <a:normAutofit fontScale="62500" lnSpcReduction="20000"/>
          </a:bodyPr>
          <a:lstStyle/>
          <a:p>
            <a:pPr lvl="1"/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Advantages</a:t>
            </a:r>
          </a:p>
          <a:p>
            <a:pPr lvl="1"/>
            <a:r>
              <a:rPr lang="en-US" altLang="ja-JP" dirty="0" smtClean="0"/>
              <a:t>Suited for precision control of B-field</a:t>
            </a:r>
          </a:p>
          <a:p>
            <a:pPr lvl="2"/>
            <a:r>
              <a:rPr lang="en-US" altLang="ja-JP" dirty="0" smtClean="0"/>
              <a:t>Example : MRI magnet , 1ppm local uniformity </a:t>
            </a:r>
          </a:p>
          <a:p>
            <a:pPr lvl="1"/>
            <a:r>
              <a:rPr lang="en-US" altLang="ja-JP" dirty="0" smtClean="0"/>
              <a:t>Spin manipulation of muon beam</a:t>
            </a:r>
          </a:p>
          <a:p>
            <a:pPr lvl="2"/>
            <a:r>
              <a:rPr lang="en-US" altLang="ja-JP" dirty="0" smtClean="0"/>
              <a:t>Effective to cancel various systematics</a:t>
            </a:r>
          </a:p>
          <a:p>
            <a:pPr lvl="1"/>
            <a:r>
              <a:rPr lang="en-US" altLang="ja-JP" u="sng" dirty="0" smtClean="0"/>
              <a:t>Completely different systematics than the BNL E821 or FNAL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Lower energy and compact storage ring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5008" y="5072761"/>
            <a:ext cx="1872208" cy="15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8900" dir="234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左右矢印 9"/>
          <p:cNvSpPr/>
          <p:nvPr/>
        </p:nvSpPr>
        <p:spPr>
          <a:xfrm>
            <a:off x="6834843" y="1670492"/>
            <a:ext cx="454128" cy="265303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13119" y="6368905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Hitachi co.</a:t>
            </a:r>
            <a:endParaRPr kumimoji="1" lang="ja-JP" altLang="en-US" sz="1200" dirty="0"/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3" cstate="print"/>
          <a:srcRect t="13074" r="644"/>
          <a:stretch>
            <a:fillRect/>
          </a:stretch>
        </p:blipFill>
        <p:spPr bwMode="auto">
          <a:xfrm>
            <a:off x="972713" y="1570871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328802" y="2870441"/>
            <a:ext cx="2867206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14m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41931" y="1188904"/>
            <a:ext cx="23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BNL E821 / FNAL g-2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3886" y="1188904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g-2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75728" y="4019143"/>
            <a:ext cx="267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3.1 GeV/c , B=1.45 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06345" y="3987924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0.3 GeV/c , B=3.0 T</a:t>
            </a:r>
            <a:endParaRPr kumimoji="1" lang="ja-JP" altLang="en-US" dirty="0"/>
          </a:p>
        </p:txBody>
      </p:sp>
      <p:sp>
        <p:nvSpPr>
          <p:cNvPr id="20" name="ストライプ矢印 19"/>
          <p:cNvSpPr/>
          <p:nvPr/>
        </p:nvSpPr>
        <p:spPr>
          <a:xfrm>
            <a:off x="4844080" y="2917096"/>
            <a:ext cx="864096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798045" y="1974219"/>
            <a:ext cx="2570885" cy="208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75165" y="1615270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66cm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6831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73047" y="1094153"/>
            <a:ext cx="603343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u="sng" dirty="0" smtClean="0"/>
              <a:t>Requirement for zero E-field: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Muons</a:t>
            </a:r>
            <a:r>
              <a:rPr lang="en-US" altLang="ja-JP" sz="2000" dirty="0" smtClean="0"/>
              <a:t> should be kept stored without E-focusing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/>
              </a:rPr>
              <a:t> Beam with ultra-small transverse dispersion </a:t>
            </a:r>
          </a:p>
          <a:p>
            <a:r>
              <a:rPr lang="en-US" altLang="ja-JP" sz="2000" dirty="0">
                <a:sym typeface="Wingdings"/>
              </a:rPr>
              <a:t> </a:t>
            </a:r>
            <a:r>
              <a:rPr lang="en-US" altLang="ja-JP" sz="2000" dirty="0" smtClean="0">
                <a:sym typeface="Wingdings"/>
              </a:rPr>
              <a:t>     </a:t>
            </a:r>
            <a:r>
              <a:rPr lang="en-US" altLang="ja-JP" sz="2000" dirty="0" err="1" smtClean="0">
                <a:sym typeface="Wingdings"/>
              </a:rPr>
              <a:t>Δp</a:t>
            </a:r>
            <a:r>
              <a:rPr lang="en-US" altLang="ja-JP" sz="2000" baseline="-25000" dirty="0" err="1" smtClean="0">
                <a:sym typeface="Wingdings"/>
              </a:rPr>
              <a:t>T</a:t>
            </a:r>
            <a:r>
              <a:rPr lang="en-US" altLang="ja-JP" sz="2000" dirty="0" smtClean="0">
                <a:sym typeface="Wingdings"/>
              </a:rPr>
              <a:t>/p ~0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513687397"/>
      </p:ext>
    </p:extLst>
  </p:cSld>
  <p:clrMapOvr>
    <a:masterClrMapping/>
  </p:clrMapOvr>
  <p:transition xmlns:p14="http://schemas.microsoft.com/office/powerpoint/2010/main" advTm="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73047" y="1094153"/>
            <a:ext cx="603343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u="sng" dirty="0" smtClean="0"/>
              <a:t>Requirement for zero E-field: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Muons</a:t>
            </a:r>
            <a:r>
              <a:rPr lang="en-US" altLang="ja-JP" sz="2000" dirty="0" smtClean="0"/>
              <a:t> should be kept stored without E-focusing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/>
              </a:rPr>
              <a:t> Beam with ultra-small transverse dispersion </a:t>
            </a:r>
          </a:p>
          <a:p>
            <a:r>
              <a:rPr lang="en-US" altLang="ja-JP" sz="2000" dirty="0">
                <a:sym typeface="Wingdings"/>
              </a:rPr>
              <a:t> </a:t>
            </a:r>
            <a:r>
              <a:rPr lang="en-US" altLang="ja-JP" sz="2000" dirty="0" smtClean="0">
                <a:sym typeface="Wingdings"/>
              </a:rPr>
              <a:t>     </a:t>
            </a:r>
            <a:r>
              <a:rPr lang="en-US" altLang="ja-JP" sz="2000" dirty="0" err="1" smtClean="0">
                <a:sym typeface="Wingdings"/>
              </a:rPr>
              <a:t>Δp</a:t>
            </a:r>
            <a:r>
              <a:rPr lang="en-US" altLang="ja-JP" sz="2000" baseline="-25000" dirty="0" err="1" smtClean="0">
                <a:sym typeface="Wingdings"/>
              </a:rPr>
              <a:t>T</a:t>
            </a:r>
            <a:r>
              <a:rPr lang="en-US" altLang="ja-JP" sz="2000" dirty="0" smtClean="0">
                <a:sym typeface="Wingdings"/>
              </a:rPr>
              <a:t>/p ~0</a:t>
            </a:r>
            <a:endParaRPr lang="en-US" altLang="ja-JP" sz="20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28MeV/c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keV</a:t>
            </a:r>
            <a:r>
              <a:rPr kumimoji="1" lang="en-US" altLang="ja-JP" dirty="0" smtClean="0">
                <a:solidFill>
                  <a:srgbClr val="0000FF"/>
                </a:solidFill>
              </a:rPr>
              <a:t>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300 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p =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488668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Laser resonant ionization of Mu (</a:t>
            </a:r>
            <a:r>
              <a:rPr kumimoji="1" lang="en-US" altLang="ja-JP" dirty="0" err="1" smtClean="0"/>
              <a:t>μ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59482"/>
      </p:ext>
    </p:extLst>
  </p:cSld>
  <p:clrMapOvr>
    <a:masterClrMapping/>
  </p:clrMapOvr>
  <p:transition xmlns:p14="http://schemas.microsoft.com/office/powerpoint/2010/main" advTm="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3497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Comparison of experiments</a:t>
            </a:r>
            <a:endParaRPr lang="ja-JP" altLang="en-US" dirty="0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D802F-A968-4116-BC9C-244A30BBE2E4}" type="slidenum">
              <a:rPr lang="en-US" altLang="ja-JP"/>
              <a:pPr/>
              <a:t>39</a:t>
            </a:fld>
            <a:endParaRPr lang="en-US" altLang="ja-JP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59883"/>
              </p:ext>
            </p:extLst>
          </p:nvPr>
        </p:nvGraphicFramePr>
        <p:xfrm>
          <a:off x="683839" y="1268760"/>
          <a:ext cx="7848601" cy="49532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550795"/>
                <a:gridCol w="1667828"/>
                <a:gridCol w="1667828"/>
                <a:gridCol w="1962150"/>
              </a:tblGrid>
              <a:tr h="564264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BNL-E821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/>
                        <a:t>Fermilab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J-PARC</a:t>
                      </a:r>
                      <a:endParaRPr kumimoji="1" lang="ja-JP" altLang="en-US" sz="2000" dirty="0"/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Muon momentum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3.09</a:t>
                      </a:r>
                      <a:r>
                        <a:rPr kumimoji="1" lang="en-US" altLang="ja-JP" sz="2000" baseline="0" dirty="0" smtClean="0"/>
                        <a:t> GeV/</a:t>
                      </a:r>
                      <a:r>
                        <a:rPr kumimoji="1" lang="en-US" altLang="ja-JP" sz="2000" baseline="0" dirty="0" err="1" smtClean="0"/>
                        <a:t>c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0.3 GeV/</a:t>
                      </a:r>
                      <a:r>
                        <a:rPr kumimoji="1" lang="en-US" altLang="ja-JP" sz="2000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gamma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29.3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Storage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B=1.45 T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3.0 T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Focusing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Electric</a:t>
                      </a:r>
                      <a:r>
                        <a:rPr kumimoji="1" lang="en-US" altLang="ja-JP" sz="2000" baseline="0" dirty="0" smtClean="0"/>
                        <a:t> quad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Very weak magnetic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45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/>
                        <a:t>+ decays 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5.0E9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1.8E11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1.5E12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15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>
                          <a:latin typeface="+mn-lt"/>
                          <a:cs typeface="+mn-cs"/>
                        </a:rPr>
                        <a:t>-</a:t>
                      </a:r>
                      <a:r>
                        <a:rPr kumimoji="1" lang="en-US" altLang="ja-JP" sz="2000" dirty="0" smtClean="0"/>
                        <a:t> decays </a:t>
                      </a:r>
                      <a:endParaRPr kumimoji="1" lang="ja-JP" altLang="en-US" sz="2000" dirty="0" smtClean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3.6E9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Precision (stat)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0.46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0.1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0.1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866846"/>
      </p:ext>
    </p:extLst>
  </p:cSld>
  <p:clrMapOvr>
    <a:masterClrMapping/>
  </p:clrMapOvr>
  <p:transition xmlns:p14="http://schemas.microsoft.com/office/powerpoint/2010/main" advTm="495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Lepton EDM limits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17066"/>
              </p:ext>
            </p:extLst>
          </p:nvPr>
        </p:nvGraphicFramePr>
        <p:xfrm>
          <a:off x="220874" y="1544977"/>
          <a:ext cx="8724680" cy="3840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170"/>
                <a:gridCol w="2181170"/>
                <a:gridCol w="2181170"/>
                <a:gridCol w="2181170"/>
              </a:tblGrid>
              <a:tr h="883884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Particle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EDM</a:t>
                      </a:r>
                      <a:r>
                        <a:rPr kumimoji="1" lang="en-US" altLang="ja-JP" sz="2400" baseline="0" dirty="0" smtClean="0"/>
                        <a:t> limits </a:t>
                      </a:r>
                    </a:p>
                    <a:p>
                      <a:r>
                        <a:rPr kumimoji="1" lang="en-US" altLang="ja-JP" sz="2400" baseline="0" dirty="0" smtClean="0"/>
                        <a:t>(e</a:t>
                      </a:r>
                      <a:r>
                        <a:rPr kumimoji="1" lang="ja-JP" altLang="en-US" sz="2400" baseline="0" dirty="0" smtClean="0"/>
                        <a:t>・</a:t>
                      </a:r>
                      <a:r>
                        <a:rPr kumimoji="1" lang="en-US" altLang="ja-JP" sz="2400" baseline="0" dirty="0" smtClean="0"/>
                        <a:t>cm)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Standard</a:t>
                      </a:r>
                      <a:r>
                        <a:rPr kumimoji="1" lang="en-US" altLang="ja-JP" sz="2400" baseline="0" dirty="0" smtClean="0"/>
                        <a:t> model </a:t>
                      </a:r>
                    </a:p>
                    <a:p>
                      <a:r>
                        <a:rPr kumimoji="1" lang="en-US" altLang="ja-JP" sz="2400" baseline="0" dirty="0" smtClean="0"/>
                        <a:t>(e</a:t>
                      </a:r>
                      <a:r>
                        <a:rPr kumimoji="1" lang="ja-JP" altLang="en-US" sz="2400" baseline="0" dirty="0" smtClean="0"/>
                        <a:t>・</a:t>
                      </a:r>
                      <a:r>
                        <a:rPr kumimoji="1" lang="en-US" altLang="ja-JP" sz="2400" baseline="0" dirty="0" smtClean="0"/>
                        <a:t>cm)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</a:tr>
              <a:tr h="883884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1.0×10</a:t>
                      </a:r>
                      <a:r>
                        <a:rPr kumimoji="1" lang="en-US" altLang="ja-JP" sz="2800" baseline="30000" dirty="0" smtClean="0"/>
                        <a:t>-27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&lt; 10</a:t>
                      </a:r>
                      <a:r>
                        <a:rPr kumimoji="1" lang="en-US" altLang="ja-JP" sz="2800" baseline="30000" dirty="0" smtClean="0"/>
                        <a:t>-41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ICL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Nature  473, 493 (2011)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883884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μ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1.8×10</a:t>
                      </a:r>
                      <a:r>
                        <a:rPr kumimoji="1" lang="en-US" altLang="ja-JP" sz="2800" baseline="30000" dirty="0" smtClean="0"/>
                        <a:t>-19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&lt; 10</a:t>
                      </a:r>
                      <a:r>
                        <a:rPr kumimoji="1" lang="en-US" altLang="ja-JP" sz="2800" baseline="30000" dirty="0" smtClean="0"/>
                        <a:t>-38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BNL E821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PR D 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80</a:t>
                      </a:r>
                      <a:r>
                        <a:rPr lang="en-US" altLang="ja-JP" sz="16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, 052008 (2009)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883884">
                <a:tc>
                  <a:txBody>
                    <a:bodyPr/>
                    <a:lstStyle/>
                    <a:p>
                      <a:r>
                        <a:rPr kumimoji="1" lang="en-US" altLang="ja-JP" sz="2800" dirty="0" err="1" smtClean="0"/>
                        <a:t>τ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  5×10</a:t>
                      </a:r>
                      <a:r>
                        <a:rPr kumimoji="1" lang="en-US" altLang="ja-JP" sz="2800" baseline="30000" dirty="0" smtClean="0"/>
                        <a:t>-17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Belle</a:t>
                      </a:r>
                    </a:p>
                    <a:p>
                      <a:r>
                        <a:rPr kumimoji="1" lang="en-US" altLang="ja-JP" sz="1600" dirty="0" smtClean="0"/>
                        <a:t>PLB 551, 16 (2003)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31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0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2" y="1865321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1" rIns="91400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Facility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(KEK/JAEA)</a:t>
            </a:r>
            <a:endParaRPr lang="ja-JP" alt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Science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Neutrino Beam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0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Main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(30 </a:t>
            </a:r>
            <a:r>
              <a:rPr lang="en-US" altLang="ja-JP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GeV</a:t>
            </a:r>
            <a:r>
              <a:rPr lang="en-US" altLang="ja-JP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0" y="5628382"/>
            <a:ext cx="23622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2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3 GeV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086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41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37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 flipV="1">
            <a:off x="0" y="3140968"/>
            <a:ext cx="305983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6200000" flipH="1">
            <a:off x="3023828" y="3609023"/>
            <a:ext cx="93610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504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42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37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4190" y="48690"/>
            <a:ext cx="3579809" cy="3075510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4336964" y="1514366"/>
            <a:ext cx="1090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Silicon Tracker</a:t>
            </a:r>
          </a:p>
        </p:txBody>
      </p:sp>
      <p:sp>
        <p:nvSpPr>
          <p:cNvPr id="28" name="右矢印 27"/>
          <p:cNvSpPr>
            <a:spLocks noChangeArrowheads="1"/>
          </p:cNvSpPr>
          <p:nvPr/>
        </p:nvSpPr>
        <p:spPr bwMode="auto">
          <a:xfrm>
            <a:off x="5827713" y="1458939"/>
            <a:ext cx="1106487" cy="369887"/>
          </a:xfrm>
          <a:prstGeom prst="rightArrow">
            <a:avLst>
              <a:gd name="adj1" fmla="val 50000"/>
              <a:gd name="adj2" fmla="val 4995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553215" y="2068514"/>
            <a:ext cx="1661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</a:rPr>
              <a:t>66 cm diameter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85013" y="1665290"/>
            <a:ext cx="688975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>
            <a:off x="5508104" y="3140968"/>
            <a:ext cx="1944216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5400000" flipH="1" flipV="1">
            <a:off x="8154144" y="3807299"/>
            <a:ext cx="1800200" cy="17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5564203" y="2943225"/>
            <a:ext cx="2423873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Magnetic Field</a:t>
            </a: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977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"/>
            <a:ext cx="8229600" cy="828261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180" y="2366392"/>
            <a:ext cx="6398789" cy="45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05497" y="2283050"/>
            <a:ext cx="4145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628" y="328534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99133" y="826383"/>
            <a:ext cx="715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Muon spin </a:t>
            </a:r>
            <a:r>
              <a:rPr lang="en-US" altLang="ja-JP" dirty="0" err="1" smtClean="0"/>
              <a:t>precesses</a:t>
            </a:r>
            <a:r>
              <a:rPr lang="en-US" altLang="ja-JP" dirty="0" smtClean="0"/>
              <a:t> with time.</a:t>
            </a:r>
          </a:p>
          <a:p>
            <a:r>
              <a:rPr lang="en-US" altLang="ja-JP" dirty="0" smtClean="0">
                <a:sym typeface="Wingdings"/>
              </a:rPr>
              <a:t>                </a:t>
            </a:r>
            <a:r>
              <a:rPr lang="en-US" altLang="ja-JP" dirty="0" smtClean="0"/>
              <a:t>number </a:t>
            </a:r>
            <a:r>
              <a:rPr lang="en-US" altLang="ja-JP" dirty="0"/>
              <a:t>of high energy e</a:t>
            </a:r>
            <a:r>
              <a:rPr lang="en-US" altLang="ja-JP" baseline="30000" dirty="0" smtClean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changes with time by the frequency :</a:t>
            </a:r>
            <a:endParaRPr lang="en-US" altLang="ja-JP" dirty="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276209" y="3919816"/>
            <a:ext cx="346841" cy="4729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49399" y="345948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907937"/>
              </p:ext>
            </p:extLst>
          </p:nvPr>
        </p:nvGraphicFramePr>
        <p:xfrm>
          <a:off x="2784738" y="1548293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9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738" y="1548293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584174" y="6504604"/>
            <a:ext cx="442843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/>
              <a:t>e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 decay time (sec)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9319" y="2705651"/>
            <a:ext cx="145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68188" y="3114014"/>
            <a:ext cx="1665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0.1ppm statistical uncertainty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2494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10"/>
          <p:cNvGrpSpPr>
            <a:grpSpLocks/>
          </p:cNvGrpSpPr>
          <p:nvPr/>
        </p:nvGrpSpPr>
        <p:grpSpPr bwMode="auto">
          <a:xfrm>
            <a:off x="1009235" y="2041241"/>
            <a:ext cx="6656366" cy="4524748"/>
            <a:chOff x="0" y="3694113"/>
            <a:chExt cx="4559300" cy="316388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b="1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7257380" y="1474231"/>
            <a:ext cx="1167983" cy="703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6496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355330" y="3179294"/>
            <a:ext cx="19415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Up-down asymmetry</a:t>
            </a:r>
            <a:endParaRPr kumimoji="1" lang="ja-JP" altLang="en-US" sz="1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925" y="328588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720222" y="6240486"/>
            <a:ext cx="19904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e+ decay time (sec)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9071" y="799888"/>
            <a:ext cx="5865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EDM tilts the precession axis.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This yields an up-down decay asymmetry in number of e+ </a:t>
            </a:r>
          </a:p>
          <a:p>
            <a:r>
              <a:rPr lang="en-US" altLang="ja-JP" dirty="0" smtClean="0">
                <a:sym typeface="Wingdings"/>
              </a:rPr>
              <a:t>    (oscillates with the same frequency </a:t>
            </a:r>
            <a:r>
              <a:rPr lang="en-US" altLang="ja-JP" dirty="0" err="1" smtClean="0">
                <a:sym typeface="Wingdings"/>
              </a:rPr>
              <a:t>ω</a:t>
            </a:r>
            <a:r>
              <a:rPr lang="en-US" altLang="ja-JP" dirty="0" smtClean="0">
                <a:sym typeface="Wingdings"/>
              </a:rPr>
              <a:t>) </a:t>
            </a:r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7155313" y="3787661"/>
            <a:ext cx="11338" cy="87319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16200000">
            <a:off x="7058486" y="3910695"/>
            <a:ext cx="869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∝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EDM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60714" y="3662878"/>
            <a:ext cx="379151" cy="1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443521" y="3064545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7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422665"/>
              </p:ext>
            </p:extLst>
          </p:nvPr>
        </p:nvGraphicFramePr>
        <p:xfrm>
          <a:off x="5336156" y="1355514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3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6156" y="1355514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1954710" y="2352259"/>
            <a:ext cx="145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71610" y="2357724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current upper limit</a:t>
            </a:r>
          </a:p>
          <a:p>
            <a:r>
              <a:rPr kumimoji="1" lang="en-US" altLang="ja-JP" dirty="0" smtClean="0"/>
              <a:t>by BNL E821</a:t>
            </a:r>
          </a:p>
          <a:p>
            <a:r>
              <a:rPr lang="en-US" altLang="ja-JP" dirty="0" smtClean="0"/>
              <a:t>1.8 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-</a:t>
            </a:r>
            <a:r>
              <a:rPr lang="en-US" altLang="ja-JP" baseline="30000" dirty="0" smtClean="0"/>
              <a:t>19</a:t>
            </a:r>
            <a:r>
              <a:rPr lang="en-US" altLang="ja-JP" dirty="0" smtClean="0"/>
              <a:t> e</a:t>
            </a:r>
            <a:r>
              <a:rPr lang="ja-JP" altLang="en-US" dirty="0" smtClean="0"/>
              <a:t>・</a:t>
            </a:r>
            <a:r>
              <a:rPr lang="en-US" altLang="ja-JP" dirty="0" smtClean="0"/>
              <a:t>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5199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図 3" descr="DSC025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04800" y="61913"/>
            <a:ext cx="8229600" cy="70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collaboration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926526" y="755179"/>
            <a:ext cx="6118087" cy="11235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smtClean="0">
                <a:latin typeface="Arial" charset="0"/>
                <a:ea typeface="ＭＳ Ｐゴシック" charset="0"/>
                <a:cs typeface="ＭＳ Ｐゴシック" charset="0"/>
              </a:rPr>
              <a:t>92 members ( …still evolving) </a:t>
            </a:r>
          </a:p>
          <a:p>
            <a:r>
              <a:rPr lang="en-US" altLang="ja-JP" sz="1200" smtClean="0">
                <a:latin typeface="Arial" charset="0"/>
                <a:ea typeface="ＭＳ Ｐゴシック" charset="0"/>
                <a:cs typeface="ＭＳ Ｐゴシック" charset="0"/>
              </a:rPr>
              <a:t>25 Institutions: KEK, RIKEN, U-Tokyo, TRIUMF, BNL, PMCU, CYCRC-Tohoku, Osaka, Rikkyo, TITech, SUNYSB, RAL, UCR, UNM, Victoria  </a:t>
            </a:r>
          </a:p>
          <a:p>
            <a:r>
              <a:rPr lang="en-US" altLang="ja-JP" sz="1200" smtClean="0">
                <a:latin typeface="Arial" charset="0"/>
                <a:ea typeface="ＭＳ Ｐゴシック" charset="0"/>
                <a:cs typeface="ＭＳ Ｐゴシック" charset="0"/>
              </a:rPr>
              <a:t>7 countries: Czech, USA, Russia, Japan, UK, Canada, France</a:t>
            </a:r>
            <a:endParaRPr lang="en-US" altLang="ja-JP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図 7" descr="DSC0273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0" t="26697" r="11392" b="6008"/>
          <a:stretch/>
        </p:blipFill>
        <p:spPr>
          <a:xfrm>
            <a:off x="0" y="5555247"/>
            <a:ext cx="4459111" cy="10956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39445" y="5738449"/>
            <a:ext cx="5348111" cy="107721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Dec 2009 : Proposal submitted</a:t>
            </a:r>
          </a:p>
          <a:p>
            <a:r>
              <a:rPr kumimoji="1" lang="en-US" altLang="ja-JP" sz="1600" dirty="0" smtClean="0"/>
              <a:t>Dec 2012 : CDR submitted</a:t>
            </a:r>
          </a:p>
          <a:p>
            <a:r>
              <a:rPr kumimoji="1" lang="en-US" altLang="ja-JP" sz="1600" dirty="0" smtClean="0"/>
              <a:t>Jan 2012 : Stage-1 status granted from PAC (IMSS,IPNS)              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                </a:t>
            </a:r>
            <a:r>
              <a:rPr kumimoji="1" lang="en-US" altLang="ja-JP" sz="1600" dirty="0" smtClean="0"/>
              <a:t>P34 </a:t>
            </a:r>
            <a:r>
              <a:rPr kumimoji="1" lang="en-US" altLang="ja-JP" sz="1600" dirty="0" smtClean="0">
                <a:sym typeface="Wingdings"/>
              </a:rPr>
              <a:t></a:t>
            </a:r>
            <a:r>
              <a:rPr kumimoji="1" lang="en-US" altLang="ja-JP" sz="1600" dirty="0" smtClean="0"/>
              <a:t>E34</a:t>
            </a:r>
          </a:p>
        </p:txBody>
      </p:sp>
    </p:spTree>
    <p:extLst>
      <p:ext uri="{BB962C8B-B14F-4D97-AF65-F5344CB8AC3E}">
        <p14:creationId xmlns:p14="http://schemas.microsoft.com/office/powerpoint/2010/main" val="171822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46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41111" y="606778"/>
            <a:ext cx="3316111" cy="1820333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902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SC028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>
                <a:solidFill>
                  <a:srgbClr val="FFFFFF"/>
                </a:solidFill>
              </a:rPr>
              <a:t>H-Line construction at J-PARC</a:t>
            </a:r>
            <a:endParaRPr kumimoji="1" lang="ja-JP" altLang="en-US" sz="3600" dirty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58632" y="4514477"/>
            <a:ext cx="135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Muon production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target (graphite)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上矢印 5"/>
          <p:cNvSpPr/>
          <p:nvPr/>
        </p:nvSpPr>
        <p:spPr>
          <a:xfrm>
            <a:off x="4293315" y="5615483"/>
            <a:ext cx="786877" cy="12425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 rot="5400000">
            <a:off x="4175389" y="6119336"/>
            <a:ext cx="10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proton beam</a:t>
            </a:r>
          </a:p>
          <a:p>
            <a:r>
              <a:rPr lang="en-US" altLang="ja-JP" sz="1200" dirty="0" smtClean="0"/>
              <a:t>(3 </a:t>
            </a:r>
            <a:r>
              <a:rPr lang="en-US" altLang="ja-JP" sz="1200" dirty="0" err="1" smtClean="0"/>
              <a:t>GeV</a:t>
            </a:r>
            <a:r>
              <a:rPr lang="en-US" altLang="ja-JP" sz="1200" dirty="0" smtClean="0"/>
              <a:t>)</a:t>
            </a:r>
            <a:endParaRPr kumimoji="1" lang="ja-JP" altLang="en-US" sz="1200" dirty="0"/>
          </a:p>
        </p:txBody>
      </p:sp>
      <p:sp>
        <p:nvSpPr>
          <p:cNvPr id="9" name="右矢印 8"/>
          <p:cNvSpPr/>
          <p:nvPr/>
        </p:nvSpPr>
        <p:spPr>
          <a:xfrm rot="924031">
            <a:off x="5342485" y="4431641"/>
            <a:ext cx="1628974" cy="800733"/>
          </a:xfrm>
          <a:prstGeom prst="rightArrow">
            <a:avLst/>
          </a:prstGeom>
          <a:solidFill>
            <a:srgbClr val="FF6600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953243">
            <a:off x="5473741" y="4576363"/>
            <a:ext cx="1227695" cy="523220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H-Line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6357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5" name="図 4" descr="DSC0291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7778" r="12361" b="9075"/>
          <a:stretch/>
        </p:blipFill>
        <p:spPr>
          <a:xfrm>
            <a:off x="1" y="883567"/>
            <a:ext cx="3845838" cy="3133903"/>
          </a:xfrm>
          <a:prstGeom prst="rect">
            <a:avLst/>
          </a:prstGeom>
        </p:spPr>
      </p:pic>
      <p:pic>
        <p:nvPicPr>
          <p:cNvPr id="3" name="図 2" descr="スクリーンショット 2012-09-20 9.2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89" y="869760"/>
            <a:ext cx="4781661" cy="5977077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4215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solidFill>
                  <a:srgbClr val="FFFFFF"/>
                </a:solidFill>
              </a:rPr>
              <a:t>H-line construction at J-PARC</a:t>
            </a:r>
            <a:endParaRPr kumimoji="1" lang="ja-JP" altLang="en-US" sz="4000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0685" y="1932803"/>
            <a:ext cx="300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Frontend capture solenoids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Bending magnet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1210" y="1822354"/>
            <a:ext cx="1054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Muon</a:t>
            </a:r>
            <a:endParaRPr lang="en-US" altLang="ja-JP" sz="1400" dirty="0">
              <a:solidFill>
                <a:srgbClr val="FFFFFF"/>
              </a:solidFill>
            </a:endParaRPr>
          </a:p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production</a:t>
            </a:r>
          </a:p>
          <a:p>
            <a:r>
              <a:rPr lang="en-US" altLang="ja-JP" sz="1400" dirty="0" smtClean="0">
                <a:solidFill>
                  <a:srgbClr val="FFFFFF"/>
                </a:solidFill>
              </a:rPr>
              <a:t>target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8065397">
            <a:off x="6357704" y="3414327"/>
            <a:ext cx="1450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FF"/>
                </a:solidFill>
              </a:rPr>
              <a:t>Capture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</a:rPr>
              <a:t>solenoids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69011" y="540915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Bending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magnet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91667" y="6488668"/>
            <a:ext cx="2497666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To e</a:t>
            </a:r>
            <a:r>
              <a:rPr kumimoji="1" lang="en-US" altLang="ja-JP" dirty="0" smtClean="0">
                <a:solidFill>
                  <a:schemeClr val="bg1"/>
                </a:solidFill>
              </a:rPr>
              <a:t>xperimental </a:t>
            </a:r>
            <a:r>
              <a:rPr lang="en-US" altLang="ja-JP" dirty="0" smtClean="0">
                <a:solidFill>
                  <a:schemeClr val="bg1"/>
                </a:solidFill>
              </a:rPr>
              <a:t>Area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左矢印 5"/>
          <p:cNvSpPr/>
          <p:nvPr/>
        </p:nvSpPr>
        <p:spPr>
          <a:xfrm>
            <a:off x="8239780" y="1988026"/>
            <a:ext cx="904220" cy="5798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89995" y="2057057"/>
            <a:ext cx="6024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FFFFFF"/>
                </a:solidFill>
              </a:rPr>
              <a:t>proton</a:t>
            </a:r>
          </a:p>
          <a:p>
            <a:r>
              <a:rPr lang="en-US" altLang="ja-JP" sz="1100" dirty="0" smtClean="0">
                <a:solidFill>
                  <a:srgbClr val="FFFFFF"/>
                </a:solidFill>
              </a:rPr>
              <a:t>beam</a:t>
            </a:r>
            <a:endParaRPr kumimoji="1" lang="ja-JP" alt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49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2403351" y="2409179"/>
            <a:ext cx="2307763" cy="1373133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996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Lepton dipole moments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1244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Interactions with static B and E-fields: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5" name="図 4" descr="スクリーンショット 2012-09-29 5.5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29" y="1776569"/>
            <a:ext cx="5367059" cy="8343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62356" y="3237174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Magnetic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6211" y="447484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Electric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11" name="図 10" descr="M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58" y="2929508"/>
            <a:ext cx="3098800" cy="1073707"/>
          </a:xfrm>
          <a:prstGeom prst="rect">
            <a:avLst/>
          </a:prstGeom>
        </p:spPr>
      </p:pic>
      <p:pic>
        <p:nvPicPr>
          <p:cNvPr id="12" name="図 11" descr="E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1" y="4168031"/>
            <a:ext cx="3205019" cy="106535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51539" y="5533098"/>
            <a:ext cx="703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Transition Dipole Moments</a:t>
            </a:r>
          </a:p>
          <a:p>
            <a:r>
              <a:rPr lang="en-US" altLang="ja-JP" dirty="0">
                <a:solidFill>
                  <a:srgbClr val="FF6600"/>
                </a:solidFill>
              </a:rPr>
              <a:t> </a:t>
            </a:r>
            <a:r>
              <a:rPr lang="en-US" altLang="ja-JP" dirty="0" smtClean="0">
                <a:solidFill>
                  <a:srgbClr val="FF6600"/>
                </a:solidFill>
              </a:rPr>
              <a:t>                        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cLFV</a:t>
            </a:r>
            <a:r>
              <a:rPr kumimoji="1" lang="en-US" altLang="ja-JP" dirty="0" smtClean="0"/>
              <a:t> process with photon radiation (e.g. </a:t>
            </a:r>
            <a:r>
              <a:rPr lang="en-US" altLang="ja-JP" dirty="0" err="1" smtClean="0"/>
              <a:t>μ</a:t>
            </a:r>
            <a:r>
              <a:rPr lang="en-US" altLang="ja-JP" dirty="0" err="1">
                <a:sym typeface="Wingdings"/>
              </a:rPr>
              <a:t>eγ</a:t>
            </a:r>
            <a:r>
              <a:rPr lang="en-US" altLang="ja-JP" dirty="0">
                <a:sym typeface="Wingdings"/>
              </a:rPr>
              <a:t> 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534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04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Development of Mu production t</a:t>
            </a:r>
            <a:r>
              <a:rPr kumimoji="1" lang="en-US" altLang="ja-JP" sz="3600" dirty="0" smtClean="0"/>
              <a:t>arget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02394"/>
            <a:ext cx="7164727" cy="2793814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dirty="0"/>
              <a:t>Silica powders (SiO</a:t>
            </a:r>
            <a:r>
              <a:rPr lang="en-US" altLang="ja-JP" sz="2000" baseline="-25000" dirty="0"/>
              <a:t>2</a:t>
            </a:r>
            <a:r>
              <a:rPr lang="en-US" altLang="ja-JP" sz="2000" dirty="0" smtClean="0"/>
              <a:t>)</a:t>
            </a:r>
          </a:p>
          <a:p>
            <a:pPr marL="685800" lvl="1">
              <a:buFont typeface="Arial"/>
              <a:buChar char="•"/>
            </a:pPr>
            <a:r>
              <a:rPr lang="en-US" altLang="ja-JP" sz="1600" dirty="0" smtClean="0"/>
              <a:t>known </a:t>
            </a:r>
            <a:r>
              <a:rPr lang="en-US" altLang="ja-JP" sz="1600" dirty="0"/>
              <a:t>to be a good Mu emitter at room </a:t>
            </a:r>
            <a:r>
              <a:rPr lang="en-US" altLang="ja-JP" sz="1600" dirty="0" smtClean="0"/>
              <a:t>temp. (e.g.</a:t>
            </a:r>
            <a:r>
              <a:rPr lang="en-US" altLang="ja-JP" sz="1600" dirty="0" smtClean="0">
                <a:sym typeface="Wingdings"/>
              </a:rPr>
              <a:t> Used in </a:t>
            </a:r>
            <a:r>
              <a:rPr lang="en-US" altLang="ja-JP" sz="1600" dirty="0" err="1" smtClean="0">
                <a:sym typeface="Wingdings"/>
              </a:rPr>
              <a:t>Muanti-Mu</a:t>
            </a:r>
            <a:r>
              <a:rPr lang="en-US" altLang="ja-JP" sz="1600" dirty="0" smtClean="0">
                <a:sym typeface="Wingdings"/>
              </a:rPr>
              <a:t> conv. searches)</a:t>
            </a:r>
            <a:endParaRPr lang="en-US" altLang="ja-JP" sz="1600" dirty="0" smtClean="0"/>
          </a:p>
          <a:p>
            <a:pPr marL="685800" lvl="1">
              <a:buFont typeface="Arial"/>
              <a:buChar char="•"/>
            </a:pPr>
            <a:r>
              <a:rPr lang="en-US" altLang="ja-JP" sz="1600" dirty="0" smtClean="0"/>
              <a:t>Not </a:t>
            </a:r>
            <a:r>
              <a:rPr lang="en-US" altLang="ja-JP" sz="1600" dirty="0"/>
              <a:t>self-standing </a:t>
            </a:r>
            <a:r>
              <a:rPr lang="en-US" altLang="ja-JP" sz="1600" dirty="0">
                <a:sym typeface="Wingdings"/>
              </a:rPr>
              <a:t> </a:t>
            </a:r>
            <a:r>
              <a:rPr lang="en-US" altLang="ja-JP" sz="1600" dirty="0"/>
              <a:t>difficulty in laser ionization</a:t>
            </a:r>
            <a:r>
              <a:rPr lang="en-US" altLang="ja-JP" sz="1600" dirty="0" smtClean="0"/>
              <a:t>.</a:t>
            </a:r>
            <a:endParaRPr lang="en-US" altLang="ja-JP" sz="1600" dirty="0"/>
          </a:p>
          <a:p>
            <a:pPr marL="285750" indent="-285750">
              <a:buFont typeface="Arial"/>
              <a:buChar char="•"/>
            </a:pPr>
            <a:r>
              <a:rPr lang="en-US" altLang="ja-JP" sz="2000" dirty="0"/>
              <a:t>Silica aerogel</a:t>
            </a:r>
          </a:p>
          <a:p>
            <a:pPr lvl="1">
              <a:buFont typeface="Arial"/>
              <a:buChar char="•"/>
            </a:pPr>
            <a:r>
              <a:rPr lang="en-US" altLang="ja-JP" sz="1600" dirty="0"/>
              <a:t>Similar structure of SiO</a:t>
            </a:r>
            <a:r>
              <a:rPr lang="en-US" altLang="ja-JP" sz="1600" baseline="-25000" dirty="0"/>
              <a:t>2</a:t>
            </a:r>
            <a:r>
              <a:rPr lang="en-US" altLang="ja-JP" sz="1600" dirty="0"/>
              <a:t> grain-</a:t>
            </a:r>
            <a:r>
              <a:rPr lang="en-US" altLang="ja-JP" sz="1600" dirty="0" smtClean="0"/>
              <a:t>network. </a:t>
            </a:r>
            <a:r>
              <a:rPr lang="en-US" altLang="ja-JP" sz="1600" dirty="0" smtClean="0">
                <a:solidFill>
                  <a:srgbClr val="0000FF"/>
                </a:solidFill>
              </a:rPr>
              <a:t>Self</a:t>
            </a:r>
            <a:r>
              <a:rPr lang="en-US" altLang="ja-JP" sz="1600" dirty="0">
                <a:solidFill>
                  <a:srgbClr val="0000FF"/>
                </a:solidFill>
              </a:rPr>
              <a:t>-standing!</a:t>
            </a:r>
          </a:p>
          <a:p>
            <a:pPr lvl="1">
              <a:buFont typeface="Arial"/>
              <a:buChar char="•"/>
            </a:pPr>
            <a:r>
              <a:rPr lang="en-US" altLang="ja-JP" sz="1600" dirty="0" smtClean="0"/>
              <a:t>New data taken in TRIUMF S1249 experiment in 2010-2011</a:t>
            </a:r>
          </a:p>
          <a:p>
            <a:pPr lvl="1">
              <a:buFont typeface="Arial"/>
              <a:buChar char="•"/>
            </a:pPr>
            <a:r>
              <a:rPr lang="en-US" altLang="ja-JP" sz="1600" dirty="0" smtClean="0">
                <a:solidFill>
                  <a:srgbClr val="0000FF"/>
                </a:solidFill>
              </a:rPr>
              <a:t>Vacuum emission confirmed</a:t>
            </a:r>
            <a:r>
              <a:rPr lang="en-US" altLang="ja-JP" sz="1600" dirty="0" smtClean="0"/>
              <a:t>. Diffusion parameters being extracted.</a:t>
            </a:r>
          </a:p>
          <a:p>
            <a:pPr lvl="1">
              <a:buFont typeface="Arial"/>
              <a:buChar char="•"/>
            </a:pPr>
            <a:r>
              <a:rPr lang="en-US" altLang="ja-JP" sz="1600" dirty="0" smtClean="0"/>
              <a:t>Next step </a:t>
            </a:r>
            <a:r>
              <a:rPr lang="en-US" altLang="ja-JP" sz="1600" dirty="0" smtClean="0">
                <a:sym typeface="Wingdings"/>
              </a:rPr>
              <a:t> Optimization of structure (porous structure?, c.f</a:t>
            </a:r>
            <a:r>
              <a:rPr lang="en-US" altLang="ja-JP" sz="1600" dirty="0">
                <a:sym typeface="Wingdings"/>
              </a:rPr>
              <a:t>. </a:t>
            </a:r>
            <a:r>
              <a:rPr lang="en-US" altLang="ja-JP" sz="1600" dirty="0" err="1">
                <a:sym typeface="Wingdings"/>
              </a:rPr>
              <a:t>Antognini</a:t>
            </a:r>
            <a:r>
              <a:rPr lang="en-US" altLang="ja-JP" sz="1600" dirty="0">
                <a:sym typeface="Wingdings"/>
              </a:rPr>
              <a:t> </a:t>
            </a:r>
            <a:r>
              <a:rPr lang="en-US" altLang="ja-JP" sz="1600" dirty="0" smtClean="0">
                <a:sym typeface="Wingdings"/>
              </a:rPr>
              <a:t>et al. (PRL108,143401,2012) )</a:t>
            </a:r>
            <a:endParaRPr lang="en-US" altLang="ja-JP" sz="1600" dirty="0" smtClean="0"/>
          </a:p>
          <a:p>
            <a:pPr marL="914400" lvl="2" indent="0">
              <a:buNone/>
            </a:pPr>
            <a:endParaRPr kumimoji="1" lang="en-US" altLang="ja-JP" sz="1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50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5" name="図 14" descr="スクリーンショット 2012-01-11 22.1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76" y="1674651"/>
            <a:ext cx="2006882" cy="1691933"/>
          </a:xfrm>
          <a:prstGeom prst="rect">
            <a:avLst/>
          </a:prstGeom>
        </p:spPr>
      </p:pic>
      <p:pic>
        <p:nvPicPr>
          <p:cNvPr id="16" name="図 15" descr="スクリーンショット 2012-01-11 21.53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"/>
          <a:stretch/>
        </p:blipFill>
        <p:spPr>
          <a:xfrm>
            <a:off x="2299497" y="3825723"/>
            <a:ext cx="4409670" cy="3032277"/>
          </a:xfrm>
          <a:prstGeom prst="rect">
            <a:avLst/>
          </a:prstGeom>
        </p:spPr>
      </p:pic>
      <p:pic>
        <p:nvPicPr>
          <p:cNvPr id="36" name="図 4" descr="20101126 0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1904" y="3488358"/>
            <a:ext cx="2096900" cy="157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図 36" descr="スクリーンショット 2012-01-12 10.23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31" y="5144907"/>
            <a:ext cx="2127658" cy="159231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916239" y="4735386"/>
            <a:ext cx="66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2010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902981" y="6378806"/>
            <a:ext cx="66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92372" y="3925161"/>
            <a:ext cx="1918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● Aerogel 29mg/cc</a:t>
            </a:r>
          </a:p>
          <a:p>
            <a:r>
              <a:rPr lang="en-US" altLang="ja-JP" sz="1600" dirty="0" smtClean="0"/>
              <a:t>● BG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74617" y="2880755"/>
            <a:ext cx="126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Silica aerogel</a:t>
            </a:r>
          </a:p>
          <a:p>
            <a:r>
              <a:rPr lang="en-US" altLang="ja-JP" sz="1400" dirty="0" smtClean="0"/>
              <a:t>(30mg/cc)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9620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04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Development of Mu production target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23289"/>
            <a:ext cx="6571118" cy="6010553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Metals</a:t>
            </a:r>
          </a:p>
          <a:p>
            <a:pPr lvl="1"/>
            <a:r>
              <a:rPr lang="en-US" altLang="ja-JP" sz="1800" dirty="0" smtClean="0"/>
              <a:t>Thermal emission of Mu (4%) from W at high temperature (T=2000K) (PRL, Mills et al)</a:t>
            </a:r>
          </a:p>
          <a:p>
            <a:pPr lvl="1"/>
            <a:r>
              <a:rPr lang="en-US" altLang="ja-JP" sz="1800" dirty="0" smtClean="0"/>
              <a:t>W has been used in laser ionization R&amp;Ds at KEK-MSL and RIKEN-RAL.</a:t>
            </a:r>
          </a:p>
          <a:p>
            <a:pPr lvl="1"/>
            <a:r>
              <a:rPr lang="en-US" altLang="ja-JP" sz="1800" dirty="0" smtClean="0"/>
              <a:t>Systematic studies with hot W in progress at RIKEN-RAL with upgraded laser system (K. Yokoyama / D. </a:t>
            </a:r>
            <a:r>
              <a:rPr lang="en-US" altLang="ja-JP" sz="1800" dirty="0" err="1" smtClean="0"/>
              <a:t>Tomono</a:t>
            </a:r>
            <a:r>
              <a:rPr lang="en-US" altLang="ja-JP" sz="1800" dirty="0" smtClean="0"/>
              <a:t> et al.)</a:t>
            </a:r>
          </a:p>
          <a:p>
            <a:endParaRPr lang="en-US" altLang="ja-JP" sz="2000" dirty="0"/>
          </a:p>
          <a:p>
            <a:r>
              <a:rPr lang="en-US" altLang="ja-JP" sz="2000" dirty="0" smtClean="0"/>
              <a:t>R&amp;D experiments at J-PARC.</a:t>
            </a:r>
          </a:p>
          <a:p>
            <a:pPr lvl="1"/>
            <a:r>
              <a:rPr lang="en-US" altLang="ja-JP" sz="1800" dirty="0" smtClean="0"/>
              <a:t>J-PARC : The world highest pulsed muon source.</a:t>
            </a:r>
          </a:p>
          <a:p>
            <a:pPr lvl="1"/>
            <a:r>
              <a:rPr lang="en-US" altLang="ja-JP" sz="1800" dirty="0" smtClean="0"/>
              <a:t>A new apparatus to quickly study the vacuum emission from various material is being commissioned.</a:t>
            </a:r>
          </a:p>
          <a:p>
            <a:pPr lvl="1"/>
            <a:endParaRPr lang="en-US" altLang="ja-JP" sz="1800" dirty="0" smtClean="0"/>
          </a:p>
          <a:p>
            <a:pPr lvl="1"/>
            <a:r>
              <a:rPr lang="en-US" altLang="ja-JP" sz="1800" dirty="0" smtClean="0"/>
              <a:t>List of materials to be studied:</a:t>
            </a:r>
          </a:p>
          <a:p>
            <a:pPr lvl="2"/>
            <a:r>
              <a:rPr lang="en-US" altLang="ja-JP" sz="1400" dirty="0" smtClean="0"/>
              <a:t>Hot W and other metals</a:t>
            </a:r>
            <a:endParaRPr lang="en-US" altLang="ja-JP" sz="1400" dirty="0"/>
          </a:p>
          <a:p>
            <a:pPr lvl="2"/>
            <a:r>
              <a:rPr lang="en-US" altLang="ja-JP" sz="1400" dirty="0" smtClean="0"/>
              <a:t>Room temp </a:t>
            </a:r>
            <a:r>
              <a:rPr lang="en-US" altLang="ja-JP" sz="1400" dirty="0"/>
              <a:t>W coated with alkali-metal (Na, Cs</a:t>
            </a:r>
            <a:r>
              <a:rPr lang="en-US" altLang="ja-JP" sz="1400" dirty="0" smtClean="0"/>
              <a:t>)</a:t>
            </a:r>
          </a:p>
          <a:p>
            <a:pPr lvl="2"/>
            <a:r>
              <a:rPr lang="en-US" altLang="ja-JP" sz="1400" dirty="0" smtClean="0"/>
              <a:t>Room temp aerogel …</a:t>
            </a:r>
          </a:p>
          <a:p>
            <a:pPr lvl="2"/>
            <a:endParaRPr lang="en-US" altLang="ja-JP" sz="1400" dirty="0"/>
          </a:p>
          <a:p>
            <a:endParaRPr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51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2917" t="23987" r="28195" b="4980"/>
          <a:stretch/>
        </p:blipFill>
        <p:spPr>
          <a:xfrm>
            <a:off x="6519334" y="3806442"/>
            <a:ext cx="2624666" cy="2848359"/>
          </a:xfrm>
          <a:prstGeom prst="rect">
            <a:avLst/>
          </a:prstGeom>
        </p:spPr>
      </p:pic>
      <p:pic>
        <p:nvPicPr>
          <p:cNvPr id="5" name="図 4" descr="スクリーンショット 2012-09-21 6.50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13" y="1035430"/>
            <a:ext cx="2586687" cy="19090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05765" y="2982041"/>
            <a:ext cx="231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Heated W foil (RIKEN-RAL)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19265" y="6612922"/>
            <a:ext cx="278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commissioning at D-Line/J-PARC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 rot="2251352">
            <a:off x="151854" y="2940620"/>
            <a:ext cx="63211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00"/>
                </a:solidFill>
              </a:rPr>
              <a:t>To be discussed tomorrow by S. Kanda</a:t>
            </a:r>
            <a:endParaRPr kumimoji="1" lang="ja-JP" alt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0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/>
          </p:cNvSpPr>
          <p:nvPr/>
        </p:nvSpPr>
        <p:spPr bwMode="auto">
          <a:xfrm>
            <a:off x="7658100" y="6451600"/>
            <a:ext cx="12207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9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Y. Oishi 29 Jun. 2012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5545138" y="2449513"/>
            <a:ext cx="282575" cy="2363787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5865813" y="2751138"/>
            <a:ext cx="1628775" cy="1760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116638" y="3197225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815138" y="3635375"/>
            <a:ext cx="6556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Ly</a:t>
            </a:r>
            <a:r>
              <a:rPr lang="en-US" altLang="ja-JP" sz="1800" i="0" baseline="-25000">
                <a:solidFill>
                  <a:schemeClr val="tx1"/>
                </a:solidFill>
                <a:ea typeface="ＭＳ Ｐゴシック" charset="0"/>
                <a:cs typeface="Arial" charset="0"/>
              </a:rPr>
              <a:t>-</a:t>
            </a:r>
            <a:r>
              <a:rPr lang="en-US" altLang="ja-JP" sz="18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5872163" y="2736850"/>
            <a:ext cx="830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Kr 4p</a:t>
            </a:r>
            <a:r>
              <a:rPr lang="en-US" altLang="ja-JP" sz="1400" i="0" baseline="30000">
                <a:solidFill>
                  <a:schemeClr val="tx1"/>
                </a:solidFill>
                <a:ea typeface="ＭＳ Ｐゴシック" charset="0"/>
                <a:cs typeface="Arial" charset="0"/>
              </a:rPr>
              <a:t>5</a:t>
            </a:r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5p</a:t>
            </a:r>
          </a:p>
        </p:txBody>
      </p:sp>
      <p:sp>
        <p:nvSpPr>
          <p:cNvPr id="8200" name="Rectangle 8"/>
          <p:cNvSpPr>
            <a:spLocks/>
          </p:cNvSpPr>
          <p:nvPr/>
        </p:nvSpPr>
        <p:spPr bwMode="auto">
          <a:xfrm>
            <a:off x="5921375" y="4251325"/>
            <a:ext cx="63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Kr 4p</a:t>
            </a:r>
            <a:r>
              <a:rPr lang="en-US" altLang="ja-JP" sz="1400" i="0" baseline="30000">
                <a:solidFill>
                  <a:schemeClr val="tx1"/>
                </a:solidFill>
                <a:ea typeface="ＭＳ Ｐゴシック" charset="0"/>
                <a:cs typeface="Arial" charset="0"/>
              </a:rPr>
              <a:t>6</a:t>
            </a:r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6475413" y="3090863"/>
            <a:ext cx="158750" cy="5556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4307"/>
                </a:moveTo>
                <a:lnTo>
                  <a:pt x="5400" y="4307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4307"/>
                </a:lnTo>
                <a:lnTo>
                  <a:pt x="21600" y="4307"/>
                </a:lnTo>
                <a:lnTo>
                  <a:pt x="10800" y="0"/>
                </a:lnTo>
                <a:close/>
                <a:moveTo>
                  <a:pt x="0" y="4307"/>
                </a:moveTo>
              </a:path>
            </a:pathLst>
          </a:cu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2" name="AutoShape 10"/>
          <p:cNvSpPr>
            <a:spLocks/>
          </p:cNvSpPr>
          <p:nvPr/>
        </p:nvSpPr>
        <p:spPr bwMode="auto">
          <a:xfrm rot="10800000" flipH="1">
            <a:off x="6696075" y="3290888"/>
            <a:ext cx="158750" cy="9191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918"/>
                </a:moveTo>
                <a:lnTo>
                  <a:pt x="5082" y="2918"/>
                </a:lnTo>
                <a:lnTo>
                  <a:pt x="5082" y="21600"/>
                </a:lnTo>
                <a:lnTo>
                  <a:pt x="16518" y="21600"/>
                </a:lnTo>
                <a:lnTo>
                  <a:pt x="16518" y="2918"/>
                </a:lnTo>
                <a:lnTo>
                  <a:pt x="21600" y="2918"/>
                </a:lnTo>
                <a:lnTo>
                  <a:pt x="10800" y="0"/>
                </a:lnTo>
                <a:close/>
                <a:moveTo>
                  <a:pt x="0" y="2918"/>
                </a:moveTo>
              </a:path>
            </a:pathLst>
          </a:custGeom>
          <a:solidFill>
            <a:srgbClr val="710099"/>
          </a:solidFill>
          <a:ln w="9525" cap="flat">
            <a:solidFill>
              <a:srgbClr val="7100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3" name="AutoShape 11"/>
          <p:cNvSpPr>
            <a:spLocks/>
          </p:cNvSpPr>
          <p:nvPr/>
        </p:nvSpPr>
        <p:spPr bwMode="auto">
          <a:xfrm>
            <a:off x="6478588" y="3659188"/>
            <a:ext cx="158750" cy="55721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4307"/>
                </a:moveTo>
                <a:lnTo>
                  <a:pt x="5400" y="4307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4307"/>
                </a:lnTo>
                <a:lnTo>
                  <a:pt x="21600" y="4307"/>
                </a:lnTo>
                <a:lnTo>
                  <a:pt x="10800" y="0"/>
                </a:lnTo>
                <a:close/>
                <a:moveTo>
                  <a:pt x="0" y="4307"/>
                </a:moveTo>
              </a:path>
            </a:pathLst>
          </a:cu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199188" y="4240213"/>
            <a:ext cx="946150" cy="1587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5" name="AutoShape 13"/>
          <p:cNvSpPr>
            <a:spLocks/>
          </p:cNvSpPr>
          <p:nvPr/>
        </p:nvSpPr>
        <p:spPr bwMode="auto">
          <a:xfrm rot="10800000" flipH="1">
            <a:off x="6694488" y="3087688"/>
            <a:ext cx="158750" cy="192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730"/>
                </a:moveTo>
                <a:lnTo>
                  <a:pt x="5082" y="10730"/>
                </a:lnTo>
                <a:lnTo>
                  <a:pt x="5082" y="21600"/>
                </a:lnTo>
                <a:lnTo>
                  <a:pt x="16518" y="21600"/>
                </a:lnTo>
                <a:lnTo>
                  <a:pt x="16518" y="10730"/>
                </a:lnTo>
                <a:lnTo>
                  <a:pt x="21600" y="10730"/>
                </a:lnTo>
                <a:lnTo>
                  <a:pt x="10800" y="0"/>
                </a:lnTo>
                <a:close/>
                <a:moveTo>
                  <a:pt x="0" y="10730"/>
                </a:moveTo>
              </a:path>
            </a:pathLst>
          </a:cu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6" name="AutoShape 14"/>
          <p:cNvSpPr>
            <a:spLocks/>
          </p:cNvSpPr>
          <p:nvPr/>
        </p:nvSpPr>
        <p:spPr bwMode="auto">
          <a:xfrm rot="5400000">
            <a:off x="5363369" y="3402807"/>
            <a:ext cx="257175" cy="4524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4342"/>
                </a:moveTo>
                <a:lnTo>
                  <a:pt x="5983" y="14342"/>
                </a:lnTo>
                <a:lnTo>
                  <a:pt x="5983" y="21600"/>
                </a:lnTo>
                <a:lnTo>
                  <a:pt x="15617" y="21600"/>
                </a:lnTo>
                <a:lnTo>
                  <a:pt x="15617" y="14342"/>
                </a:lnTo>
                <a:lnTo>
                  <a:pt x="21600" y="14342"/>
                </a:lnTo>
                <a:lnTo>
                  <a:pt x="10800" y="0"/>
                </a:lnTo>
                <a:close/>
                <a:moveTo>
                  <a:pt x="0" y="14342"/>
                </a:moveTo>
              </a:path>
            </a:pathLst>
          </a:custGeom>
          <a:solidFill>
            <a:srgbClr val="000000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7" name="Freeform 15"/>
          <p:cNvSpPr>
            <a:spLocks/>
          </p:cNvSpPr>
          <p:nvPr/>
        </p:nvSpPr>
        <p:spPr bwMode="auto">
          <a:xfrm>
            <a:off x="5068888" y="2735263"/>
            <a:ext cx="193675" cy="22574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8" name="Rectangle 16"/>
          <p:cNvSpPr>
            <a:spLocks/>
          </p:cNvSpPr>
          <p:nvPr/>
        </p:nvSpPr>
        <p:spPr bwMode="auto">
          <a:xfrm>
            <a:off x="374650" y="1495425"/>
            <a:ext cx="4695825" cy="1917700"/>
          </a:xfrm>
          <a:prstGeom prst="rect">
            <a:avLst/>
          </a:prstGeom>
          <a:solidFill>
            <a:srgbClr val="F7F7F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642938" y="1543050"/>
            <a:ext cx="4305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 dirty="0">
                <a:solidFill>
                  <a:srgbClr val="0315CF"/>
                </a:solidFill>
                <a:ea typeface="ＭＳ Ｐゴシック" charset="0"/>
                <a:cs typeface="Arial" charset="0"/>
              </a:rPr>
              <a:t>OMEGA 1 </a:t>
            </a:r>
            <a:r>
              <a:rPr lang="ja-JP" altLang="en-US" sz="1400" i="0" dirty="0">
                <a:solidFill>
                  <a:srgbClr val="0315CF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>：</a:t>
            </a:r>
            <a:r>
              <a:rPr lang="en-US" altLang="ja-JP" sz="1400" b="1" i="0" dirty="0">
                <a:solidFill>
                  <a:srgbClr val="0315CF"/>
                </a:solidFill>
                <a:ea typeface="ＭＳ Ｐゴシック" charset="0"/>
                <a:cs typeface="Arial" charset="0"/>
              </a:rPr>
              <a:t> High Energy 212.55 nm Laser System</a:t>
            </a:r>
          </a:p>
        </p:txBody>
      </p:sp>
      <p:sp>
        <p:nvSpPr>
          <p:cNvPr id="8210" name="Rectangle 18"/>
          <p:cNvSpPr>
            <a:spLocks/>
          </p:cNvSpPr>
          <p:nvPr/>
        </p:nvSpPr>
        <p:spPr bwMode="auto">
          <a:xfrm>
            <a:off x="384175" y="1954213"/>
            <a:ext cx="88265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Fiber</a:t>
            </a:r>
          </a:p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Oscillator</a:t>
            </a:r>
          </a:p>
        </p:txBody>
      </p:sp>
      <p:sp>
        <p:nvSpPr>
          <p:cNvPr id="8211" name="Rectangle 19"/>
          <p:cNvSpPr>
            <a:spLocks/>
          </p:cNvSpPr>
          <p:nvPr/>
        </p:nvSpPr>
        <p:spPr bwMode="auto">
          <a:xfrm>
            <a:off x="1293813" y="2028825"/>
            <a:ext cx="954087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Fiber Amp</a:t>
            </a:r>
          </a:p>
        </p:txBody>
      </p:sp>
      <p:sp>
        <p:nvSpPr>
          <p:cNvPr id="8212" name="Rectangle 20"/>
          <p:cNvSpPr>
            <a:spLocks/>
          </p:cNvSpPr>
          <p:nvPr/>
        </p:nvSpPr>
        <p:spPr bwMode="auto">
          <a:xfrm>
            <a:off x="2241550" y="1984375"/>
            <a:ext cx="1268413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All-Solid-State</a:t>
            </a:r>
          </a:p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Amplifier</a:t>
            </a:r>
          </a:p>
        </p:txBody>
      </p:sp>
      <p:sp>
        <p:nvSpPr>
          <p:cNvPr id="8213" name="Rectangle 21"/>
          <p:cNvSpPr>
            <a:spLocks/>
          </p:cNvSpPr>
          <p:nvPr/>
        </p:nvSpPr>
        <p:spPr bwMode="auto">
          <a:xfrm>
            <a:off x="3597275" y="2205038"/>
            <a:ext cx="1204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2nd ~ 5th HG</a:t>
            </a:r>
          </a:p>
        </p:txBody>
      </p:sp>
      <p:sp>
        <p:nvSpPr>
          <p:cNvPr id="8214" name="AutoShape 22"/>
          <p:cNvSpPr>
            <a:spLocks/>
          </p:cNvSpPr>
          <p:nvPr/>
        </p:nvSpPr>
        <p:spPr bwMode="auto">
          <a:xfrm>
            <a:off x="4184650" y="2552700"/>
            <a:ext cx="739775" cy="368300"/>
          </a:xfrm>
          <a:prstGeom prst="rightArrow">
            <a:avLst>
              <a:gd name="adj1" fmla="val 40620"/>
              <a:gd name="adj2" fmla="val 65671"/>
            </a:avLst>
          </a:pr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5" name="AutoShape 23"/>
          <p:cNvSpPr>
            <a:spLocks/>
          </p:cNvSpPr>
          <p:nvPr/>
        </p:nvSpPr>
        <p:spPr bwMode="auto">
          <a:xfrm>
            <a:off x="2978150" y="2573338"/>
            <a:ext cx="527050" cy="361950"/>
          </a:xfrm>
          <a:prstGeom prst="rightArrow">
            <a:avLst>
              <a:gd name="adj1" fmla="val 49333"/>
              <a:gd name="adj2" fmla="val 76811"/>
            </a:avLst>
          </a:prstGeom>
          <a:solidFill>
            <a:srgbClr val="333399"/>
          </a:solidFill>
          <a:ln w="9525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6" name="AutoShape 24"/>
          <p:cNvSpPr>
            <a:spLocks/>
          </p:cNvSpPr>
          <p:nvPr/>
        </p:nvSpPr>
        <p:spPr bwMode="auto">
          <a:xfrm>
            <a:off x="2008188" y="2649538"/>
            <a:ext cx="354012" cy="215900"/>
          </a:xfrm>
          <a:prstGeom prst="rightArrow">
            <a:avLst>
              <a:gd name="adj1" fmla="val 44130"/>
              <a:gd name="adj2" fmla="val 93137"/>
            </a:avLst>
          </a:prstGeom>
          <a:solidFill>
            <a:srgbClr val="333399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7" name="AutoShape 25"/>
          <p:cNvSpPr>
            <a:spLocks/>
          </p:cNvSpPr>
          <p:nvPr/>
        </p:nvSpPr>
        <p:spPr bwMode="auto">
          <a:xfrm>
            <a:off x="998538" y="2678113"/>
            <a:ext cx="317500" cy="163512"/>
          </a:xfrm>
          <a:prstGeom prst="rightArrow">
            <a:avLst>
              <a:gd name="adj1" fmla="val 26472"/>
              <a:gd name="adj2" fmla="val 86902"/>
            </a:avLst>
          </a:prstGeom>
          <a:solidFill>
            <a:srgbClr val="333399"/>
          </a:solidFill>
          <a:ln w="9525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8" name="Rectangle 26"/>
          <p:cNvSpPr>
            <a:spLocks/>
          </p:cNvSpPr>
          <p:nvPr/>
        </p:nvSpPr>
        <p:spPr bwMode="auto">
          <a:xfrm>
            <a:off x="3567113" y="2563813"/>
            <a:ext cx="923925" cy="35718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9" name="Rectangle 27"/>
          <p:cNvSpPr>
            <a:spLocks/>
          </p:cNvSpPr>
          <p:nvPr/>
        </p:nvSpPr>
        <p:spPr bwMode="auto">
          <a:xfrm>
            <a:off x="1919288" y="2954338"/>
            <a:ext cx="67627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0.1 mJ</a:t>
            </a:r>
          </a:p>
        </p:txBody>
      </p:sp>
      <p:sp>
        <p:nvSpPr>
          <p:cNvPr id="8220" name="Rectangle 28"/>
          <p:cNvSpPr>
            <a:spLocks/>
          </p:cNvSpPr>
          <p:nvPr/>
        </p:nvSpPr>
        <p:spPr bwMode="auto">
          <a:xfrm>
            <a:off x="3140075" y="2967038"/>
            <a:ext cx="381000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 J</a:t>
            </a:r>
          </a:p>
        </p:txBody>
      </p:sp>
      <p:sp>
        <p:nvSpPr>
          <p:cNvPr id="8221" name="Rectangle 29"/>
          <p:cNvSpPr>
            <a:spLocks/>
          </p:cNvSpPr>
          <p:nvPr/>
        </p:nvSpPr>
        <p:spPr bwMode="auto">
          <a:xfrm>
            <a:off x="3927475" y="2921000"/>
            <a:ext cx="1163638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mJ</a:t>
            </a:r>
          </a:p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@212.55 nm</a:t>
            </a:r>
          </a:p>
        </p:txBody>
      </p:sp>
      <p:sp>
        <p:nvSpPr>
          <p:cNvPr id="8222" name="Rectangle 30"/>
          <p:cNvSpPr>
            <a:spLocks/>
          </p:cNvSpPr>
          <p:nvPr/>
        </p:nvSpPr>
        <p:spPr bwMode="auto">
          <a:xfrm>
            <a:off x="523875" y="1622425"/>
            <a:ext cx="106363" cy="114300"/>
          </a:xfrm>
          <a:prstGeom prst="rect">
            <a:avLst/>
          </a:pr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3" name="Rectangle 31"/>
          <p:cNvSpPr>
            <a:spLocks/>
          </p:cNvSpPr>
          <p:nvPr/>
        </p:nvSpPr>
        <p:spPr bwMode="auto">
          <a:xfrm>
            <a:off x="1233488" y="3887788"/>
            <a:ext cx="3824287" cy="1982787"/>
          </a:xfrm>
          <a:prstGeom prst="rect">
            <a:avLst/>
          </a:prstGeom>
          <a:solidFill>
            <a:srgbClr val="FFEEE4"/>
          </a:solidFill>
          <a:ln w="9525" cap="flat">
            <a:solidFill>
              <a:srgbClr val="FFEEE4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4" name="Rectangle 32"/>
          <p:cNvSpPr>
            <a:spLocks/>
          </p:cNvSpPr>
          <p:nvPr/>
        </p:nvSpPr>
        <p:spPr bwMode="auto">
          <a:xfrm>
            <a:off x="1474788" y="3938588"/>
            <a:ext cx="3462337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>
                <a:solidFill>
                  <a:srgbClr val="B9040F"/>
                </a:solidFill>
                <a:ea typeface="ＭＳ Ｐゴシック" charset="0"/>
                <a:cs typeface="Arial" charset="0"/>
              </a:rPr>
              <a:t>OMEGA 2</a:t>
            </a:r>
            <a:r>
              <a:rPr lang="ja-JP" altLang="en-US" sz="1400" i="0">
                <a:solidFill>
                  <a:srgbClr val="B9040F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>：</a:t>
            </a:r>
            <a:r>
              <a:rPr lang="en-US" altLang="ja-JP" sz="1400" b="1" i="0">
                <a:solidFill>
                  <a:srgbClr val="B9040F"/>
                </a:solidFill>
                <a:ea typeface="ＭＳ Ｐゴシック" charset="0"/>
                <a:cs typeface="Arial" charset="0"/>
              </a:rPr>
              <a:t> Tunable 815-850 nm System</a:t>
            </a:r>
          </a:p>
        </p:txBody>
      </p:sp>
      <p:sp>
        <p:nvSpPr>
          <p:cNvPr id="8225" name="Rectangle 33"/>
          <p:cNvSpPr>
            <a:spLocks/>
          </p:cNvSpPr>
          <p:nvPr/>
        </p:nvSpPr>
        <p:spPr bwMode="auto">
          <a:xfrm>
            <a:off x="1420813" y="4359275"/>
            <a:ext cx="1184275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Tunable DFB</a:t>
            </a:r>
          </a:p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Diode Laser</a:t>
            </a:r>
          </a:p>
        </p:txBody>
      </p:sp>
      <p:sp>
        <p:nvSpPr>
          <p:cNvPr id="8226" name="Rectangle 34"/>
          <p:cNvSpPr>
            <a:spLocks/>
          </p:cNvSpPr>
          <p:nvPr/>
        </p:nvSpPr>
        <p:spPr bwMode="auto">
          <a:xfrm>
            <a:off x="1592263" y="5518150"/>
            <a:ext cx="3157537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Multistage Optical Parametric Process</a:t>
            </a:r>
          </a:p>
        </p:txBody>
      </p:sp>
      <p:sp>
        <p:nvSpPr>
          <p:cNvPr id="8227" name="AutoShape 35"/>
          <p:cNvSpPr>
            <a:spLocks/>
          </p:cNvSpPr>
          <p:nvPr/>
        </p:nvSpPr>
        <p:spPr bwMode="auto">
          <a:xfrm>
            <a:off x="2097088" y="4960938"/>
            <a:ext cx="323850" cy="136525"/>
          </a:xfrm>
          <a:prstGeom prst="rightArrow">
            <a:avLst>
              <a:gd name="adj1" fmla="val 27435"/>
              <a:gd name="adj2" fmla="val 82331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8" name="AutoShape 36"/>
          <p:cNvSpPr>
            <a:spLocks/>
          </p:cNvSpPr>
          <p:nvPr/>
        </p:nvSpPr>
        <p:spPr bwMode="auto">
          <a:xfrm>
            <a:off x="3598863" y="4854575"/>
            <a:ext cx="739775" cy="350838"/>
          </a:xfrm>
          <a:prstGeom prst="rightArrow">
            <a:avLst>
              <a:gd name="adj1" fmla="val 43806"/>
              <a:gd name="adj2" fmla="val 70862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9" name="Rectangle 37"/>
          <p:cNvSpPr>
            <a:spLocks/>
          </p:cNvSpPr>
          <p:nvPr/>
        </p:nvSpPr>
        <p:spPr bwMode="auto">
          <a:xfrm>
            <a:off x="3751263" y="4367213"/>
            <a:ext cx="1271587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mJ</a:t>
            </a:r>
          </a:p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@815-850 nm</a:t>
            </a:r>
          </a:p>
        </p:txBody>
      </p:sp>
      <p:sp>
        <p:nvSpPr>
          <p:cNvPr id="8230" name="Rectangle 38"/>
          <p:cNvSpPr>
            <a:spLocks/>
          </p:cNvSpPr>
          <p:nvPr/>
        </p:nvSpPr>
        <p:spPr bwMode="auto">
          <a:xfrm>
            <a:off x="1373188" y="4029075"/>
            <a:ext cx="104775" cy="112713"/>
          </a:xfrm>
          <a:prstGeom prst="rect">
            <a:avLst/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1" name="Rectangle 39"/>
          <p:cNvSpPr>
            <a:spLocks/>
          </p:cNvSpPr>
          <p:nvPr/>
        </p:nvSpPr>
        <p:spPr bwMode="auto">
          <a:xfrm>
            <a:off x="1973263" y="4894263"/>
            <a:ext cx="261937" cy="268287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2" name="Rectangle 40"/>
          <p:cNvSpPr>
            <a:spLocks/>
          </p:cNvSpPr>
          <p:nvPr/>
        </p:nvSpPr>
        <p:spPr bwMode="auto">
          <a:xfrm>
            <a:off x="5595938" y="4799013"/>
            <a:ext cx="21383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Ly-</a:t>
            </a:r>
            <a:r>
              <a:rPr lang="en-US" altLang="ja-JP" sz="2400" i="0" baseline="-2500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altLang="ja-JP" sz="2400" i="0">
                <a:solidFill>
                  <a:srgbClr val="B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altLang="ja-JP" sz="2400" i="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= 2</a:t>
            </a:r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1</a:t>
            </a:r>
            <a:r>
              <a:rPr lang="en-US" altLang="ja-JP" sz="2400" i="0">
                <a:solidFill>
                  <a:srgbClr val="B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- </a:t>
            </a:r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2</a:t>
            </a:r>
          </a:p>
        </p:txBody>
      </p:sp>
      <p:sp>
        <p:nvSpPr>
          <p:cNvPr id="8233" name="AutoShape 41"/>
          <p:cNvSpPr>
            <a:spLocks/>
          </p:cNvSpPr>
          <p:nvPr/>
        </p:nvSpPr>
        <p:spPr bwMode="auto">
          <a:xfrm rot="5400000">
            <a:off x="8070850" y="3354388"/>
            <a:ext cx="255588" cy="5889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4606"/>
                </a:moveTo>
                <a:lnTo>
                  <a:pt x="5881" y="14606"/>
                </a:lnTo>
                <a:lnTo>
                  <a:pt x="5881" y="21600"/>
                </a:lnTo>
                <a:lnTo>
                  <a:pt x="15719" y="21600"/>
                </a:lnTo>
                <a:lnTo>
                  <a:pt x="15719" y="14606"/>
                </a:lnTo>
                <a:lnTo>
                  <a:pt x="21600" y="14606"/>
                </a:lnTo>
                <a:lnTo>
                  <a:pt x="10800" y="0"/>
                </a:lnTo>
                <a:close/>
                <a:moveTo>
                  <a:pt x="0" y="14606"/>
                </a:moveTo>
              </a:path>
            </a:pathLst>
          </a:custGeom>
          <a:solidFill>
            <a:srgbClr val="890193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4" name="Rectangle 42"/>
          <p:cNvSpPr>
            <a:spLocks/>
          </p:cNvSpPr>
          <p:nvPr/>
        </p:nvSpPr>
        <p:spPr bwMode="auto">
          <a:xfrm>
            <a:off x="7518400" y="2446338"/>
            <a:ext cx="282575" cy="2365375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5" name="Rectangle 43"/>
          <p:cNvSpPr>
            <a:spLocks/>
          </p:cNvSpPr>
          <p:nvPr/>
        </p:nvSpPr>
        <p:spPr bwMode="auto">
          <a:xfrm>
            <a:off x="5911850" y="2447925"/>
            <a:ext cx="1485900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Krypton Gas Cell</a:t>
            </a:r>
          </a:p>
        </p:txBody>
      </p:sp>
      <p:sp>
        <p:nvSpPr>
          <p:cNvPr id="8236" name="Rectangle 44"/>
          <p:cNvSpPr>
            <a:spLocks/>
          </p:cNvSpPr>
          <p:nvPr/>
        </p:nvSpPr>
        <p:spPr bwMode="auto">
          <a:xfrm>
            <a:off x="6105525" y="3754438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8237" name="Rectangle 45"/>
          <p:cNvSpPr>
            <a:spLocks/>
          </p:cNvSpPr>
          <p:nvPr/>
        </p:nvSpPr>
        <p:spPr bwMode="auto">
          <a:xfrm>
            <a:off x="6821488" y="3043238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</a:t>
            </a:r>
          </a:p>
        </p:txBody>
      </p:sp>
      <p:sp>
        <p:nvSpPr>
          <p:cNvPr id="8238" name="Oval 46"/>
          <p:cNvSpPr>
            <a:spLocks/>
          </p:cNvSpPr>
          <p:nvPr/>
        </p:nvSpPr>
        <p:spPr bwMode="auto">
          <a:xfrm>
            <a:off x="592138" y="2452688"/>
            <a:ext cx="312737" cy="312737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9" name="Line 47"/>
          <p:cNvSpPr>
            <a:spLocks noChangeShapeType="1"/>
          </p:cNvSpPr>
          <p:nvPr/>
        </p:nvSpPr>
        <p:spPr bwMode="auto">
          <a:xfrm>
            <a:off x="504825" y="2765425"/>
            <a:ext cx="468313" cy="1588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0" name="Oval 48"/>
          <p:cNvSpPr>
            <a:spLocks/>
          </p:cNvSpPr>
          <p:nvPr/>
        </p:nvSpPr>
        <p:spPr bwMode="auto">
          <a:xfrm>
            <a:off x="1431925" y="2370138"/>
            <a:ext cx="384175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1" name="Line 49"/>
          <p:cNvSpPr>
            <a:spLocks noChangeShapeType="1"/>
          </p:cNvSpPr>
          <p:nvPr/>
        </p:nvSpPr>
        <p:spPr bwMode="auto">
          <a:xfrm>
            <a:off x="1381125" y="2754313"/>
            <a:ext cx="603250" cy="158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2" name="Oval 50"/>
          <p:cNvSpPr>
            <a:spLocks/>
          </p:cNvSpPr>
          <p:nvPr/>
        </p:nvSpPr>
        <p:spPr bwMode="auto">
          <a:xfrm>
            <a:off x="1484313" y="2370138"/>
            <a:ext cx="384175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3" name="Oval 51"/>
          <p:cNvSpPr>
            <a:spLocks/>
          </p:cNvSpPr>
          <p:nvPr/>
        </p:nvSpPr>
        <p:spPr bwMode="auto">
          <a:xfrm>
            <a:off x="1536700" y="2370138"/>
            <a:ext cx="385763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4" name="Rectangle 52"/>
          <p:cNvSpPr>
            <a:spLocks/>
          </p:cNvSpPr>
          <p:nvPr/>
        </p:nvSpPr>
        <p:spPr bwMode="auto">
          <a:xfrm>
            <a:off x="3540125" y="2573338"/>
            <a:ext cx="93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6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6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1</a:t>
            </a:r>
            <a:r>
              <a:rPr lang="en-US" altLang="ja-JP" sz="1600" i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/5</a:t>
            </a:r>
            <a:r>
              <a:rPr lang="en-US" altLang="ja-JP" sz="16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    </a:t>
            </a:r>
            <a:r>
              <a:rPr lang="en-US" altLang="ja-JP" sz="16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6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1</a:t>
            </a:r>
          </a:p>
        </p:txBody>
      </p:sp>
      <p:sp>
        <p:nvSpPr>
          <p:cNvPr id="8245" name="AutoShape 53"/>
          <p:cNvSpPr>
            <a:spLocks/>
          </p:cNvSpPr>
          <p:nvPr/>
        </p:nvSpPr>
        <p:spPr bwMode="auto">
          <a:xfrm rot="5400000">
            <a:off x="4046538" y="2663825"/>
            <a:ext cx="155575" cy="1809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3046"/>
                </a:moveTo>
                <a:lnTo>
                  <a:pt x="4928" y="13046"/>
                </a:lnTo>
                <a:lnTo>
                  <a:pt x="4928" y="21600"/>
                </a:lnTo>
                <a:lnTo>
                  <a:pt x="16672" y="21600"/>
                </a:lnTo>
                <a:lnTo>
                  <a:pt x="16672" y="13046"/>
                </a:lnTo>
                <a:lnTo>
                  <a:pt x="21600" y="13046"/>
                </a:lnTo>
                <a:lnTo>
                  <a:pt x="10800" y="0"/>
                </a:lnTo>
                <a:close/>
                <a:moveTo>
                  <a:pt x="0" y="13046"/>
                </a:move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6" name="Line 54"/>
          <p:cNvSpPr>
            <a:spLocks noChangeShapeType="1"/>
          </p:cNvSpPr>
          <p:nvPr/>
        </p:nvSpPr>
        <p:spPr bwMode="auto">
          <a:xfrm>
            <a:off x="528638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>
            <a:off x="557213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8" name="Line 56"/>
          <p:cNvSpPr>
            <a:spLocks noChangeShapeType="1"/>
          </p:cNvSpPr>
          <p:nvPr/>
        </p:nvSpPr>
        <p:spPr bwMode="auto">
          <a:xfrm>
            <a:off x="587375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9" name="Line 57"/>
          <p:cNvSpPr>
            <a:spLocks noChangeShapeType="1"/>
          </p:cNvSpPr>
          <p:nvPr/>
        </p:nvSpPr>
        <p:spPr bwMode="auto">
          <a:xfrm>
            <a:off x="893763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0" name="Line 58"/>
          <p:cNvSpPr>
            <a:spLocks noChangeShapeType="1"/>
          </p:cNvSpPr>
          <p:nvPr/>
        </p:nvSpPr>
        <p:spPr bwMode="auto">
          <a:xfrm>
            <a:off x="923925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1" name="Line 59"/>
          <p:cNvSpPr>
            <a:spLocks noChangeShapeType="1"/>
          </p:cNvSpPr>
          <p:nvPr/>
        </p:nvSpPr>
        <p:spPr bwMode="auto">
          <a:xfrm>
            <a:off x="952500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2" name="Rectangle 60"/>
          <p:cNvSpPr>
            <a:spLocks/>
          </p:cNvSpPr>
          <p:nvPr/>
        </p:nvSpPr>
        <p:spPr bwMode="auto">
          <a:xfrm>
            <a:off x="7823200" y="2936875"/>
            <a:ext cx="114300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6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µJ</a:t>
            </a:r>
          </a:p>
          <a:p>
            <a:pPr marL="28575"/>
            <a:r>
              <a:rPr lang="en-US" altLang="ja-JP" sz="16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@Lyman-</a:t>
            </a:r>
            <a:r>
              <a:rPr lang="en-US" altLang="ja-JP" sz="16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α</a:t>
            </a:r>
          </a:p>
        </p:txBody>
      </p:sp>
      <p:sp>
        <p:nvSpPr>
          <p:cNvPr id="8253" name="Rectangle 61"/>
          <p:cNvSpPr>
            <a:spLocks/>
          </p:cNvSpPr>
          <p:nvPr/>
        </p:nvSpPr>
        <p:spPr bwMode="auto">
          <a:xfrm>
            <a:off x="3306763" y="4829175"/>
            <a:ext cx="560387" cy="4079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4" name="Rectangle 62"/>
          <p:cNvSpPr>
            <a:spLocks/>
          </p:cNvSpPr>
          <p:nvPr/>
        </p:nvSpPr>
        <p:spPr bwMode="auto">
          <a:xfrm>
            <a:off x="2430463" y="5273675"/>
            <a:ext cx="53657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OPG</a:t>
            </a:r>
          </a:p>
        </p:txBody>
      </p:sp>
      <p:sp>
        <p:nvSpPr>
          <p:cNvPr id="8255" name="Rectangle 63"/>
          <p:cNvSpPr>
            <a:spLocks/>
          </p:cNvSpPr>
          <p:nvPr/>
        </p:nvSpPr>
        <p:spPr bwMode="auto">
          <a:xfrm>
            <a:off x="3378200" y="5273675"/>
            <a:ext cx="50482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OPA</a:t>
            </a:r>
          </a:p>
        </p:txBody>
      </p:sp>
      <p:sp>
        <p:nvSpPr>
          <p:cNvPr id="8256" name="AutoShape 64"/>
          <p:cNvSpPr>
            <a:spLocks/>
          </p:cNvSpPr>
          <p:nvPr/>
        </p:nvSpPr>
        <p:spPr bwMode="auto">
          <a:xfrm>
            <a:off x="2557463" y="4930775"/>
            <a:ext cx="739775" cy="206375"/>
          </a:xfrm>
          <a:prstGeom prst="rightArrow">
            <a:avLst>
              <a:gd name="adj1" fmla="val 44139"/>
              <a:gd name="adj2" fmla="val 106410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7" name="Rectangle 65"/>
          <p:cNvSpPr>
            <a:spLocks/>
          </p:cNvSpPr>
          <p:nvPr/>
        </p:nvSpPr>
        <p:spPr bwMode="auto">
          <a:xfrm>
            <a:off x="2451100" y="4889500"/>
            <a:ext cx="493713" cy="292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>
            <a:off x="385763" y="1839913"/>
            <a:ext cx="4668837" cy="1587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9" name="Line 67"/>
          <p:cNvSpPr>
            <a:spLocks noChangeShapeType="1"/>
          </p:cNvSpPr>
          <p:nvPr/>
        </p:nvSpPr>
        <p:spPr bwMode="auto">
          <a:xfrm>
            <a:off x="1244600" y="4279900"/>
            <a:ext cx="3810000" cy="1588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0" name="Freeform 68"/>
          <p:cNvSpPr>
            <a:spLocks/>
          </p:cNvSpPr>
          <p:nvPr/>
        </p:nvSpPr>
        <p:spPr bwMode="auto">
          <a:xfrm rot="5400000">
            <a:off x="2364582" y="2664618"/>
            <a:ext cx="285750" cy="169863"/>
          </a:xfrm>
          <a:custGeom>
            <a:avLst/>
            <a:gdLst>
              <a:gd name="T0" fmla="*/ 0 w 21600"/>
              <a:gd name="T1" fmla="*/ 0 h 21600"/>
              <a:gd name="T2" fmla="*/ 5400 w 21600"/>
              <a:gd name="T3" fmla="*/ 21600 h 21600"/>
              <a:gd name="T4" fmla="*/ 16200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1" name="Freeform 69"/>
          <p:cNvSpPr>
            <a:spLocks/>
          </p:cNvSpPr>
          <p:nvPr/>
        </p:nvSpPr>
        <p:spPr bwMode="auto">
          <a:xfrm rot="5400000">
            <a:off x="2528887" y="2670176"/>
            <a:ext cx="442913" cy="169862"/>
          </a:xfrm>
          <a:custGeom>
            <a:avLst/>
            <a:gdLst>
              <a:gd name="T0" fmla="*/ 0 w 21600"/>
              <a:gd name="T1" fmla="*/ 0 h 21600"/>
              <a:gd name="T2" fmla="*/ 2924 w 21600"/>
              <a:gd name="T3" fmla="*/ 21600 h 21600"/>
              <a:gd name="T4" fmla="*/ 18676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924" y="21600"/>
                </a:lnTo>
                <a:lnTo>
                  <a:pt x="18676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2" name="Freeform 70"/>
          <p:cNvSpPr>
            <a:spLocks/>
          </p:cNvSpPr>
          <p:nvPr/>
        </p:nvSpPr>
        <p:spPr bwMode="auto">
          <a:xfrm rot="5400000">
            <a:off x="2696369" y="2664619"/>
            <a:ext cx="584200" cy="169862"/>
          </a:xfrm>
          <a:custGeom>
            <a:avLst/>
            <a:gdLst>
              <a:gd name="T0" fmla="*/ 0 w 21600"/>
              <a:gd name="T1" fmla="*/ 0 h 21600"/>
              <a:gd name="T2" fmla="*/ 2093 w 21600"/>
              <a:gd name="T3" fmla="*/ 21600 h 21600"/>
              <a:gd name="T4" fmla="*/ 19507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093" y="21600"/>
                </a:lnTo>
                <a:lnTo>
                  <a:pt x="19507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3" name="Rectangle 71"/>
          <p:cNvSpPr>
            <a:spLocks/>
          </p:cNvSpPr>
          <p:nvPr/>
        </p:nvSpPr>
        <p:spPr bwMode="auto">
          <a:xfrm>
            <a:off x="358775" y="2849563"/>
            <a:ext cx="10810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1062.75 nm</a:t>
            </a:r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6192838" y="3063875"/>
            <a:ext cx="938212" cy="1588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5" name="Rectangle 73"/>
          <p:cNvSpPr>
            <a:spLocks/>
          </p:cNvSpPr>
          <p:nvPr/>
        </p:nvSpPr>
        <p:spPr bwMode="auto">
          <a:xfrm>
            <a:off x="5676900" y="2057400"/>
            <a:ext cx="14890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>
                <a:solidFill>
                  <a:schemeClr val="tx1"/>
                </a:solidFill>
                <a:ea typeface="ＭＳ Ｐゴシック" charset="0"/>
                <a:cs typeface="Arial" charset="0"/>
              </a:rPr>
              <a:t>Lyman-α Shifter</a:t>
            </a:r>
          </a:p>
        </p:txBody>
      </p:sp>
      <p:sp>
        <p:nvSpPr>
          <p:cNvPr id="8266" name="Rectangle 74"/>
          <p:cNvSpPr>
            <a:spLocks/>
          </p:cNvSpPr>
          <p:nvPr/>
        </p:nvSpPr>
        <p:spPr bwMode="auto">
          <a:xfrm>
            <a:off x="5567363" y="2144713"/>
            <a:ext cx="106362" cy="114300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7" name="Rectangle 75"/>
          <p:cNvSpPr>
            <a:spLocks/>
          </p:cNvSpPr>
          <p:nvPr/>
        </p:nvSpPr>
        <p:spPr bwMode="auto">
          <a:xfrm>
            <a:off x="241300" y="114300"/>
            <a:ext cx="8597900" cy="558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5" bIns="0"/>
          <a:lstStyle/>
          <a:p>
            <a:pPr marL="28575" algn="ctr">
              <a:lnSpc>
                <a:spcPct val="150000"/>
              </a:lnSpc>
            </a:pPr>
            <a:r>
              <a:rPr lang="en-US" altLang="ja-JP" sz="3000" i="0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Lyman</a:t>
            </a:r>
            <a:r>
              <a:rPr lang="en-US" altLang="ja-JP" sz="3000" i="0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-α Generating System</a:t>
            </a:r>
          </a:p>
        </p:txBody>
      </p:sp>
    </p:spTree>
    <p:extLst>
      <p:ext uri="{BB962C8B-B14F-4D97-AF65-F5344CB8AC3E}">
        <p14:creationId xmlns:p14="http://schemas.microsoft.com/office/powerpoint/2010/main" val="13600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/>
          </p:cNvSpPr>
          <p:nvPr/>
        </p:nvSpPr>
        <p:spPr bwMode="auto">
          <a:xfrm>
            <a:off x="7658100" y="6451600"/>
            <a:ext cx="12207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9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Y. Oishi 29 Jun. 2012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5545138" y="2449513"/>
            <a:ext cx="282575" cy="2363787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5865813" y="2751138"/>
            <a:ext cx="1628775" cy="1760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116638" y="3197225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815138" y="3635375"/>
            <a:ext cx="6556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Ly</a:t>
            </a:r>
            <a:r>
              <a:rPr lang="en-US" altLang="ja-JP" sz="1800" i="0" baseline="-25000">
                <a:solidFill>
                  <a:schemeClr val="tx1"/>
                </a:solidFill>
                <a:ea typeface="ＭＳ Ｐゴシック" charset="0"/>
                <a:cs typeface="Arial" charset="0"/>
              </a:rPr>
              <a:t>-</a:t>
            </a:r>
            <a:r>
              <a:rPr lang="en-US" altLang="ja-JP" sz="18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5872163" y="2736850"/>
            <a:ext cx="830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Kr 4p</a:t>
            </a:r>
            <a:r>
              <a:rPr lang="en-US" altLang="ja-JP" sz="1400" i="0" baseline="30000">
                <a:solidFill>
                  <a:schemeClr val="tx1"/>
                </a:solidFill>
                <a:ea typeface="ＭＳ Ｐゴシック" charset="0"/>
                <a:cs typeface="Arial" charset="0"/>
              </a:rPr>
              <a:t>5</a:t>
            </a:r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5p</a:t>
            </a:r>
          </a:p>
        </p:txBody>
      </p:sp>
      <p:sp>
        <p:nvSpPr>
          <p:cNvPr id="8200" name="Rectangle 8"/>
          <p:cNvSpPr>
            <a:spLocks/>
          </p:cNvSpPr>
          <p:nvPr/>
        </p:nvSpPr>
        <p:spPr bwMode="auto">
          <a:xfrm>
            <a:off x="5921375" y="4251325"/>
            <a:ext cx="63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Kr 4p</a:t>
            </a:r>
            <a:r>
              <a:rPr lang="en-US" altLang="ja-JP" sz="1400" i="0" baseline="30000">
                <a:solidFill>
                  <a:schemeClr val="tx1"/>
                </a:solidFill>
                <a:ea typeface="ＭＳ Ｐゴシック" charset="0"/>
                <a:cs typeface="Arial" charset="0"/>
              </a:rPr>
              <a:t>6</a:t>
            </a:r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6475413" y="3090863"/>
            <a:ext cx="158750" cy="5556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4307"/>
                </a:moveTo>
                <a:lnTo>
                  <a:pt x="5400" y="4307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4307"/>
                </a:lnTo>
                <a:lnTo>
                  <a:pt x="21600" y="4307"/>
                </a:lnTo>
                <a:lnTo>
                  <a:pt x="10800" y="0"/>
                </a:lnTo>
                <a:close/>
                <a:moveTo>
                  <a:pt x="0" y="4307"/>
                </a:moveTo>
              </a:path>
            </a:pathLst>
          </a:cu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2" name="AutoShape 10"/>
          <p:cNvSpPr>
            <a:spLocks/>
          </p:cNvSpPr>
          <p:nvPr/>
        </p:nvSpPr>
        <p:spPr bwMode="auto">
          <a:xfrm rot="10800000" flipH="1">
            <a:off x="6696075" y="3290888"/>
            <a:ext cx="158750" cy="9191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918"/>
                </a:moveTo>
                <a:lnTo>
                  <a:pt x="5082" y="2918"/>
                </a:lnTo>
                <a:lnTo>
                  <a:pt x="5082" y="21600"/>
                </a:lnTo>
                <a:lnTo>
                  <a:pt x="16518" y="21600"/>
                </a:lnTo>
                <a:lnTo>
                  <a:pt x="16518" y="2918"/>
                </a:lnTo>
                <a:lnTo>
                  <a:pt x="21600" y="2918"/>
                </a:lnTo>
                <a:lnTo>
                  <a:pt x="10800" y="0"/>
                </a:lnTo>
                <a:close/>
                <a:moveTo>
                  <a:pt x="0" y="2918"/>
                </a:moveTo>
              </a:path>
            </a:pathLst>
          </a:custGeom>
          <a:solidFill>
            <a:srgbClr val="710099"/>
          </a:solidFill>
          <a:ln w="9525" cap="flat">
            <a:solidFill>
              <a:srgbClr val="7100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3" name="AutoShape 11"/>
          <p:cNvSpPr>
            <a:spLocks/>
          </p:cNvSpPr>
          <p:nvPr/>
        </p:nvSpPr>
        <p:spPr bwMode="auto">
          <a:xfrm>
            <a:off x="6478588" y="3659188"/>
            <a:ext cx="158750" cy="55721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4307"/>
                </a:moveTo>
                <a:lnTo>
                  <a:pt x="5400" y="4307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4307"/>
                </a:lnTo>
                <a:lnTo>
                  <a:pt x="21600" y="4307"/>
                </a:lnTo>
                <a:lnTo>
                  <a:pt x="10800" y="0"/>
                </a:lnTo>
                <a:close/>
                <a:moveTo>
                  <a:pt x="0" y="4307"/>
                </a:moveTo>
              </a:path>
            </a:pathLst>
          </a:cu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199188" y="4240213"/>
            <a:ext cx="946150" cy="1587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5" name="AutoShape 13"/>
          <p:cNvSpPr>
            <a:spLocks/>
          </p:cNvSpPr>
          <p:nvPr/>
        </p:nvSpPr>
        <p:spPr bwMode="auto">
          <a:xfrm rot="10800000" flipH="1">
            <a:off x="6694488" y="3087688"/>
            <a:ext cx="158750" cy="1920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730"/>
                </a:moveTo>
                <a:lnTo>
                  <a:pt x="5082" y="10730"/>
                </a:lnTo>
                <a:lnTo>
                  <a:pt x="5082" y="21600"/>
                </a:lnTo>
                <a:lnTo>
                  <a:pt x="16518" y="21600"/>
                </a:lnTo>
                <a:lnTo>
                  <a:pt x="16518" y="10730"/>
                </a:lnTo>
                <a:lnTo>
                  <a:pt x="21600" y="10730"/>
                </a:lnTo>
                <a:lnTo>
                  <a:pt x="10800" y="0"/>
                </a:lnTo>
                <a:close/>
                <a:moveTo>
                  <a:pt x="0" y="10730"/>
                </a:moveTo>
              </a:path>
            </a:pathLst>
          </a:cu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6" name="AutoShape 14"/>
          <p:cNvSpPr>
            <a:spLocks/>
          </p:cNvSpPr>
          <p:nvPr/>
        </p:nvSpPr>
        <p:spPr bwMode="auto">
          <a:xfrm rot="5400000">
            <a:off x="5363369" y="3402807"/>
            <a:ext cx="257175" cy="4524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4342"/>
                </a:moveTo>
                <a:lnTo>
                  <a:pt x="5983" y="14342"/>
                </a:lnTo>
                <a:lnTo>
                  <a:pt x="5983" y="21600"/>
                </a:lnTo>
                <a:lnTo>
                  <a:pt x="15617" y="21600"/>
                </a:lnTo>
                <a:lnTo>
                  <a:pt x="15617" y="14342"/>
                </a:lnTo>
                <a:lnTo>
                  <a:pt x="21600" y="14342"/>
                </a:lnTo>
                <a:lnTo>
                  <a:pt x="10800" y="0"/>
                </a:lnTo>
                <a:close/>
                <a:moveTo>
                  <a:pt x="0" y="14342"/>
                </a:moveTo>
              </a:path>
            </a:pathLst>
          </a:custGeom>
          <a:solidFill>
            <a:srgbClr val="000000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7" name="Freeform 15"/>
          <p:cNvSpPr>
            <a:spLocks/>
          </p:cNvSpPr>
          <p:nvPr/>
        </p:nvSpPr>
        <p:spPr bwMode="auto">
          <a:xfrm>
            <a:off x="5068888" y="2735263"/>
            <a:ext cx="193675" cy="22574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8" name="Rectangle 16"/>
          <p:cNvSpPr>
            <a:spLocks/>
          </p:cNvSpPr>
          <p:nvPr/>
        </p:nvSpPr>
        <p:spPr bwMode="auto">
          <a:xfrm>
            <a:off x="374650" y="1495425"/>
            <a:ext cx="4695825" cy="1917700"/>
          </a:xfrm>
          <a:prstGeom prst="rect">
            <a:avLst/>
          </a:prstGeom>
          <a:solidFill>
            <a:srgbClr val="F7F7F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642938" y="1543050"/>
            <a:ext cx="4305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 dirty="0">
                <a:solidFill>
                  <a:srgbClr val="0315CF"/>
                </a:solidFill>
                <a:ea typeface="ＭＳ Ｐゴシック" charset="0"/>
                <a:cs typeface="Arial" charset="0"/>
              </a:rPr>
              <a:t>OMEGA 1 </a:t>
            </a:r>
            <a:r>
              <a:rPr lang="ja-JP" altLang="en-US" sz="1400" i="0" dirty="0">
                <a:solidFill>
                  <a:srgbClr val="0315CF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>：</a:t>
            </a:r>
            <a:r>
              <a:rPr lang="en-US" altLang="ja-JP" sz="1400" b="1" i="0" dirty="0">
                <a:solidFill>
                  <a:srgbClr val="0315CF"/>
                </a:solidFill>
                <a:ea typeface="ＭＳ Ｐゴシック" charset="0"/>
                <a:cs typeface="Arial" charset="0"/>
              </a:rPr>
              <a:t> High Energy 212.55 nm Laser System</a:t>
            </a:r>
          </a:p>
        </p:txBody>
      </p:sp>
      <p:sp>
        <p:nvSpPr>
          <p:cNvPr id="8210" name="Rectangle 18"/>
          <p:cNvSpPr>
            <a:spLocks/>
          </p:cNvSpPr>
          <p:nvPr/>
        </p:nvSpPr>
        <p:spPr bwMode="auto">
          <a:xfrm>
            <a:off x="384175" y="1954213"/>
            <a:ext cx="88265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Fiber</a:t>
            </a:r>
          </a:p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Oscillator</a:t>
            </a:r>
          </a:p>
        </p:txBody>
      </p:sp>
      <p:sp>
        <p:nvSpPr>
          <p:cNvPr id="8211" name="Rectangle 19"/>
          <p:cNvSpPr>
            <a:spLocks/>
          </p:cNvSpPr>
          <p:nvPr/>
        </p:nvSpPr>
        <p:spPr bwMode="auto">
          <a:xfrm>
            <a:off x="1293813" y="2028825"/>
            <a:ext cx="954087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Fiber Amp</a:t>
            </a:r>
          </a:p>
        </p:txBody>
      </p:sp>
      <p:sp>
        <p:nvSpPr>
          <p:cNvPr id="8212" name="Rectangle 20"/>
          <p:cNvSpPr>
            <a:spLocks/>
          </p:cNvSpPr>
          <p:nvPr/>
        </p:nvSpPr>
        <p:spPr bwMode="auto">
          <a:xfrm>
            <a:off x="2241550" y="1984375"/>
            <a:ext cx="1268413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All-Solid-State</a:t>
            </a:r>
          </a:p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Amplifier</a:t>
            </a:r>
          </a:p>
        </p:txBody>
      </p:sp>
      <p:sp>
        <p:nvSpPr>
          <p:cNvPr id="8213" name="Rectangle 21"/>
          <p:cNvSpPr>
            <a:spLocks/>
          </p:cNvSpPr>
          <p:nvPr/>
        </p:nvSpPr>
        <p:spPr bwMode="auto">
          <a:xfrm>
            <a:off x="3597275" y="2205038"/>
            <a:ext cx="1204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2nd ~ 5th HG</a:t>
            </a:r>
          </a:p>
        </p:txBody>
      </p:sp>
      <p:sp>
        <p:nvSpPr>
          <p:cNvPr id="8214" name="AutoShape 22"/>
          <p:cNvSpPr>
            <a:spLocks/>
          </p:cNvSpPr>
          <p:nvPr/>
        </p:nvSpPr>
        <p:spPr bwMode="auto">
          <a:xfrm>
            <a:off x="4184650" y="2552700"/>
            <a:ext cx="739775" cy="368300"/>
          </a:xfrm>
          <a:prstGeom prst="rightArrow">
            <a:avLst>
              <a:gd name="adj1" fmla="val 40620"/>
              <a:gd name="adj2" fmla="val 65671"/>
            </a:avLst>
          </a:pr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5" name="AutoShape 23"/>
          <p:cNvSpPr>
            <a:spLocks/>
          </p:cNvSpPr>
          <p:nvPr/>
        </p:nvSpPr>
        <p:spPr bwMode="auto">
          <a:xfrm>
            <a:off x="2978150" y="2573338"/>
            <a:ext cx="527050" cy="361950"/>
          </a:xfrm>
          <a:prstGeom prst="rightArrow">
            <a:avLst>
              <a:gd name="adj1" fmla="val 49333"/>
              <a:gd name="adj2" fmla="val 76811"/>
            </a:avLst>
          </a:prstGeom>
          <a:solidFill>
            <a:srgbClr val="333399"/>
          </a:solidFill>
          <a:ln w="9525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6" name="AutoShape 24"/>
          <p:cNvSpPr>
            <a:spLocks/>
          </p:cNvSpPr>
          <p:nvPr/>
        </p:nvSpPr>
        <p:spPr bwMode="auto">
          <a:xfrm>
            <a:off x="2008188" y="2649538"/>
            <a:ext cx="354012" cy="215900"/>
          </a:xfrm>
          <a:prstGeom prst="rightArrow">
            <a:avLst>
              <a:gd name="adj1" fmla="val 44130"/>
              <a:gd name="adj2" fmla="val 93137"/>
            </a:avLst>
          </a:prstGeom>
          <a:solidFill>
            <a:srgbClr val="333399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7" name="AutoShape 25"/>
          <p:cNvSpPr>
            <a:spLocks/>
          </p:cNvSpPr>
          <p:nvPr/>
        </p:nvSpPr>
        <p:spPr bwMode="auto">
          <a:xfrm>
            <a:off x="998538" y="2678113"/>
            <a:ext cx="317500" cy="163512"/>
          </a:xfrm>
          <a:prstGeom prst="rightArrow">
            <a:avLst>
              <a:gd name="adj1" fmla="val 26472"/>
              <a:gd name="adj2" fmla="val 86902"/>
            </a:avLst>
          </a:prstGeom>
          <a:solidFill>
            <a:srgbClr val="333399"/>
          </a:solidFill>
          <a:ln w="9525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8" name="Rectangle 26"/>
          <p:cNvSpPr>
            <a:spLocks/>
          </p:cNvSpPr>
          <p:nvPr/>
        </p:nvSpPr>
        <p:spPr bwMode="auto">
          <a:xfrm>
            <a:off x="3567113" y="2563813"/>
            <a:ext cx="923925" cy="35718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19" name="Rectangle 27"/>
          <p:cNvSpPr>
            <a:spLocks/>
          </p:cNvSpPr>
          <p:nvPr/>
        </p:nvSpPr>
        <p:spPr bwMode="auto">
          <a:xfrm>
            <a:off x="1919288" y="2954338"/>
            <a:ext cx="67627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0.1 mJ</a:t>
            </a:r>
          </a:p>
        </p:txBody>
      </p:sp>
      <p:sp>
        <p:nvSpPr>
          <p:cNvPr id="8220" name="Rectangle 28"/>
          <p:cNvSpPr>
            <a:spLocks/>
          </p:cNvSpPr>
          <p:nvPr/>
        </p:nvSpPr>
        <p:spPr bwMode="auto">
          <a:xfrm>
            <a:off x="3140075" y="2967038"/>
            <a:ext cx="381000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 J</a:t>
            </a:r>
          </a:p>
        </p:txBody>
      </p:sp>
      <p:sp>
        <p:nvSpPr>
          <p:cNvPr id="8221" name="Rectangle 29"/>
          <p:cNvSpPr>
            <a:spLocks/>
          </p:cNvSpPr>
          <p:nvPr/>
        </p:nvSpPr>
        <p:spPr bwMode="auto">
          <a:xfrm>
            <a:off x="3927475" y="2921000"/>
            <a:ext cx="1163638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mJ</a:t>
            </a:r>
          </a:p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@212.55 nm</a:t>
            </a:r>
          </a:p>
        </p:txBody>
      </p:sp>
      <p:sp>
        <p:nvSpPr>
          <p:cNvPr id="8222" name="Rectangle 30"/>
          <p:cNvSpPr>
            <a:spLocks/>
          </p:cNvSpPr>
          <p:nvPr/>
        </p:nvSpPr>
        <p:spPr bwMode="auto">
          <a:xfrm>
            <a:off x="523875" y="1622425"/>
            <a:ext cx="106363" cy="114300"/>
          </a:xfrm>
          <a:prstGeom prst="rect">
            <a:avLst/>
          </a:prstGeom>
          <a:solidFill>
            <a:srgbClr val="0315CF"/>
          </a:solidFill>
          <a:ln w="9525" cap="flat">
            <a:solidFill>
              <a:srgbClr val="0315C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3" name="Rectangle 31"/>
          <p:cNvSpPr>
            <a:spLocks/>
          </p:cNvSpPr>
          <p:nvPr/>
        </p:nvSpPr>
        <p:spPr bwMode="auto">
          <a:xfrm>
            <a:off x="1233488" y="3887788"/>
            <a:ext cx="3824287" cy="1982787"/>
          </a:xfrm>
          <a:prstGeom prst="rect">
            <a:avLst/>
          </a:prstGeom>
          <a:solidFill>
            <a:srgbClr val="FFEEE4"/>
          </a:solidFill>
          <a:ln w="9525" cap="flat">
            <a:solidFill>
              <a:srgbClr val="FFEEE4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4" name="Rectangle 32"/>
          <p:cNvSpPr>
            <a:spLocks/>
          </p:cNvSpPr>
          <p:nvPr/>
        </p:nvSpPr>
        <p:spPr bwMode="auto">
          <a:xfrm>
            <a:off x="1474788" y="3938588"/>
            <a:ext cx="3462337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>
                <a:solidFill>
                  <a:srgbClr val="B9040F"/>
                </a:solidFill>
                <a:ea typeface="ＭＳ Ｐゴシック" charset="0"/>
                <a:cs typeface="Arial" charset="0"/>
              </a:rPr>
              <a:t>OMEGA 2</a:t>
            </a:r>
            <a:r>
              <a:rPr lang="ja-JP" altLang="en-US" sz="1400" i="0">
                <a:solidFill>
                  <a:srgbClr val="B9040F"/>
                </a:solidFill>
                <a:latin typeface="ＭＳ Ｐゴシック" charset="0"/>
                <a:ea typeface="ＭＳ Ｐゴシック" charset="0"/>
                <a:cs typeface="ＭＳ Ｐゴシック" charset="0"/>
                <a:sym typeface="ＭＳ Ｐゴシック" charset="0"/>
              </a:rPr>
              <a:t>：</a:t>
            </a:r>
            <a:r>
              <a:rPr lang="en-US" altLang="ja-JP" sz="1400" b="1" i="0">
                <a:solidFill>
                  <a:srgbClr val="B9040F"/>
                </a:solidFill>
                <a:ea typeface="ＭＳ Ｐゴシック" charset="0"/>
                <a:cs typeface="Arial" charset="0"/>
              </a:rPr>
              <a:t> Tunable 815-850 nm System</a:t>
            </a:r>
          </a:p>
        </p:txBody>
      </p:sp>
      <p:sp>
        <p:nvSpPr>
          <p:cNvPr id="8225" name="Rectangle 33"/>
          <p:cNvSpPr>
            <a:spLocks/>
          </p:cNvSpPr>
          <p:nvPr/>
        </p:nvSpPr>
        <p:spPr bwMode="auto">
          <a:xfrm>
            <a:off x="1420813" y="4359275"/>
            <a:ext cx="1184275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Tunable DFB</a:t>
            </a:r>
          </a:p>
          <a:p>
            <a:pPr marL="28575" algn="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Diode Laser</a:t>
            </a:r>
          </a:p>
        </p:txBody>
      </p:sp>
      <p:sp>
        <p:nvSpPr>
          <p:cNvPr id="8226" name="Rectangle 34"/>
          <p:cNvSpPr>
            <a:spLocks/>
          </p:cNvSpPr>
          <p:nvPr/>
        </p:nvSpPr>
        <p:spPr bwMode="auto">
          <a:xfrm>
            <a:off x="1592263" y="5518150"/>
            <a:ext cx="3157537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Multistage Optical Parametric Process</a:t>
            </a:r>
          </a:p>
        </p:txBody>
      </p:sp>
      <p:sp>
        <p:nvSpPr>
          <p:cNvPr id="8227" name="AutoShape 35"/>
          <p:cNvSpPr>
            <a:spLocks/>
          </p:cNvSpPr>
          <p:nvPr/>
        </p:nvSpPr>
        <p:spPr bwMode="auto">
          <a:xfrm>
            <a:off x="2097088" y="4960938"/>
            <a:ext cx="323850" cy="136525"/>
          </a:xfrm>
          <a:prstGeom prst="rightArrow">
            <a:avLst>
              <a:gd name="adj1" fmla="val 27435"/>
              <a:gd name="adj2" fmla="val 82331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8" name="AutoShape 36"/>
          <p:cNvSpPr>
            <a:spLocks/>
          </p:cNvSpPr>
          <p:nvPr/>
        </p:nvSpPr>
        <p:spPr bwMode="auto">
          <a:xfrm>
            <a:off x="3598863" y="4854575"/>
            <a:ext cx="739775" cy="350838"/>
          </a:xfrm>
          <a:prstGeom prst="rightArrow">
            <a:avLst>
              <a:gd name="adj1" fmla="val 43806"/>
              <a:gd name="adj2" fmla="val 70862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29" name="Rectangle 37"/>
          <p:cNvSpPr>
            <a:spLocks/>
          </p:cNvSpPr>
          <p:nvPr/>
        </p:nvSpPr>
        <p:spPr bwMode="auto">
          <a:xfrm>
            <a:off x="3751263" y="4367213"/>
            <a:ext cx="1271587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mJ</a:t>
            </a:r>
          </a:p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@815-850 nm</a:t>
            </a:r>
          </a:p>
        </p:txBody>
      </p:sp>
      <p:sp>
        <p:nvSpPr>
          <p:cNvPr id="8230" name="Rectangle 38"/>
          <p:cNvSpPr>
            <a:spLocks/>
          </p:cNvSpPr>
          <p:nvPr/>
        </p:nvSpPr>
        <p:spPr bwMode="auto">
          <a:xfrm>
            <a:off x="1373188" y="4029075"/>
            <a:ext cx="104775" cy="112713"/>
          </a:xfrm>
          <a:prstGeom prst="rect">
            <a:avLst/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1" name="Rectangle 39"/>
          <p:cNvSpPr>
            <a:spLocks/>
          </p:cNvSpPr>
          <p:nvPr/>
        </p:nvSpPr>
        <p:spPr bwMode="auto">
          <a:xfrm>
            <a:off x="1973263" y="4894263"/>
            <a:ext cx="261937" cy="268287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2" name="Rectangle 40"/>
          <p:cNvSpPr>
            <a:spLocks/>
          </p:cNvSpPr>
          <p:nvPr/>
        </p:nvSpPr>
        <p:spPr bwMode="auto">
          <a:xfrm>
            <a:off x="5595938" y="4799013"/>
            <a:ext cx="21383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Ly-</a:t>
            </a:r>
            <a:r>
              <a:rPr lang="en-US" altLang="ja-JP" sz="2400" i="0" baseline="-2500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altLang="ja-JP" sz="2400" i="0">
                <a:solidFill>
                  <a:srgbClr val="B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altLang="ja-JP" sz="2400" i="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= 2</a:t>
            </a:r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1</a:t>
            </a:r>
            <a:r>
              <a:rPr lang="en-US" altLang="ja-JP" sz="2400" i="0">
                <a:solidFill>
                  <a:srgbClr val="B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- </a:t>
            </a:r>
            <a:r>
              <a:rPr lang="en-US" altLang="ja-JP" sz="2400" i="0">
                <a:solidFill>
                  <a:srgbClr val="B00000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2400" i="0" baseline="-25000">
                <a:solidFill>
                  <a:srgbClr val="B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2</a:t>
            </a:r>
          </a:p>
        </p:txBody>
      </p:sp>
      <p:sp>
        <p:nvSpPr>
          <p:cNvPr id="8233" name="AutoShape 41"/>
          <p:cNvSpPr>
            <a:spLocks/>
          </p:cNvSpPr>
          <p:nvPr/>
        </p:nvSpPr>
        <p:spPr bwMode="auto">
          <a:xfrm rot="5400000">
            <a:off x="8070850" y="3354388"/>
            <a:ext cx="255588" cy="5889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4606"/>
                </a:moveTo>
                <a:lnTo>
                  <a:pt x="5881" y="14606"/>
                </a:lnTo>
                <a:lnTo>
                  <a:pt x="5881" y="21600"/>
                </a:lnTo>
                <a:lnTo>
                  <a:pt x="15719" y="21600"/>
                </a:lnTo>
                <a:lnTo>
                  <a:pt x="15719" y="14606"/>
                </a:lnTo>
                <a:lnTo>
                  <a:pt x="21600" y="14606"/>
                </a:lnTo>
                <a:lnTo>
                  <a:pt x="10800" y="0"/>
                </a:lnTo>
                <a:close/>
                <a:moveTo>
                  <a:pt x="0" y="14606"/>
                </a:moveTo>
              </a:path>
            </a:pathLst>
          </a:custGeom>
          <a:solidFill>
            <a:srgbClr val="890193"/>
          </a:solidFill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4" name="Rectangle 42"/>
          <p:cNvSpPr>
            <a:spLocks/>
          </p:cNvSpPr>
          <p:nvPr/>
        </p:nvSpPr>
        <p:spPr bwMode="auto">
          <a:xfrm>
            <a:off x="7518400" y="2446338"/>
            <a:ext cx="282575" cy="2365375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F7F7F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5" name="Rectangle 43"/>
          <p:cNvSpPr>
            <a:spLocks/>
          </p:cNvSpPr>
          <p:nvPr/>
        </p:nvSpPr>
        <p:spPr bwMode="auto">
          <a:xfrm>
            <a:off x="5911850" y="2447925"/>
            <a:ext cx="1485900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Krypton Gas Cell</a:t>
            </a:r>
          </a:p>
        </p:txBody>
      </p:sp>
      <p:sp>
        <p:nvSpPr>
          <p:cNvPr id="8236" name="Rectangle 44"/>
          <p:cNvSpPr>
            <a:spLocks/>
          </p:cNvSpPr>
          <p:nvPr/>
        </p:nvSpPr>
        <p:spPr bwMode="auto">
          <a:xfrm>
            <a:off x="6105525" y="3754438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</a:t>
            </a:r>
          </a:p>
        </p:txBody>
      </p:sp>
      <p:sp>
        <p:nvSpPr>
          <p:cNvPr id="8237" name="Rectangle 45"/>
          <p:cNvSpPr>
            <a:spLocks/>
          </p:cNvSpPr>
          <p:nvPr/>
        </p:nvSpPr>
        <p:spPr bwMode="auto">
          <a:xfrm>
            <a:off x="6821488" y="3043238"/>
            <a:ext cx="43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24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800" i="0" baseline="-25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</a:t>
            </a:r>
          </a:p>
        </p:txBody>
      </p:sp>
      <p:sp>
        <p:nvSpPr>
          <p:cNvPr id="8238" name="Oval 46"/>
          <p:cNvSpPr>
            <a:spLocks/>
          </p:cNvSpPr>
          <p:nvPr/>
        </p:nvSpPr>
        <p:spPr bwMode="auto">
          <a:xfrm>
            <a:off x="592138" y="2452688"/>
            <a:ext cx="312737" cy="312737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39" name="Line 47"/>
          <p:cNvSpPr>
            <a:spLocks noChangeShapeType="1"/>
          </p:cNvSpPr>
          <p:nvPr/>
        </p:nvSpPr>
        <p:spPr bwMode="auto">
          <a:xfrm>
            <a:off x="504825" y="2765425"/>
            <a:ext cx="468313" cy="1588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0" name="Oval 48"/>
          <p:cNvSpPr>
            <a:spLocks/>
          </p:cNvSpPr>
          <p:nvPr/>
        </p:nvSpPr>
        <p:spPr bwMode="auto">
          <a:xfrm>
            <a:off x="1431925" y="2370138"/>
            <a:ext cx="384175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1" name="Line 49"/>
          <p:cNvSpPr>
            <a:spLocks noChangeShapeType="1"/>
          </p:cNvSpPr>
          <p:nvPr/>
        </p:nvSpPr>
        <p:spPr bwMode="auto">
          <a:xfrm>
            <a:off x="1381125" y="2754313"/>
            <a:ext cx="603250" cy="1587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2" name="Oval 50"/>
          <p:cNvSpPr>
            <a:spLocks/>
          </p:cNvSpPr>
          <p:nvPr/>
        </p:nvSpPr>
        <p:spPr bwMode="auto">
          <a:xfrm>
            <a:off x="1484313" y="2370138"/>
            <a:ext cx="384175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3" name="Oval 51"/>
          <p:cNvSpPr>
            <a:spLocks/>
          </p:cNvSpPr>
          <p:nvPr/>
        </p:nvSpPr>
        <p:spPr bwMode="auto">
          <a:xfrm>
            <a:off x="1536700" y="2370138"/>
            <a:ext cx="385763" cy="385762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4" name="Rectangle 52"/>
          <p:cNvSpPr>
            <a:spLocks/>
          </p:cNvSpPr>
          <p:nvPr/>
        </p:nvSpPr>
        <p:spPr bwMode="auto">
          <a:xfrm>
            <a:off x="3540125" y="2573338"/>
            <a:ext cx="93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6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6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1</a:t>
            </a:r>
            <a:r>
              <a:rPr lang="en-US" altLang="ja-JP" sz="1600" i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/5</a:t>
            </a:r>
            <a:r>
              <a:rPr lang="en-US" altLang="ja-JP" sz="1600" i="0">
                <a:solidFill>
                  <a:schemeClr val="tx1"/>
                </a:solidFill>
                <a:ea typeface="ＭＳ Ｐゴシック" charset="0"/>
                <a:cs typeface="Arial" charset="0"/>
              </a:rPr>
              <a:t>    </a:t>
            </a:r>
            <a:r>
              <a:rPr lang="en-US" altLang="ja-JP" sz="1600" i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ω</a:t>
            </a:r>
            <a:r>
              <a:rPr lang="en-US" altLang="ja-JP" sz="1600" i="0" baseline="-250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1</a:t>
            </a:r>
          </a:p>
        </p:txBody>
      </p:sp>
      <p:sp>
        <p:nvSpPr>
          <p:cNvPr id="8245" name="AutoShape 53"/>
          <p:cNvSpPr>
            <a:spLocks/>
          </p:cNvSpPr>
          <p:nvPr/>
        </p:nvSpPr>
        <p:spPr bwMode="auto">
          <a:xfrm rot="5400000">
            <a:off x="4046538" y="2663825"/>
            <a:ext cx="155575" cy="1809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3046"/>
                </a:moveTo>
                <a:lnTo>
                  <a:pt x="4928" y="13046"/>
                </a:lnTo>
                <a:lnTo>
                  <a:pt x="4928" y="21600"/>
                </a:lnTo>
                <a:lnTo>
                  <a:pt x="16672" y="21600"/>
                </a:lnTo>
                <a:lnTo>
                  <a:pt x="16672" y="13046"/>
                </a:lnTo>
                <a:lnTo>
                  <a:pt x="21600" y="13046"/>
                </a:lnTo>
                <a:lnTo>
                  <a:pt x="10800" y="0"/>
                </a:lnTo>
                <a:close/>
                <a:moveTo>
                  <a:pt x="0" y="13046"/>
                </a:move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6" name="Line 54"/>
          <p:cNvSpPr>
            <a:spLocks noChangeShapeType="1"/>
          </p:cNvSpPr>
          <p:nvPr/>
        </p:nvSpPr>
        <p:spPr bwMode="auto">
          <a:xfrm>
            <a:off x="528638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>
            <a:off x="557213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8" name="Line 56"/>
          <p:cNvSpPr>
            <a:spLocks noChangeShapeType="1"/>
          </p:cNvSpPr>
          <p:nvPr/>
        </p:nvSpPr>
        <p:spPr bwMode="auto">
          <a:xfrm>
            <a:off x="587375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49" name="Line 57"/>
          <p:cNvSpPr>
            <a:spLocks noChangeShapeType="1"/>
          </p:cNvSpPr>
          <p:nvPr/>
        </p:nvSpPr>
        <p:spPr bwMode="auto">
          <a:xfrm>
            <a:off x="893763" y="2705100"/>
            <a:ext cx="1587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0" name="Line 58"/>
          <p:cNvSpPr>
            <a:spLocks noChangeShapeType="1"/>
          </p:cNvSpPr>
          <p:nvPr/>
        </p:nvSpPr>
        <p:spPr bwMode="auto">
          <a:xfrm>
            <a:off x="923925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1" name="Line 59"/>
          <p:cNvSpPr>
            <a:spLocks noChangeShapeType="1"/>
          </p:cNvSpPr>
          <p:nvPr/>
        </p:nvSpPr>
        <p:spPr bwMode="auto">
          <a:xfrm>
            <a:off x="952500" y="2705100"/>
            <a:ext cx="1588" cy="1238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2" name="Rectangle 60"/>
          <p:cNvSpPr>
            <a:spLocks/>
          </p:cNvSpPr>
          <p:nvPr/>
        </p:nvSpPr>
        <p:spPr bwMode="auto">
          <a:xfrm>
            <a:off x="7823200" y="2936875"/>
            <a:ext cx="114300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6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100 µJ</a:t>
            </a:r>
          </a:p>
          <a:p>
            <a:pPr marL="28575"/>
            <a:r>
              <a:rPr lang="en-US" altLang="ja-JP" sz="16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@Lyman-</a:t>
            </a:r>
            <a:r>
              <a:rPr lang="en-US" altLang="ja-JP" sz="16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α</a:t>
            </a:r>
          </a:p>
        </p:txBody>
      </p:sp>
      <p:sp>
        <p:nvSpPr>
          <p:cNvPr id="8253" name="Rectangle 61"/>
          <p:cNvSpPr>
            <a:spLocks/>
          </p:cNvSpPr>
          <p:nvPr/>
        </p:nvSpPr>
        <p:spPr bwMode="auto">
          <a:xfrm>
            <a:off x="3306763" y="4829175"/>
            <a:ext cx="560387" cy="4079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4" name="Rectangle 62"/>
          <p:cNvSpPr>
            <a:spLocks/>
          </p:cNvSpPr>
          <p:nvPr/>
        </p:nvSpPr>
        <p:spPr bwMode="auto">
          <a:xfrm>
            <a:off x="2430463" y="5273675"/>
            <a:ext cx="53657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OPG</a:t>
            </a:r>
          </a:p>
        </p:txBody>
      </p:sp>
      <p:sp>
        <p:nvSpPr>
          <p:cNvPr id="8255" name="Rectangle 63"/>
          <p:cNvSpPr>
            <a:spLocks/>
          </p:cNvSpPr>
          <p:nvPr/>
        </p:nvSpPr>
        <p:spPr bwMode="auto">
          <a:xfrm>
            <a:off x="3378200" y="5273675"/>
            <a:ext cx="504825" cy="317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2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 algn="ctr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OPA</a:t>
            </a:r>
          </a:p>
        </p:txBody>
      </p:sp>
      <p:sp>
        <p:nvSpPr>
          <p:cNvPr id="8256" name="AutoShape 64"/>
          <p:cNvSpPr>
            <a:spLocks/>
          </p:cNvSpPr>
          <p:nvPr/>
        </p:nvSpPr>
        <p:spPr bwMode="auto">
          <a:xfrm>
            <a:off x="2557463" y="4930775"/>
            <a:ext cx="739775" cy="206375"/>
          </a:xfrm>
          <a:prstGeom prst="rightArrow">
            <a:avLst>
              <a:gd name="adj1" fmla="val 44139"/>
              <a:gd name="adj2" fmla="val 106410"/>
            </a:avLst>
          </a:prstGeom>
          <a:solidFill>
            <a:srgbClr val="B9040F"/>
          </a:solidFill>
          <a:ln w="9525" cap="flat">
            <a:solidFill>
              <a:srgbClr val="B9040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7" name="Rectangle 65"/>
          <p:cNvSpPr>
            <a:spLocks/>
          </p:cNvSpPr>
          <p:nvPr/>
        </p:nvSpPr>
        <p:spPr bwMode="auto">
          <a:xfrm>
            <a:off x="2451100" y="4889500"/>
            <a:ext cx="493713" cy="292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>
            <a:off x="385763" y="1839913"/>
            <a:ext cx="4668837" cy="1587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59" name="Line 67"/>
          <p:cNvSpPr>
            <a:spLocks noChangeShapeType="1"/>
          </p:cNvSpPr>
          <p:nvPr/>
        </p:nvSpPr>
        <p:spPr bwMode="auto">
          <a:xfrm>
            <a:off x="1244600" y="4279900"/>
            <a:ext cx="3810000" cy="1588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0" name="Freeform 68"/>
          <p:cNvSpPr>
            <a:spLocks/>
          </p:cNvSpPr>
          <p:nvPr/>
        </p:nvSpPr>
        <p:spPr bwMode="auto">
          <a:xfrm rot="5400000">
            <a:off x="2364582" y="2664618"/>
            <a:ext cx="285750" cy="169863"/>
          </a:xfrm>
          <a:custGeom>
            <a:avLst/>
            <a:gdLst>
              <a:gd name="T0" fmla="*/ 0 w 21600"/>
              <a:gd name="T1" fmla="*/ 0 h 21600"/>
              <a:gd name="T2" fmla="*/ 5400 w 21600"/>
              <a:gd name="T3" fmla="*/ 21600 h 21600"/>
              <a:gd name="T4" fmla="*/ 16200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1" name="Freeform 69"/>
          <p:cNvSpPr>
            <a:spLocks/>
          </p:cNvSpPr>
          <p:nvPr/>
        </p:nvSpPr>
        <p:spPr bwMode="auto">
          <a:xfrm rot="5400000">
            <a:off x="2528887" y="2670176"/>
            <a:ext cx="442913" cy="169862"/>
          </a:xfrm>
          <a:custGeom>
            <a:avLst/>
            <a:gdLst>
              <a:gd name="T0" fmla="*/ 0 w 21600"/>
              <a:gd name="T1" fmla="*/ 0 h 21600"/>
              <a:gd name="T2" fmla="*/ 2924 w 21600"/>
              <a:gd name="T3" fmla="*/ 21600 h 21600"/>
              <a:gd name="T4" fmla="*/ 18676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924" y="21600"/>
                </a:lnTo>
                <a:lnTo>
                  <a:pt x="18676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2" name="Freeform 70"/>
          <p:cNvSpPr>
            <a:spLocks/>
          </p:cNvSpPr>
          <p:nvPr/>
        </p:nvSpPr>
        <p:spPr bwMode="auto">
          <a:xfrm rot="5400000">
            <a:off x="2696369" y="2664619"/>
            <a:ext cx="584200" cy="169862"/>
          </a:xfrm>
          <a:custGeom>
            <a:avLst/>
            <a:gdLst>
              <a:gd name="T0" fmla="*/ 0 w 21600"/>
              <a:gd name="T1" fmla="*/ 0 h 21600"/>
              <a:gd name="T2" fmla="*/ 2093 w 21600"/>
              <a:gd name="T3" fmla="*/ 21600 h 21600"/>
              <a:gd name="T4" fmla="*/ 19507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093" y="21600"/>
                </a:lnTo>
                <a:lnTo>
                  <a:pt x="19507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 cap="flat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3" name="Rectangle 71"/>
          <p:cNvSpPr>
            <a:spLocks/>
          </p:cNvSpPr>
          <p:nvPr/>
        </p:nvSpPr>
        <p:spPr bwMode="auto">
          <a:xfrm>
            <a:off x="358775" y="2849563"/>
            <a:ext cx="10810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i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1062.75 nm</a:t>
            </a:r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6192838" y="3063875"/>
            <a:ext cx="938212" cy="1588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5" name="Rectangle 73"/>
          <p:cNvSpPr>
            <a:spLocks/>
          </p:cNvSpPr>
          <p:nvPr/>
        </p:nvSpPr>
        <p:spPr bwMode="auto">
          <a:xfrm>
            <a:off x="5676900" y="2057400"/>
            <a:ext cx="14890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5" bIns="0">
            <a:spAutoFit/>
          </a:bodyPr>
          <a:lstStyle/>
          <a:p>
            <a:pPr marL="28575"/>
            <a:r>
              <a:rPr lang="en-US" altLang="ja-JP" sz="1400" b="1" i="0">
                <a:solidFill>
                  <a:schemeClr val="tx1"/>
                </a:solidFill>
                <a:ea typeface="ＭＳ Ｐゴシック" charset="0"/>
                <a:cs typeface="Arial" charset="0"/>
              </a:rPr>
              <a:t>Lyman-α Shifter</a:t>
            </a:r>
          </a:p>
        </p:txBody>
      </p:sp>
      <p:sp>
        <p:nvSpPr>
          <p:cNvPr id="8266" name="Rectangle 74"/>
          <p:cNvSpPr>
            <a:spLocks/>
          </p:cNvSpPr>
          <p:nvPr/>
        </p:nvSpPr>
        <p:spPr bwMode="auto">
          <a:xfrm>
            <a:off x="5567363" y="2144713"/>
            <a:ext cx="106362" cy="114300"/>
          </a:xfrm>
          <a:prstGeom prst="rect">
            <a:avLst/>
          </a:prstGeom>
          <a:solidFill>
            <a:srgbClr val="00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8267" name="Rectangle 75"/>
          <p:cNvSpPr>
            <a:spLocks/>
          </p:cNvSpPr>
          <p:nvPr/>
        </p:nvSpPr>
        <p:spPr bwMode="auto">
          <a:xfrm>
            <a:off x="241300" y="114300"/>
            <a:ext cx="8597900" cy="558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5" bIns="0"/>
          <a:lstStyle/>
          <a:p>
            <a:pPr marL="28575" algn="ctr">
              <a:lnSpc>
                <a:spcPct val="150000"/>
              </a:lnSpc>
            </a:pPr>
            <a:r>
              <a:rPr lang="en-US" altLang="ja-JP" sz="3000" i="0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Lyman</a:t>
            </a:r>
            <a:r>
              <a:rPr lang="en-US" altLang="ja-JP" sz="3000" i="0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-α Generating System</a:t>
            </a:r>
          </a:p>
        </p:txBody>
      </p:sp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1" y="1863776"/>
            <a:ext cx="2005740" cy="1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45" y="1912447"/>
            <a:ext cx="2047377" cy="153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図 1" descr="スクリーンショット 2012-09-21 5.28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03" y="4347783"/>
            <a:ext cx="2642123" cy="1433596"/>
          </a:xfrm>
          <a:prstGeom prst="rect">
            <a:avLst/>
          </a:prstGeom>
        </p:spPr>
      </p:pic>
      <p:pic>
        <p:nvPicPr>
          <p:cNvPr id="3" name="図 2" descr="スクリーンショット 2012-09-21 5.28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5" y="4370390"/>
            <a:ext cx="1684693" cy="1368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83509" y="6005496"/>
            <a:ext cx="687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Generation of high power Lyman-α is being tested at RIKEN.</a:t>
            </a:r>
          </a:p>
          <a:p>
            <a:r>
              <a:rPr kumimoji="1" lang="en-US" altLang="ja-JP" dirty="0" smtClean="0"/>
              <a:t>Laser ionization of Mu to be tested at U-line/J-PARC in this year.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792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54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 rot="775418">
            <a:off x="3186874" y="3164444"/>
            <a:ext cx="4364790" cy="1948759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513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ホームベース 6"/>
          <p:cNvSpPr/>
          <p:nvPr/>
        </p:nvSpPr>
        <p:spPr bwMode="auto">
          <a:xfrm>
            <a:off x="505790" y="1145969"/>
            <a:ext cx="8499475" cy="679450"/>
          </a:xfrm>
          <a:prstGeom prst="homePlate">
            <a:avLst/>
          </a:prstGeom>
          <a:solidFill>
            <a:srgbClr val="CCFFF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35" name="Text Box 66"/>
          <p:cNvSpPr txBox="1">
            <a:spLocks noChangeAspect="1" noChangeArrowheads="1"/>
          </p:cNvSpPr>
          <p:nvPr/>
        </p:nvSpPr>
        <p:spPr bwMode="auto">
          <a:xfrm>
            <a:off x="4258640" y="1145969"/>
            <a:ext cx="91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13.8</a:t>
            </a:r>
          </a:p>
          <a:p>
            <a:r>
              <a:rPr lang="en-US" altLang="ja-JP"/>
              <a:t>β≈0.46</a:t>
            </a:r>
          </a:p>
        </p:txBody>
      </p:sp>
      <p:sp>
        <p:nvSpPr>
          <p:cNvPr id="5136" name="Text Box 68"/>
          <p:cNvSpPr txBox="1">
            <a:spLocks noChangeAspect="1" noChangeArrowheads="1"/>
          </p:cNvSpPr>
          <p:nvPr/>
        </p:nvSpPr>
        <p:spPr bwMode="auto">
          <a:xfrm>
            <a:off x="5881065" y="1152319"/>
            <a:ext cx="1081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42.3 MeV</a:t>
            </a:r>
          </a:p>
          <a:p>
            <a:r>
              <a:rPr lang="en-US" altLang="ja-JP"/>
              <a:t>β≈0.7</a:t>
            </a:r>
          </a:p>
        </p:txBody>
      </p:sp>
      <p:sp>
        <p:nvSpPr>
          <p:cNvPr id="5139" name="Text Box 66"/>
          <p:cNvSpPr txBox="1">
            <a:spLocks noChangeAspect="1" noChangeArrowheads="1"/>
          </p:cNvSpPr>
          <p:nvPr/>
        </p:nvSpPr>
        <p:spPr bwMode="auto">
          <a:xfrm>
            <a:off x="1202703" y="1153907"/>
            <a:ext cx="1081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0.34 MeV</a:t>
            </a:r>
          </a:p>
          <a:p>
            <a:r>
              <a:rPr lang="en-US" altLang="ja-JP"/>
              <a:t>β≈0.08</a:t>
            </a:r>
          </a:p>
        </p:txBody>
      </p:sp>
      <p:sp>
        <p:nvSpPr>
          <p:cNvPr id="41" name="Rectangle 38"/>
          <p:cNvSpPr>
            <a:spLocks noChangeAspect="1" noChangeArrowheads="1"/>
          </p:cNvSpPr>
          <p:nvPr/>
        </p:nvSpPr>
        <p:spPr bwMode="auto">
          <a:xfrm flipH="1">
            <a:off x="737565" y="2496932"/>
            <a:ext cx="158750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1621803" y="2495344"/>
            <a:ext cx="987425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2715590" y="2495344"/>
            <a:ext cx="900113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60" name="Text Box 52"/>
          <p:cNvSpPr txBox="1">
            <a:spLocks noChangeAspect="1" noChangeArrowheads="1"/>
          </p:cNvSpPr>
          <p:nvPr/>
        </p:nvSpPr>
        <p:spPr bwMode="auto">
          <a:xfrm>
            <a:off x="2987053" y="2508044"/>
            <a:ext cx="423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/>
              <a:t>IH</a:t>
            </a:r>
          </a:p>
        </p:txBody>
      </p:sp>
      <p:sp>
        <p:nvSpPr>
          <p:cNvPr id="45" name="Rectangle 39"/>
          <p:cNvSpPr>
            <a:spLocks noChangeArrowheads="1"/>
          </p:cNvSpPr>
          <p:nvPr/>
        </p:nvSpPr>
        <p:spPr bwMode="auto">
          <a:xfrm>
            <a:off x="3706190" y="2490582"/>
            <a:ext cx="3051175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62" name="Text Box 52"/>
          <p:cNvSpPr txBox="1">
            <a:spLocks noChangeAspect="1" noChangeArrowheads="1"/>
          </p:cNvSpPr>
          <p:nvPr/>
        </p:nvSpPr>
        <p:spPr bwMode="auto">
          <a:xfrm>
            <a:off x="3780803" y="2509632"/>
            <a:ext cx="2887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/>
              <a:t>(IH, CDS, DAW … ?)</a:t>
            </a:r>
          </a:p>
        </p:txBody>
      </p:sp>
      <p:sp>
        <p:nvSpPr>
          <p:cNvPr id="5163" name="Text Box 52"/>
          <p:cNvSpPr txBox="1">
            <a:spLocks noChangeAspect="1" noChangeArrowheads="1"/>
          </p:cNvSpPr>
          <p:nvPr/>
        </p:nvSpPr>
        <p:spPr bwMode="auto">
          <a:xfrm>
            <a:off x="1621803" y="2506457"/>
            <a:ext cx="906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 dirty="0" smtClean="0"/>
              <a:t>IH</a:t>
            </a:r>
            <a:endParaRPr lang="en-US" altLang="ja-JP" dirty="0"/>
          </a:p>
        </p:txBody>
      </p:sp>
      <p:sp>
        <p:nvSpPr>
          <p:cNvPr id="5165" name="Text Box 54"/>
          <p:cNvSpPr txBox="1">
            <a:spLocks noChangeAspect="1" noChangeArrowheads="1"/>
          </p:cNvSpPr>
          <p:nvPr/>
        </p:nvSpPr>
        <p:spPr bwMode="auto">
          <a:xfrm>
            <a:off x="115265" y="2481147"/>
            <a:ext cx="64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dirty="0"/>
              <a:t>μ</a:t>
            </a:r>
            <a:r>
              <a:rPr lang="en-US" altLang="ja-JP" baseline="30000" dirty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→</a:t>
            </a:r>
            <a:endParaRPr lang="en-US" altLang="ja-JP" dirty="0"/>
          </a:p>
        </p:txBody>
      </p:sp>
      <p:sp>
        <p:nvSpPr>
          <p:cNvPr id="51" name="下矢印 50"/>
          <p:cNvSpPr/>
          <p:nvPr/>
        </p:nvSpPr>
        <p:spPr bwMode="auto">
          <a:xfrm>
            <a:off x="2615578" y="1830182"/>
            <a:ext cx="142875" cy="3698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下矢印 51"/>
          <p:cNvSpPr/>
          <p:nvPr/>
        </p:nvSpPr>
        <p:spPr bwMode="auto">
          <a:xfrm>
            <a:off x="3650628" y="1830182"/>
            <a:ext cx="142875" cy="3698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68" name="Text Box 66"/>
          <p:cNvSpPr txBox="1">
            <a:spLocks noChangeArrowheads="1"/>
          </p:cNvSpPr>
          <p:nvPr/>
        </p:nvSpPr>
        <p:spPr bwMode="auto">
          <a:xfrm>
            <a:off x="2313953" y="1152319"/>
            <a:ext cx="91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1.2</a:t>
            </a:r>
          </a:p>
          <a:p>
            <a:r>
              <a:rPr lang="en-US" altLang="ja-JP"/>
              <a:t>β≈0.15</a:t>
            </a:r>
          </a:p>
        </p:txBody>
      </p:sp>
      <p:sp>
        <p:nvSpPr>
          <p:cNvPr id="5169" name="Text Box 66"/>
          <p:cNvSpPr txBox="1">
            <a:spLocks noChangeArrowheads="1"/>
          </p:cNvSpPr>
          <p:nvPr/>
        </p:nvSpPr>
        <p:spPr bwMode="auto">
          <a:xfrm>
            <a:off x="3295028" y="1153907"/>
            <a:ext cx="795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5.1</a:t>
            </a:r>
          </a:p>
          <a:p>
            <a:r>
              <a:rPr lang="en-US" altLang="ja-JP"/>
              <a:t>β≈0.3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978865" y="2481428"/>
            <a:ext cx="571500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71" name="Text Box 52"/>
          <p:cNvSpPr txBox="1">
            <a:spLocks noChangeAspect="1" noChangeArrowheads="1"/>
          </p:cNvSpPr>
          <p:nvPr/>
        </p:nvSpPr>
        <p:spPr bwMode="auto">
          <a:xfrm>
            <a:off x="907428" y="2512702"/>
            <a:ext cx="714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 dirty="0" smtClean="0"/>
              <a:t>RFQ</a:t>
            </a:r>
            <a:endParaRPr lang="en-US" altLang="ja-JP" dirty="0"/>
          </a:p>
        </p:txBody>
      </p:sp>
      <p:sp>
        <p:nvSpPr>
          <p:cNvPr id="5173" name="Text Box 54"/>
          <p:cNvSpPr txBox="1">
            <a:spLocks noChangeAspect="1" noChangeArrowheads="1"/>
          </p:cNvSpPr>
          <p:nvPr/>
        </p:nvSpPr>
        <p:spPr bwMode="auto">
          <a:xfrm>
            <a:off x="228600" y="2877841"/>
            <a:ext cx="114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dirty="0"/>
              <a:t>Initial Acc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5174" name="Text Box 54"/>
          <p:cNvSpPr txBox="1">
            <a:spLocks noChangeAspect="1" noChangeArrowheads="1"/>
          </p:cNvSpPr>
          <p:nvPr/>
        </p:nvSpPr>
        <p:spPr bwMode="auto">
          <a:xfrm>
            <a:off x="4699965" y="2904919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Middle-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sp>
        <p:nvSpPr>
          <p:cNvPr id="5178" name="Text Box 54"/>
          <p:cNvSpPr txBox="1">
            <a:spLocks noChangeAspect="1" noChangeArrowheads="1"/>
          </p:cNvSpPr>
          <p:nvPr/>
        </p:nvSpPr>
        <p:spPr bwMode="auto">
          <a:xfrm>
            <a:off x="2193303" y="2873169"/>
            <a:ext cx="760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Low-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sp>
        <p:nvSpPr>
          <p:cNvPr id="5179" name="Rectangle 59"/>
          <p:cNvSpPr>
            <a:spLocks noGrp="1"/>
          </p:cNvSpPr>
          <p:nvPr>
            <p:ph type="title" idx="4294967295"/>
          </p:nvPr>
        </p:nvSpPr>
        <p:spPr>
          <a:xfrm>
            <a:off x="443395" y="0"/>
            <a:ext cx="8229600" cy="938790"/>
          </a:xfrm>
        </p:spPr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</a:rPr>
              <a:t>Muon </a:t>
            </a:r>
            <a:r>
              <a:rPr lang="en-US" altLang="ja-JP" dirty="0">
                <a:latin typeface="Calibri" charset="0"/>
                <a:ea typeface="ＭＳ Ｐゴシック" charset="0"/>
              </a:rPr>
              <a:t>acceleration</a:t>
            </a:r>
          </a:p>
        </p:txBody>
      </p:sp>
      <p:sp>
        <p:nvSpPr>
          <p:cNvPr id="5180" name="Text Box 68"/>
          <p:cNvSpPr txBox="1">
            <a:spLocks noChangeAspect="1" noChangeArrowheads="1"/>
          </p:cNvSpPr>
          <p:nvPr/>
        </p:nvSpPr>
        <p:spPr bwMode="auto">
          <a:xfrm>
            <a:off x="7787653" y="1152319"/>
            <a:ext cx="1023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200 MeV</a:t>
            </a:r>
          </a:p>
          <a:p>
            <a:r>
              <a:rPr lang="en-US" altLang="ja-JP"/>
              <a:t>β≈0.94</a:t>
            </a:r>
          </a:p>
        </p:txBody>
      </p:sp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6830390" y="2487407"/>
            <a:ext cx="2057400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6982790" y="2563607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6830390" y="2511219"/>
            <a:ext cx="2092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Disk loaded structure</a:t>
            </a:r>
          </a:p>
        </p:txBody>
      </p:sp>
      <p:sp>
        <p:nvSpPr>
          <p:cNvPr id="5184" name="Text Box 54"/>
          <p:cNvSpPr txBox="1">
            <a:spLocks noChangeAspect="1" noChangeArrowheads="1"/>
          </p:cNvSpPr>
          <p:nvPr/>
        </p:nvSpPr>
        <p:spPr bwMode="auto">
          <a:xfrm>
            <a:off x="7439990" y="2904919"/>
            <a:ext cx="80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High-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7" y="4127916"/>
            <a:ext cx="2903316" cy="19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コンテンツ プレースホルダ 3" descr="201.加速管内部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12" y="4087666"/>
            <a:ext cx="2386802" cy="19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08" y="4099103"/>
            <a:ext cx="2849084" cy="195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764387" y="381038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Disk loaded structure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58973" y="3782772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IH </a:t>
            </a:r>
            <a:r>
              <a:rPr kumimoji="1" lang="en-US" altLang="ja-JP" sz="1400" dirty="0" err="1" smtClean="0"/>
              <a:t>linac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49511" y="381038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RFQ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5560" y="6115029"/>
            <a:ext cx="822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KEKB/J-PARC accelerator group + </a:t>
            </a:r>
            <a:r>
              <a:rPr kumimoji="1" lang="en-US" altLang="ja-JP" dirty="0" err="1" smtClean="0"/>
              <a:t>TITech</a:t>
            </a:r>
            <a:r>
              <a:rPr kumimoji="1" lang="en-US" altLang="ja-JP" dirty="0" smtClean="0"/>
              <a:t> + Kyoto</a:t>
            </a:r>
          </a:p>
          <a:p>
            <a:r>
              <a:rPr lang="en-US" altLang="ja-JP" dirty="0" smtClean="0"/>
              <a:t>Beam simulations in progress. Muon acceleration test being planned at J-PARC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14827" y="5687965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J-PARC proton RFQ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211031" y="5674697"/>
            <a:ext cx="208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IH structure (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TITech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958199" y="5660890"/>
            <a:ext cx="1980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KEKB electron </a:t>
            </a:r>
            <a:r>
              <a:rPr kumimoji="1" lang="en-US" altLang="ja-JP" sz="1600" dirty="0" err="1" smtClean="0">
                <a:solidFill>
                  <a:srgbClr val="FFFFFF"/>
                </a:solidFill>
              </a:rPr>
              <a:t>linac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9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56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4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4" y="1295426"/>
            <a:ext cx="1148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4"/>
            <a:ext cx="141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</a:t>
            </a:r>
            <a:r>
              <a:rPr lang="en-US" altLang="ja-JP" sz="1200" dirty="0" smtClean="0">
                <a:solidFill>
                  <a:srgbClr val="FFFFFF"/>
                </a:solidFill>
              </a:rPr>
              <a:t>1-2x10</a:t>
            </a:r>
            <a:r>
              <a:rPr lang="en-US" altLang="ja-JP" sz="1200" baseline="30000" dirty="0" smtClean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26"/>
            <a:ext cx="1992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4" y="5646029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4334" y="2724090"/>
            <a:ext cx="181860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0" y="3733800"/>
            <a:ext cx="2719665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7319298" y="3874480"/>
            <a:ext cx="1770081" cy="1948759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178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16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Muon storage magnet and detector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66255" y="1696587"/>
            <a:ext cx="1087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Cryogenics</a:t>
            </a:r>
            <a:endParaRPr kumimoji="1" lang="ja-JP" altLang="en-US" sz="16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3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52600" y="3387508"/>
            <a:ext cx="876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2900 mm</a:t>
            </a:r>
            <a:endParaRPr kumimoji="1"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07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Muon storage orbit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3" y="3426291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1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5" y="3699497"/>
            <a:ext cx="1960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FF"/>
                </a:solidFill>
              </a:rPr>
              <a:t>Super conducting coils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601" y="5851834"/>
            <a:ext cx="552078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Magnetic field</a:t>
            </a:r>
            <a:r>
              <a:rPr lang="ja-JP" altLang="en-US" dirty="0" smtClean="0"/>
              <a:t>：</a:t>
            </a:r>
            <a:r>
              <a:rPr lang="en-US" altLang="ja-JP" dirty="0"/>
              <a:t> </a:t>
            </a:r>
            <a:r>
              <a:rPr kumimoji="1" lang="en-US" altLang="ja-JP" dirty="0" smtClean="0"/>
              <a:t>B=3T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   local uniformity 1ppm</a:t>
            </a:r>
          </a:p>
          <a:p>
            <a:r>
              <a:rPr lang="en-US" altLang="ja-JP" dirty="0" smtClean="0"/>
              <a:t>   +very weak magnetic focusing (n~10</a:t>
            </a:r>
            <a:r>
              <a:rPr lang="en-US" altLang="ja-JP" baseline="30000" dirty="0" smtClean="0"/>
              <a:t>-5</a:t>
            </a:r>
            <a:r>
              <a:rPr lang="en-US" altLang="ja-JP" dirty="0" smtClean="0"/>
              <a:t>, 1ppm/cm)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5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56898" y="5454026"/>
            <a:ext cx="78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666 mm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detector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4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タイトル 96"/>
          <p:cNvSpPr>
            <a:spLocks noGrp="1"/>
          </p:cNvSpPr>
          <p:nvPr>
            <p:ph type="title"/>
          </p:nvPr>
        </p:nvSpPr>
        <p:spPr>
          <a:xfrm>
            <a:off x="337332" y="151863"/>
            <a:ext cx="8208912" cy="764704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Spiral injection</a:t>
            </a:r>
            <a:endParaRPr kumimoji="1" lang="ja-JP" altLang="en-US" sz="4000" dirty="0"/>
          </a:p>
        </p:txBody>
      </p:sp>
      <p:sp>
        <p:nvSpPr>
          <p:cNvPr id="156" name="スライド番号プレースホルダ 1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5EDEA-93FF-43DC-B902-37DD34655768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689398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テキスト ボックス 39"/>
          <p:cNvSpPr txBox="1"/>
          <p:nvPr/>
        </p:nvSpPr>
        <p:spPr>
          <a:xfrm rot="337634">
            <a:off x="812665" y="188137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Iron yoke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-386488" y="323766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Iron yoke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35896" y="27089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Pole tip</a:t>
            </a:r>
            <a:endParaRPr kumimoji="1" lang="ja-JP" altLang="en-US" dirty="0"/>
          </a:p>
        </p:txBody>
      </p:sp>
      <p:cxnSp>
        <p:nvCxnSpPr>
          <p:cNvPr id="43" name="直線矢印コネクタ 42"/>
          <p:cNvCxnSpPr/>
          <p:nvPr/>
        </p:nvCxnSpPr>
        <p:spPr>
          <a:xfrm flipH="1">
            <a:off x="3275856" y="3027170"/>
            <a:ext cx="432048" cy="185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251520" y="495045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Main coil</a:t>
            </a:r>
            <a:endParaRPr kumimoji="1" lang="ja-JP" altLang="en-US" dirty="0"/>
          </a:p>
        </p:txBody>
      </p:sp>
      <p:cxnSp>
        <p:nvCxnSpPr>
          <p:cNvPr id="45" name="直線矢印コネクタ 44"/>
          <p:cNvCxnSpPr/>
          <p:nvPr/>
        </p:nvCxnSpPr>
        <p:spPr>
          <a:xfrm flipV="1">
            <a:off x="1259632" y="4878451"/>
            <a:ext cx="792089" cy="225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4824536" y="1796678"/>
            <a:ext cx="432047" cy="1973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 rot="20263498">
            <a:off x="5310865" y="1227083"/>
            <a:ext cx="137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ym typeface="Symbol"/>
              </a:rPr>
              <a:t></a:t>
            </a:r>
            <a:r>
              <a:rPr kumimoji="1" lang="en-US" altLang="ja-JP" baseline="30000" dirty="0" smtClean="0">
                <a:sym typeface="Symbol"/>
              </a:rPr>
              <a:t>+ </a:t>
            </a:r>
            <a:r>
              <a:rPr lang="en-US" altLang="ja-JP" dirty="0" smtClean="0">
                <a:sym typeface="Symbol"/>
              </a:rPr>
              <a:t>beam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5322" y="1390403"/>
            <a:ext cx="177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</a:rPr>
              <a:t>OPERA-3D model 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7277712" y="482631"/>
            <a:ext cx="175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LINAC+ beam transport</a:t>
            </a:r>
            <a:endParaRPr kumimoji="1" lang="ja-JP" altLang="en-US" dirty="0"/>
          </a:p>
        </p:txBody>
      </p:sp>
      <p:cxnSp>
        <p:nvCxnSpPr>
          <p:cNvPr id="82" name="直線矢印コネクタ 81"/>
          <p:cNvCxnSpPr/>
          <p:nvPr/>
        </p:nvCxnSpPr>
        <p:spPr>
          <a:xfrm flipH="1">
            <a:off x="6804248" y="980728"/>
            <a:ext cx="432048" cy="255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rot="20248727">
            <a:off x="3623964" y="203621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Tunnel  </a:t>
            </a:r>
            <a:endParaRPr kumimoji="1" lang="ja-JP" altLang="en-US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3393" y="2291752"/>
            <a:ext cx="2725268" cy="399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170776" y="624019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mechanical structure of</a:t>
            </a:r>
          </a:p>
          <a:p>
            <a:r>
              <a:rPr lang="en-US" altLang="ja-JP" dirty="0" smtClean="0"/>
              <a:t>vacuum chamber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634" y="6516308"/>
            <a:ext cx="269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 </a:t>
            </a:r>
            <a:r>
              <a:rPr kumimoji="1" lang="en-US" altLang="ja-JP" dirty="0" err="1" smtClean="0"/>
              <a:t>Iinuma</a:t>
            </a:r>
            <a:r>
              <a:rPr kumimoji="1" lang="en-US" altLang="ja-JP" dirty="0" smtClean="0"/>
              <a:t>, H. Nakayama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0343" y="5646545"/>
            <a:ext cx="5672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Ray-tracing with G4 and magnet design in progress.</a:t>
            </a:r>
          </a:p>
          <a:p>
            <a:r>
              <a:rPr kumimoji="1" lang="en-US" altLang="ja-JP" dirty="0" smtClean="0"/>
              <a:t>Acceptance has been evaluated with 3D B-field map.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8504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81" y="1278496"/>
            <a:ext cx="32380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弧 3"/>
          <p:cNvSpPr/>
          <p:nvPr/>
        </p:nvSpPr>
        <p:spPr>
          <a:xfrm>
            <a:off x="979437" y="5382952"/>
            <a:ext cx="1224136" cy="360040"/>
          </a:xfrm>
          <a:prstGeom prst="arc">
            <a:avLst>
              <a:gd name="adj1" fmla="val 9662501"/>
              <a:gd name="adj2" fmla="val 19336589"/>
            </a:avLst>
          </a:prstGeom>
          <a:ln w="38100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弧 4"/>
          <p:cNvSpPr/>
          <p:nvPr/>
        </p:nvSpPr>
        <p:spPr>
          <a:xfrm>
            <a:off x="820563" y="3836494"/>
            <a:ext cx="1455018" cy="432048"/>
          </a:xfrm>
          <a:prstGeom prst="arc">
            <a:avLst>
              <a:gd name="adj1" fmla="val 9505027"/>
              <a:gd name="adj2" fmla="val 17921011"/>
            </a:avLst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1853" y="343873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Pulsed current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83493" y="57429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 pairs of coil</a:t>
            </a:r>
            <a:endParaRPr kumimoji="1" lang="ja-JP" altLang="en-US" dirty="0"/>
          </a:p>
        </p:txBody>
      </p:sp>
      <p:sp>
        <p:nvSpPr>
          <p:cNvPr id="15" name="タイトル 4"/>
          <p:cNvSpPr txBox="1">
            <a:spLocks/>
          </p:cNvSpPr>
          <p:nvPr/>
        </p:nvSpPr>
        <p:spPr>
          <a:xfrm>
            <a:off x="179512" y="116632"/>
            <a:ext cx="87129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latin typeface="+mj-lt"/>
                <a:ea typeface="+mj-ea"/>
                <a:cs typeface="+mj-cs"/>
              </a:rPr>
              <a:t>Vertical kicker</a:t>
            </a:r>
            <a:endParaRPr kumimoji="1" lang="ja-JP" altLang="en-US" sz="440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76175" y="1581696"/>
            <a:ext cx="4193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2000" b="1" dirty="0" err="1" smtClean="0">
                <a:latin typeface="Times New Roman" pitchFamily="18" charset="0"/>
                <a:cs typeface="Times New Roman" pitchFamily="18" charset="0"/>
              </a:rPr>
              <a:t>kick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</a:rPr>
              <a:t>(t)=</a:t>
            </a:r>
            <a:r>
              <a:rPr kumimoji="1"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2800" b="1" baseline="-25000" dirty="0" err="1" smtClean="0">
                <a:latin typeface="Times New Roman" pitchFamily="18" charset="0"/>
                <a:cs typeface="Times New Roman" pitchFamily="18" charset="0"/>
              </a:rPr>
              <a:t>peak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</a:rPr>
              <a:t>sin(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t</a:t>
            </a:r>
            <a:r>
              <a:rPr kumimoji="1" lang="en-US" altLang="ja-JP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=/</a:t>
            </a:r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T</a:t>
            </a:r>
            <a:r>
              <a:rPr lang="en-US" altLang="ja-JP" sz="16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kick</a:t>
            </a:r>
            <a:endParaRPr kumimoji="1" lang="ja-JP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05620" y="2488125"/>
            <a:ext cx="42984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Stop beam vertical motion</a:t>
            </a:r>
            <a:r>
              <a:rPr lang="ja-JP" alt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7~9mrad 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900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900" baseline="-25000" dirty="0" err="1" smtClean="0">
                <a:latin typeface="Times New Roman" pitchFamily="18" charset="0"/>
                <a:cs typeface="Times New Roman" pitchFamily="18" charset="0"/>
              </a:rPr>
              <a:t>peak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kumimoji="1" lang="en-US" altLang="ja-JP" sz="1900" dirty="0" smtClean="0">
                <a:latin typeface="Times New Roman" pitchFamily="18" charset="0"/>
                <a:cs typeface="Times New Roman" pitchFamily="18" charset="0"/>
              </a:rPr>
              <a:t>1~10 gauss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9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200" dirty="0" err="1">
                <a:latin typeface="Times New Roman" pitchFamily="18" charset="0"/>
                <a:cs typeface="Times New Roman" pitchFamily="18" charset="0"/>
              </a:rPr>
              <a:t>kick</a:t>
            </a:r>
            <a:r>
              <a:rPr lang="en-US" altLang="ja-JP" sz="1900" dirty="0">
                <a:latin typeface="Times New Roman" pitchFamily="18" charset="0"/>
                <a:cs typeface="Times New Roman" pitchFamily="18" charset="0"/>
              </a:rPr>
              <a:t>=150 </a:t>
            </a:r>
            <a:r>
              <a:rPr lang="en-US" altLang="ja-JP" sz="1900" dirty="0" err="1">
                <a:latin typeface="Times New Roman" pitchFamily="18" charset="0"/>
                <a:cs typeface="Times New Roman" pitchFamily="18" charset="0"/>
              </a:rPr>
              <a:t>nsec</a:t>
            </a:r>
            <a:r>
              <a:rPr lang="en-US" altLang="ja-JP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(~20 turns of muon)</a:t>
            </a:r>
            <a:endParaRPr lang="en-US" altLang="ja-JP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Uniformity ~1%</a:t>
            </a: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99DB8-2728-411E-926A-AAF7C52ACE6D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pic>
        <p:nvPicPr>
          <p:cNvPr id="28" name="Picture 5" descr="C:\Users\hiromi\Desktop\kicker_photo\20120315\Resized\DSC02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2573" y="3949192"/>
            <a:ext cx="3776841" cy="2832631"/>
          </a:xfrm>
          <a:prstGeom prst="rect">
            <a:avLst/>
          </a:prstGeom>
          <a:noFill/>
        </p:spPr>
      </p:pic>
      <p:sp>
        <p:nvSpPr>
          <p:cNvPr id="3" name="上矢印 2"/>
          <p:cNvSpPr/>
          <p:nvPr/>
        </p:nvSpPr>
        <p:spPr>
          <a:xfrm>
            <a:off x="1425224" y="4910667"/>
            <a:ext cx="1326444" cy="32455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Kick</a:t>
            </a:r>
            <a:endParaRPr kumimoji="1" lang="ja-JP" altLang="en-US" sz="1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10444" y="4560466"/>
            <a:ext cx="1185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Muon</a:t>
            </a:r>
            <a:endParaRPr lang="en-US" altLang="ja-JP" sz="1600" b="1" dirty="0">
              <a:solidFill>
                <a:srgbClr val="0000FF"/>
              </a:solidFill>
            </a:endParaRPr>
          </a:p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storage</a:t>
            </a:r>
          </a:p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orbit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円弧 29"/>
          <p:cNvSpPr/>
          <p:nvPr/>
        </p:nvSpPr>
        <p:spPr>
          <a:xfrm rot="5400000">
            <a:off x="2063593" y="4067374"/>
            <a:ext cx="211666" cy="147492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75667" y="3937001"/>
            <a:ext cx="1864212" cy="3385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Full scale test coil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6634" y="6516308"/>
            <a:ext cx="269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 </a:t>
            </a:r>
            <a:r>
              <a:rPr kumimoji="1" lang="en-US" altLang="ja-JP" dirty="0" err="1" smtClean="0"/>
              <a:t>Iinuma</a:t>
            </a:r>
            <a:r>
              <a:rPr kumimoji="1" lang="en-US" altLang="ja-JP" dirty="0" smtClean="0"/>
              <a:t>, H. Nakayama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18134" y="993095"/>
            <a:ext cx="511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Vertical kicker is to stop muon beam in the muon storage area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35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g-2, EDM and </a:t>
            </a:r>
            <a:r>
              <a:rPr lang="en-US" altLang="ja-JP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cLFV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in SUSY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2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g-2 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Large </a:t>
            </a:r>
            <a:r>
              <a:rPr lang="en-US" altLang="ja-JP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cLFV</a:t>
            </a:r>
            <a:endParaRPr lang="ja-JP" alt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076ECB-F940-2841-86A0-009F9C9AB9C2}" type="slidenum">
              <a:rPr lang="en-US" altLang="ja-JP" sz="1400">
                <a:solidFill>
                  <a:srgbClr val="000000"/>
                </a:solidFill>
              </a:rPr>
              <a:pPr/>
              <a:t>6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143364" name="テキスト ボックス 4"/>
          <p:cNvSpPr txBox="1">
            <a:spLocks noChangeArrowheads="1"/>
          </p:cNvSpPr>
          <p:nvPr/>
        </p:nvSpPr>
        <p:spPr bwMode="auto">
          <a:xfrm>
            <a:off x="3054736" y="1660863"/>
            <a:ext cx="403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00"/>
                </a:solidFill>
              </a:rPr>
              <a:t>G. </a:t>
            </a:r>
            <a:r>
              <a:rPr lang="en-US" altLang="ja-JP" sz="1800" dirty="0" err="1">
                <a:solidFill>
                  <a:srgbClr val="000000"/>
                </a:solidFill>
              </a:rPr>
              <a:t>Isidori</a:t>
            </a:r>
            <a:r>
              <a:rPr lang="en-US" altLang="ja-JP" sz="1800" dirty="0">
                <a:solidFill>
                  <a:srgbClr val="000000"/>
                </a:solidFill>
              </a:rPr>
              <a:t>, F. </a:t>
            </a:r>
            <a:r>
              <a:rPr lang="en-US" altLang="ja-JP" sz="1800" dirty="0" err="1">
                <a:solidFill>
                  <a:srgbClr val="000000"/>
                </a:solidFill>
              </a:rPr>
              <a:t>Mescia</a:t>
            </a:r>
            <a:r>
              <a:rPr lang="en-US" altLang="ja-JP" sz="1800" dirty="0">
                <a:solidFill>
                  <a:srgbClr val="000000"/>
                </a:solidFill>
              </a:rPr>
              <a:t>, P. </a:t>
            </a:r>
            <a:r>
              <a:rPr lang="en-US" altLang="ja-JP" sz="1800" dirty="0" err="1">
                <a:solidFill>
                  <a:srgbClr val="000000"/>
                </a:solidFill>
              </a:rPr>
              <a:t>Paradisi</a:t>
            </a:r>
            <a:r>
              <a:rPr lang="en-US" altLang="ja-JP" sz="1800" dirty="0">
                <a:solidFill>
                  <a:srgbClr val="000000"/>
                </a:solidFill>
              </a:rPr>
              <a:t>, and D. </a:t>
            </a:r>
            <a:r>
              <a:rPr lang="en-US" altLang="ja-JP" sz="1800" dirty="0" err="1">
                <a:solidFill>
                  <a:srgbClr val="000000"/>
                </a:solidFill>
              </a:rPr>
              <a:t>Temes</a:t>
            </a:r>
            <a:r>
              <a:rPr lang="en-US" altLang="ja-JP" sz="1800" dirty="0">
                <a:solidFill>
                  <a:srgbClr val="000000"/>
                </a:solidFill>
              </a:rPr>
              <a:t>, PRD 75 (2007) 115019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143366" name="図 7" descr="ピクチャ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74" y="2210336"/>
            <a:ext cx="43322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328574" y="2362736"/>
            <a:ext cx="1447800" cy="34417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defTabSz="457123">
              <a:defRPr/>
            </a:pPr>
            <a:endParaRPr lang="ja-JP" altLang="en-US" sz="18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76262" y="2362736"/>
            <a:ext cx="285750" cy="3429000"/>
          </a:xfrm>
          <a:prstGeom prst="rect">
            <a:avLst/>
          </a:prstGeom>
          <a:solidFill>
            <a:srgbClr val="1891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defTabSz="457123">
              <a:defRPr/>
            </a:pPr>
            <a:endParaRPr lang="ja-JP" altLang="en-US" sz="18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133705" y="2361660"/>
            <a:ext cx="3382193" cy="2649823"/>
          </a:xfrm>
          <a:prstGeom prst="rect">
            <a:avLst/>
          </a:prstGeom>
          <a:solidFill>
            <a:srgbClr val="D9FD8A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Excluded by MEG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0340" y="6238140"/>
            <a:ext cx="3420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deviation from SM (g-2)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51899" y="5480878"/>
            <a:ext cx="16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g-2 (BNL E821)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069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16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Muon storage magnet and detector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66255" y="1696587"/>
            <a:ext cx="1087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Cryogenics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detector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3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52600" y="3387508"/>
            <a:ext cx="876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2900 mm</a:t>
            </a:r>
            <a:endParaRPr kumimoji="1"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07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Muon storage orbit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3" y="3426291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1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5" y="3699497"/>
            <a:ext cx="1960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FF"/>
                </a:solidFill>
              </a:rPr>
              <a:t>Super conducting coils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5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56898" y="5454026"/>
            <a:ext cx="78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666 mm</a:t>
            </a:r>
            <a:endParaRPr kumimoji="1" lang="ja-JP" altLang="en-US" sz="1400" dirty="0"/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60</a:t>
            </a:fld>
            <a:endParaRPr lang="ja-JP" altLang="en-US"/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60</a:t>
            </a:fld>
            <a:endParaRPr lang="ja-JP" altLang="en-US"/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60</a:t>
            </a:fld>
            <a:endParaRPr lang="ja-JP" altLang="en-US"/>
          </a:p>
        </p:txBody>
      </p:sp>
      <p:pic>
        <p:nvPicPr>
          <p:cNvPr id="30" name="図 29" descr="スクリーンショット 2012-05-28 2.3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14" y="3818820"/>
            <a:ext cx="811444" cy="2831421"/>
          </a:xfrm>
          <a:prstGeom prst="rect">
            <a:avLst/>
          </a:prstGeom>
        </p:spPr>
      </p:pic>
      <p:pic>
        <p:nvPicPr>
          <p:cNvPr id="31" name="図 30" descr="paris-3-30-vertex-vie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81" y="3695350"/>
            <a:ext cx="3962819" cy="2917509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5223877" y="5287591"/>
            <a:ext cx="902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μ decay</a:t>
            </a:r>
          </a:p>
          <a:p>
            <a:r>
              <a:rPr lang="en-US" altLang="ja-JP" sz="1600" dirty="0" smtClean="0">
                <a:solidFill>
                  <a:srgbClr val="FFFFFF"/>
                </a:solidFill>
              </a:rPr>
              <a:t>vertex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03014" y="3692643"/>
            <a:ext cx="3025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FFFF"/>
                </a:solidFill>
              </a:rPr>
              <a:t>Radial tracking vanes (Silicon strip)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8648583">
            <a:off x="5692071" y="4239374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</a:rPr>
              <a:t>Positron track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848698" y="5060157"/>
            <a:ext cx="240038" cy="286398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7026678" y="6212582"/>
            <a:ext cx="20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p(e+) &gt; 200 MeV/c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3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569" y="76144"/>
            <a:ext cx="8229600" cy="7240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Silicon strip tracker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645" y="6356350"/>
            <a:ext cx="2133600" cy="365125"/>
          </a:xfrm>
        </p:spPr>
        <p:txBody>
          <a:bodyPr/>
          <a:lstStyle/>
          <a:p>
            <a:fld id="{093035DB-1895-7542-BF67-20EFC40EAE47}" type="slidenum">
              <a:rPr kumimoji="1" lang="ja-JP" altLang="en-US" smtClean="0"/>
              <a:t>61</a:t>
            </a:fld>
            <a:endParaRPr kumimoji="1" lang="ja-JP" altLang="en-US" dirty="0"/>
          </a:p>
        </p:txBody>
      </p:sp>
      <p:pic>
        <p:nvPicPr>
          <p:cNvPr id="19" name="図 18" descr="スクリーンショット 2012-08-06 12.1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1" y="4644765"/>
            <a:ext cx="2125393" cy="2052995"/>
          </a:xfrm>
          <a:prstGeom prst="rect">
            <a:avLst/>
          </a:prstGeom>
        </p:spPr>
      </p:pic>
      <p:pic>
        <p:nvPicPr>
          <p:cNvPr id="20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-155"/>
          <a:stretch/>
        </p:blipFill>
        <p:spPr>
          <a:xfrm>
            <a:off x="47630" y="919877"/>
            <a:ext cx="2607090" cy="2356249"/>
          </a:xfrm>
          <a:prstGeom prst="rect">
            <a:avLst/>
          </a:prstGeom>
        </p:spPr>
      </p:pic>
      <p:pic>
        <p:nvPicPr>
          <p:cNvPr id="25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t="11878" r="-155" b="14892"/>
          <a:stretch/>
        </p:blipFill>
        <p:spPr>
          <a:xfrm flipV="1">
            <a:off x="1131532" y="2906370"/>
            <a:ext cx="1523188" cy="17254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0649" y="6550223"/>
            <a:ext cx="209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Number of vanes: 24-48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2196" y="828376"/>
            <a:ext cx="19226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 module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8299828">
            <a:off x="1035314" y="2722895"/>
            <a:ext cx="134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Silicon sensors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3853" y="1380576"/>
            <a:ext cx="9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Frontend</a:t>
            </a:r>
          </a:p>
          <a:p>
            <a:r>
              <a:rPr lang="en-US" altLang="ja-JP" sz="1200" dirty="0" smtClean="0"/>
              <a:t>electronics</a:t>
            </a:r>
            <a:endParaRPr kumimoji="1" lang="ja-JP" altLang="en-US" sz="12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119900" y="1034165"/>
            <a:ext cx="5894679" cy="2955693"/>
          </a:xfrm>
        </p:spPr>
        <p:txBody>
          <a:bodyPr>
            <a:normAutofit fontScale="55000" lnSpcReduction="20000"/>
          </a:bodyPr>
          <a:lstStyle/>
          <a:p>
            <a:r>
              <a:rPr kumimoji="1" lang="en-US" altLang="ja-JP" dirty="0" smtClean="0"/>
              <a:t>Tracking e+ from muon decay (p = 200-300 MeV/c)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No contamination of B-field (&lt; 1ppm) and E-field (&lt;10mV/cm) in the muon storage region.</a:t>
            </a:r>
          </a:p>
          <a:p>
            <a:endParaRPr kumimoji="1" lang="ja-JP" altLang="en-US" dirty="0" smtClean="0"/>
          </a:p>
          <a:p>
            <a:r>
              <a:rPr lang="en-US" altLang="ja-JP" dirty="0" smtClean="0"/>
              <a:t>Efficient and stable over ~5 lifetime (33μs)</a:t>
            </a:r>
          </a:p>
          <a:p>
            <a:pPr lvl="1"/>
            <a:r>
              <a:rPr kumimoji="1" lang="en-US" altLang="ja-JP" dirty="0" smtClean="0"/>
              <a:t>Instantaneous rate changes by two orders of magnitude.</a:t>
            </a:r>
          </a:p>
          <a:p>
            <a:pPr lvl="1"/>
            <a:r>
              <a:rPr kumimoji="1" lang="en-US" altLang="ja-JP" dirty="0" smtClean="0"/>
              <a:t>Flipping spin of muon will cancel rate effect in the leading order.</a:t>
            </a:r>
          </a:p>
          <a:p>
            <a:pPr lvl="1"/>
            <a:endParaRPr kumimoji="1" lang="en-US" altLang="ja-JP" dirty="0" smtClean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705753" y="1905191"/>
            <a:ext cx="0" cy="2001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2374436" y="2650702"/>
            <a:ext cx="9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400mm</a:t>
            </a:r>
            <a:endParaRPr kumimoji="1" lang="ja-JP" altLang="en-US" dirty="0"/>
          </a:p>
        </p:txBody>
      </p:sp>
      <p:pic>
        <p:nvPicPr>
          <p:cNvPr id="14" name="図 13" descr="スクリーンショット 2012-09-20 9.43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/>
          <a:stretch/>
        </p:blipFill>
        <p:spPr>
          <a:xfrm>
            <a:off x="3961357" y="3548075"/>
            <a:ext cx="3959439" cy="31028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156971" y="3603297"/>
            <a:ext cx="16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G4 simulation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2720952" y="4320753"/>
            <a:ext cx="21659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Efficiency of</a:t>
            </a:r>
          </a:p>
          <a:p>
            <a:r>
              <a:rPr kumimoji="1" lang="en-US" altLang="ja-JP" dirty="0" smtClean="0"/>
              <a:t>single track finding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90630" y="6488668"/>
            <a:ext cx="197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Elapsed time (</a:t>
            </a:r>
            <a:r>
              <a:rPr lang="en-US" altLang="ja-JP" dirty="0" err="1" smtClean="0"/>
              <a:t>μs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54971" y="3561880"/>
            <a:ext cx="99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Ueno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4048" y="5756996"/>
            <a:ext cx="1428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● Exact match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● Partial match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7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16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Silicon-strip detector development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65658" y="859609"/>
            <a:ext cx="4482345" cy="2522795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sz="2400" dirty="0" smtClean="0"/>
              <a:t>Test detector module </a:t>
            </a:r>
            <a:r>
              <a:rPr lang="en-US" altLang="ja-JP" sz="2400" dirty="0" smtClean="0"/>
              <a:t>(KEK)</a:t>
            </a:r>
          </a:p>
          <a:p>
            <a:pPr lvl="1"/>
            <a:r>
              <a:rPr lang="en-US" altLang="ja-JP" sz="2000" dirty="0" smtClean="0"/>
              <a:t>Studies on rate effects</a:t>
            </a:r>
          </a:p>
          <a:p>
            <a:pPr lvl="1"/>
            <a:r>
              <a:rPr lang="en-US" altLang="ja-JP" sz="2000" dirty="0" smtClean="0"/>
              <a:t>Impact to precision B-field</a:t>
            </a:r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Frontend ASICs under development (KEK)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Software development (KEK-RIKEN-LPNHE)</a:t>
            </a:r>
          </a:p>
          <a:p>
            <a:endParaRPr kumimoji="1" lang="en-US" altLang="ja-JP" sz="2400" dirty="0"/>
          </a:p>
        </p:txBody>
      </p:sp>
      <p:sp>
        <p:nvSpPr>
          <p:cNvPr id="7" name="スライド番号プレースホルダ 5"/>
          <p:cNvSpPr txBox="1">
            <a:spLocks/>
          </p:cNvSpPr>
          <p:nvPr/>
        </p:nvSpPr>
        <p:spPr>
          <a:xfrm>
            <a:off x="5628271" y="6328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D239B-FBAD-4084-899B-E264DFFDAFD0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108" y="3358881"/>
            <a:ext cx="3886572" cy="338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46" y="5103954"/>
            <a:ext cx="1771079" cy="13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ibe\Pictures\Cyber-shot-g-2\20110215\DSC01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00110"/>
            <a:ext cx="2064229" cy="1548172"/>
          </a:xfrm>
          <a:prstGeom prst="rect">
            <a:avLst/>
          </a:prstGeom>
          <a:noFill/>
        </p:spPr>
      </p:pic>
      <p:pic>
        <p:nvPicPr>
          <p:cNvPr id="11" name="コンテンツ プレースホルダ 4" descr="DSC01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072498"/>
            <a:ext cx="2016224" cy="1512168"/>
          </a:xfrm>
          <a:prstGeom prst="rect">
            <a:avLst/>
          </a:prstGeom>
        </p:spPr>
      </p:pic>
      <p:pic>
        <p:nvPicPr>
          <p:cNvPr id="12" name="コンテンツ プレースホルダー 11" descr="スクリーンショット 2012-02-22 18.26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7" b="-3237"/>
          <a:stretch>
            <a:fillRect/>
          </a:stretch>
        </p:blipFill>
        <p:spPr>
          <a:xfrm>
            <a:off x="4882877" y="2467110"/>
            <a:ext cx="3893433" cy="4363278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369895" y="3760300"/>
            <a:ext cx="3324087" cy="4306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86744" y="3499878"/>
            <a:ext cx="1559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2">
                    <a:lumMod val="50000"/>
                  </a:schemeClr>
                </a:solidFill>
              </a:rPr>
              <a:t>Requirement (&lt;10%)</a:t>
            </a:r>
            <a:endParaRPr kumimoji="1" lang="ja-JP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049530" y="2585309"/>
            <a:ext cx="109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T. </a:t>
            </a:r>
            <a:r>
              <a:rPr kumimoji="1" lang="en-US" altLang="ja-JP" sz="1600" dirty="0" err="1" smtClean="0"/>
              <a:t>Kakurai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8304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04608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Measured magnetic moment of detector components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127E-C4AF-AC40-B802-8C878680E181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7" name="コンテンツ プレースホルダー 6" descr="moment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" t="8063" r="3189"/>
          <a:stretch/>
        </p:blipFill>
        <p:spPr>
          <a:xfrm>
            <a:off x="275784" y="1553693"/>
            <a:ext cx="7458391" cy="4161005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7463813" y="2146864"/>
            <a:ext cx="72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1ppm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7246624" y="2363719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466801" y="1738924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10ppm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7249612" y="1955779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73730" y="2528648"/>
            <a:ext cx="90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0.1ppm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7244090" y="2745503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510432" y="1421108"/>
            <a:ext cx="163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ΔB/B @100mm</a:t>
            </a:r>
            <a:endParaRPr kumimoji="1" lang="ja-JP" altLang="en-US" dirty="0"/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90129"/>
              </p:ext>
            </p:extLst>
          </p:nvPr>
        </p:nvGraphicFramePr>
        <p:xfrm>
          <a:off x="3756140" y="1199460"/>
          <a:ext cx="1699810" cy="51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数式" r:id="rId4" imgW="787400" imgH="241300" progId="Equation.3">
                  <p:embed/>
                </p:oleObj>
              </mc:Choice>
              <mc:Fallback>
                <p:oleObj name="数式" r:id="rId4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6140" y="1199460"/>
                        <a:ext cx="1699810" cy="51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図 17" descr="スクリーンショット 2012-05-22 15.34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45" y="5880692"/>
            <a:ext cx="1321062" cy="767474"/>
          </a:xfrm>
          <a:prstGeom prst="rect">
            <a:avLst/>
          </a:prstGeom>
        </p:spPr>
      </p:pic>
      <p:pic>
        <p:nvPicPr>
          <p:cNvPr id="20" name="図 19" descr="スクリーンショット 2012-01-31 18.41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83" y="5802347"/>
            <a:ext cx="954649" cy="889983"/>
          </a:xfrm>
          <a:prstGeom prst="rect">
            <a:avLst/>
          </a:prstGeom>
        </p:spPr>
      </p:pic>
      <p:pic>
        <p:nvPicPr>
          <p:cNvPr id="21" name="図 20" descr="スクリーンショット 2012-05-22 15.35.5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54" y="5786792"/>
            <a:ext cx="1245948" cy="752346"/>
          </a:xfrm>
          <a:prstGeom prst="rect">
            <a:avLst/>
          </a:prstGeom>
        </p:spPr>
      </p:pic>
      <p:pic>
        <p:nvPicPr>
          <p:cNvPr id="22" name="図 21" descr="スクリーンショット 2012-05-22 10.08.2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78" y="5798408"/>
            <a:ext cx="881318" cy="589491"/>
          </a:xfrm>
          <a:prstGeom prst="rect">
            <a:avLst/>
          </a:prstGeom>
        </p:spPr>
      </p:pic>
      <p:pic>
        <p:nvPicPr>
          <p:cNvPr id="23" name="図 22" descr="スクリーンショット 2012-05-22 9.49.4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26" y="5776960"/>
            <a:ext cx="883513" cy="8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8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7956"/>
          </a:xfrm>
        </p:spPr>
        <p:txBody>
          <a:bodyPr>
            <a:noAutofit/>
          </a:bodyPr>
          <a:lstStyle/>
          <a:p>
            <a:r>
              <a:rPr kumimoji="1" lang="en-US" altLang="ja-JP" dirty="0" smtClean="0"/>
              <a:t>Milestones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20870" y="861391"/>
            <a:ext cx="8801652" cy="57646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ja-JP" dirty="0"/>
          </a:p>
          <a:p>
            <a:pPr marL="538163" indent="-355600">
              <a:buNone/>
            </a:pPr>
            <a:r>
              <a:rPr lang="en-US" altLang="ja-JP" dirty="0" smtClean="0"/>
              <a:t>M1</a:t>
            </a:r>
            <a:r>
              <a:rPr lang="en-US" altLang="ja-JP" dirty="0"/>
              <a:t>) </a:t>
            </a:r>
            <a:r>
              <a:rPr lang="en-US" altLang="ja-JP" dirty="0">
                <a:solidFill>
                  <a:srgbClr val="FF0000"/>
                </a:solidFill>
              </a:rPr>
              <a:t>Demonstration of the ultra-cold muon production </a:t>
            </a:r>
            <a:r>
              <a:rPr lang="en-US" altLang="ja-JP" dirty="0"/>
              <a:t>with the required conversion efficiency leading to an </a:t>
            </a:r>
            <a:r>
              <a:rPr lang="en-US" altLang="ja-JP" dirty="0" smtClean="0"/>
              <a:t>intensity </a:t>
            </a:r>
            <a:r>
              <a:rPr lang="en-US" altLang="ja-JP" dirty="0"/>
              <a:t>of 1×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µ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/</a:t>
            </a:r>
            <a:r>
              <a:rPr lang="en-US" altLang="ja-JP" dirty="0"/>
              <a:t>s. </a:t>
            </a:r>
            <a:endParaRPr lang="en-US" altLang="ja-JP" dirty="0" smtClean="0"/>
          </a:p>
          <a:p>
            <a:pPr marL="538163" indent="-355600">
              <a:buNone/>
            </a:pPr>
            <a:endParaRPr lang="en-US" altLang="ja-JP" dirty="0"/>
          </a:p>
          <a:p>
            <a:pPr marL="538163" indent="-355600">
              <a:buNone/>
            </a:pPr>
            <a:r>
              <a:rPr lang="en-US" altLang="ja-JP" dirty="0"/>
              <a:t>M2) </a:t>
            </a:r>
            <a:r>
              <a:rPr lang="en-US" altLang="ja-JP" dirty="0">
                <a:solidFill>
                  <a:srgbClr val="FF0000"/>
                </a:solidFill>
              </a:rPr>
              <a:t>Muon acceleration tests </a:t>
            </a:r>
            <a:r>
              <a:rPr lang="en-US" altLang="ja-JP" dirty="0"/>
              <a:t>with the baseline configuration of low</a:t>
            </a:r>
            <a:r>
              <a:rPr lang="en-US" altLang="ja-JP" dirty="0" smtClean="0"/>
              <a:t>-β </a:t>
            </a:r>
            <a:r>
              <a:rPr lang="en-US" altLang="ja-JP" dirty="0"/>
              <a:t>muon LINAC, i.e. RFQ, and </a:t>
            </a:r>
            <a:r>
              <a:rPr lang="en-US" altLang="ja-JP" dirty="0" smtClean="0"/>
              <a:t>IH LINAC</a:t>
            </a:r>
            <a:r>
              <a:rPr lang="en-US" altLang="ja-JP" dirty="0"/>
              <a:t>. </a:t>
            </a:r>
            <a:endParaRPr lang="en-US" altLang="ja-JP" dirty="0" smtClean="0"/>
          </a:p>
          <a:p>
            <a:pPr marL="538163" indent="-355600">
              <a:buNone/>
            </a:pPr>
            <a:endParaRPr lang="en-US" altLang="ja-JP" dirty="0"/>
          </a:p>
          <a:p>
            <a:pPr marL="538163" indent="-355600">
              <a:buNone/>
            </a:pPr>
            <a:r>
              <a:rPr lang="en-US" altLang="ja-JP" dirty="0" smtClean="0"/>
              <a:t>M3</a:t>
            </a:r>
            <a:r>
              <a:rPr lang="en-US" altLang="ja-JP" dirty="0"/>
              <a:t>) Tests of the </a:t>
            </a:r>
            <a:r>
              <a:rPr lang="en-US" altLang="ja-JP" dirty="0">
                <a:solidFill>
                  <a:srgbClr val="FF0000"/>
                </a:solidFill>
              </a:rPr>
              <a:t>spiral injection scheme</a:t>
            </a:r>
            <a:r>
              <a:rPr lang="en-US" altLang="ja-JP" dirty="0"/>
              <a:t>. </a:t>
            </a:r>
            <a:endParaRPr lang="en-US" altLang="ja-JP" dirty="0" smtClean="0"/>
          </a:p>
          <a:p>
            <a:pPr marL="538163" indent="-355600">
              <a:buNone/>
            </a:pPr>
            <a:endParaRPr lang="en-US" altLang="ja-JP" dirty="0"/>
          </a:p>
          <a:p>
            <a:pPr marL="538163" indent="-355600">
              <a:buNone/>
            </a:pPr>
            <a:r>
              <a:rPr lang="en-US" altLang="ja-JP" dirty="0" smtClean="0"/>
              <a:t>M4</a:t>
            </a:r>
            <a:r>
              <a:rPr lang="en-US" altLang="ja-JP" dirty="0"/>
              <a:t>) </a:t>
            </a:r>
            <a:r>
              <a:rPr lang="en-US" altLang="ja-JP" dirty="0">
                <a:solidFill>
                  <a:srgbClr val="FF0000"/>
                </a:solidFill>
              </a:rPr>
              <a:t>Production of a prototype magnet </a:t>
            </a:r>
            <a:r>
              <a:rPr lang="en-US" altLang="ja-JP" dirty="0"/>
              <a:t>and development of the </a:t>
            </a:r>
            <a:r>
              <a:rPr lang="en-US" altLang="ja-JP" dirty="0">
                <a:solidFill>
                  <a:srgbClr val="FF0000"/>
                </a:solidFill>
              </a:rPr>
              <a:t>field monitor</a:t>
            </a:r>
            <a:r>
              <a:rPr lang="en-US" altLang="ja-JP" dirty="0"/>
              <a:t> with the required precision. </a:t>
            </a:r>
            <a:endParaRPr lang="en-US" altLang="ja-JP" dirty="0" smtClean="0"/>
          </a:p>
          <a:p>
            <a:pPr marL="538163" indent="-355600">
              <a:buNone/>
            </a:pPr>
            <a:endParaRPr lang="en-US" altLang="ja-JP" dirty="0"/>
          </a:p>
          <a:p>
            <a:pPr marL="538163" indent="-355600">
              <a:buNone/>
            </a:pPr>
            <a:r>
              <a:rPr lang="en-US" altLang="ja-JP" dirty="0" smtClean="0"/>
              <a:t>M5</a:t>
            </a:r>
            <a:r>
              <a:rPr lang="en-US" altLang="ja-JP" dirty="0"/>
              <a:t>) Demonstration of </a:t>
            </a:r>
            <a:r>
              <a:rPr lang="en-US" altLang="ja-JP" dirty="0">
                <a:solidFill>
                  <a:srgbClr val="FF0000"/>
                </a:solidFill>
              </a:rPr>
              <a:t>rate capability of the detector</a:t>
            </a:r>
            <a:r>
              <a:rPr lang="en-US" altLang="ja-JP" dirty="0"/>
              <a:t> system for decay positron detection. 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2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070" y="108987"/>
            <a:ext cx="8229600" cy="75753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561" y="860237"/>
            <a:ext cx="8494629" cy="5810807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J-PARC</a:t>
            </a:r>
            <a:r>
              <a:rPr lang="en-US" altLang="ja-JP" sz="2400" b="1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muon g-2/EDM experiment</a:t>
            </a: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 measurement of muon g-2</a:t>
            </a:r>
            <a:r>
              <a:rPr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(0.1ppm)</a:t>
            </a:r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Search for muon EDM (sensitivity&lt; 10</a:t>
            </a:r>
            <a:r>
              <a:rPr lang="en-US" altLang="ja-JP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-20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  <a:r>
              <a:rPr lang="ja-JP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・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cm</a:t>
            </a:r>
            <a:r>
              <a:rPr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lvl="1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sz="2400" b="1" dirty="0" smtClean="0">
                <a:solidFill>
                  <a:srgbClr val="0000FF"/>
                </a:solidFill>
              </a:rPr>
              <a:t>Project status</a:t>
            </a:r>
          </a:p>
          <a:p>
            <a:pPr lvl="1"/>
            <a:r>
              <a:rPr kumimoji="1"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Conceptual Design Report was released.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Stage-1 status granted from PAC (IMSS, IPNS)</a:t>
            </a:r>
          </a:p>
          <a:p>
            <a:pPr lvl="1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H-Line construction has started.</a:t>
            </a: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R&amp;Ds in progress for all areas of the project</a:t>
            </a:r>
          </a:p>
          <a:p>
            <a:pPr lvl="1"/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Experiment can be started in 5 years (technically driven schedule)</a:t>
            </a:r>
          </a:p>
          <a:p>
            <a:pPr lvl="1"/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56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Science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5" y="1180662"/>
            <a:ext cx="7800594" cy="53035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3" name="フリーフォーム 32"/>
          <p:cNvSpPr/>
          <p:nvPr/>
        </p:nvSpPr>
        <p:spPr>
          <a:xfrm>
            <a:off x="4315734" y="3652082"/>
            <a:ext cx="2865438" cy="182563"/>
          </a:xfrm>
          <a:custGeom>
            <a:avLst/>
            <a:gdLst>
              <a:gd name="connsiteX0" fmla="*/ 0 w 2866571"/>
              <a:gd name="connsiteY0" fmla="*/ 0 h 181428"/>
              <a:gd name="connsiteX1" fmla="*/ 508000 w 2866571"/>
              <a:gd name="connsiteY1" fmla="*/ 157238 h 181428"/>
              <a:gd name="connsiteX2" fmla="*/ 2866571 w 2866571"/>
              <a:gd name="connsiteY2" fmla="*/ 181428 h 1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6571" h="181428">
                <a:moveTo>
                  <a:pt x="0" y="0"/>
                </a:moveTo>
                <a:lnTo>
                  <a:pt x="508000" y="157238"/>
                </a:lnTo>
                <a:lnTo>
                  <a:pt x="2866571" y="181428"/>
                </a:lnTo>
              </a:path>
            </a:pathLst>
          </a:custGeom>
          <a:ln w="123825" cmpd="sng">
            <a:solidFill>
              <a:srgbClr val="75C9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999" y="274638"/>
            <a:ext cx="8658087" cy="818666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J-PARC Material and Life science Facility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06870" y="2860260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U-Line</a:t>
            </a:r>
            <a:endParaRPr kumimoji="1" lang="ja-JP" altLang="en-US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72140" y="3719443"/>
            <a:ext cx="89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D-Line</a:t>
            </a:r>
            <a:endParaRPr kumimoji="1" lang="ja-JP" altLang="en-US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11531" y="2736573"/>
            <a:ext cx="85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S</a:t>
            </a:r>
            <a:r>
              <a:rPr kumimoji="1" lang="en-US" altLang="ja-JP" b="1" dirty="0" smtClean="0"/>
              <a:t>-Line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19463" y="5347094"/>
            <a:ext cx="332568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g-2/EDM shares </a:t>
            </a:r>
            <a:r>
              <a:rPr kumimoji="1" lang="en-US" altLang="ja-JP" dirty="0" err="1" smtClean="0"/>
              <a:t>beamline</a:t>
            </a:r>
            <a:r>
              <a:rPr kumimoji="1" lang="en-US" altLang="ja-JP" dirty="0" smtClean="0"/>
              <a:t> with </a:t>
            </a:r>
            <a:r>
              <a:rPr kumimoji="1" lang="en-US" altLang="ja-JP" dirty="0" err="1" smtClean="0"/>
              <a:t>DeeMe</a:t>
            </a:r>
            <a:r>
              <a:rPr kumimoji="1" lang="en-US" altLang="ja-JP" dirty="0" smtClean="0"/>
              <a:t> (muon </a:t>
            </a:r>
            <a:r>
              <a:rPr kumimoji="1" lang="en-US" altLang="ja-JP" dirty="0" err="1" smtClean="0"/>
              <a:t>cLFV</a:t>
            </a:r>
            <a:r>
              <a:rPr kumimoji="1" lang="en-US" altLang="ja-JP" dirty="0" smtClean="0"/>
              <a:t> search) and Mu-HFS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3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g-2, EDM and </a:t>
            </a:r>
            <a:r>
              <a:rPr lang="en-US" altLang="ja-JP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cLFV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in SUSY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2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g-2 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Large </a:t>
            </a:r>
            <a:r>
              <a:rPr lang="en-US" altLang="ja-JP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cLFV</a:t>
            </a:r>
            <a:r>
              <a:rPr lang="en-US" altLang="ja-JP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ja-JP" altLang="en-US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Large EDM</a:t>
            </a:r>
            <a:endParaRPr lang="ja-JP" alt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3764618" y="6218292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076ECB-F940-2841-86A0-009F9C9AB9C2}" type="slidenum">
              <a:rPr lang="en-US" altLang="ja-JP" sz="1400">
                <a:solidFill>
                  <a:srgbClr val="000000"/>
                </a:solidFill>
              </a:rPr>
              <a:pPr/>
              <a:t>7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pic>
        <p:nvPicPr>
          <p:cNvPr id="143365" name="図 5" descr="ピクチャ 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18" y="1783788"/>
            <a:ext cx="4677782" cy="470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8" name="テキスト ボックス 9"/>
          <p:cNvSpPr txBox="1">
            <a:spLocks noChangeArrowheads="1"/>
          </p:cNvSpPr>
          <p:nvPr/>
        </p:nvSpPr>
        <p:spPr bwMode="auto">
          <a:xfrm>
            <a:off x="4176796" y="1769457"/>
            <a:ext cx="284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00"/>
                </a:solidFill>
              </a:rPr>
              <a:t>J. </a:t>
            </a:r>
            <a:r>
              <a:rPr lang="en-US" altLang="ja-JP" sz="1800" dirty="0" err="1">
                <a:solidFill>
                  <a:srgbClr val="000000"/>
                </a:solidFill>
              </a:rPr>
              <a:t>Hisano</a:t>
            </a:r>
            <a:r>
              <a:rPr lang="en-US" altLang="ja-JP" sz="1800" dirty="0">
                <a:solidFill>
                  <a:srgbClr val="000000"/>
                </a:solidFill>
              </a:rPr>
              <a:t>, Nagai, </a:t>
            </a:r>
            <a:r>
              <a:rPr lang="en-US" altLang="ja-JP" sz="1800" dirty="0" err="1">
                <a:solidFill>
                  <a:srgbClr val="000000"/>
                </a:solidFill>
              </a:rPr>
              <a:t>Paradisi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143371" name="図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13" y="5332522"/>
            <a:ext cx="1546781" cy="30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72" name="図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536" y="4956450"/>
            <a:ext cx="1290762" cy="27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73" name="図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18" y="2735006"/>
            <a:ext cx="1756284" cy="32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74" name="図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68" y="2385756"/>
            <a:ext cx="1353569" cy="2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106106" y="2560830"/>
            <a:ext cx="243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Expectation from</a:t>
            </a:r>
          </a:p>
          <a:p>
            <a:r>
              <a:rPr lang="en-US" altLang="ja-JP" dirty="0"/>
              <a:t>l</a:t>
            </a:r>
            <a:r>
              <a:rPr kumimoji="1" lang="en-US" altLang="ja-JP" dirty="0" smtClean="0"/>
              <a:t>inear mass scaling (</a:t>
            </a:r>
            <a:r>
              <a:rPr kumimoji="1" lang="en-US" altLang="ja-JP" dirty="0" err="1" smtClean="0"/>
              <a:t>m</a:t>
            </a:r>
            <a:r>
              <a:rPr kumimoji="1" lang="en-US" altLang="ja-JP" baseline="-25000" dirty="0" err="1" smtClean="0"/>
              <a:t>μ</a:t>
            </a:r>
            <a:r>
              <a:rPr kumimoji="1" lang="en-US" altLang="ja-JP" dirty="0" smtClean="0"/>
              <a:t>/m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59963" y="6206981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electron EDM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1054908" y="3777904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muon</a:t>
            </a:r>
            <a:r>
              <a:rPr kumimoji="1" lang="en-US" altLang="ja-JP" sz="2400" dirty="0" smtClean="0"/>
              <a:t> EDM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81896" y="5674159"/>
            <a:ext cx="129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(MEG goal)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891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4" descr="スクリーンショット 2012-05-24 16.04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-3854" b="4117"/>
          <a:stretch/>
        </p:blipFill>
        <p:spPr>
          <a:xfrm>
            <a:off x="6553204" y="3948115"/>
            <a:ext cx="2567537" cy="1993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867415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Experimental status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20627" y="6518870"/>
            <a:ext cx="2133600" cy="365125"/>
          </a:xfrm>
        </p:spPr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3" descr="g2magnet2"/>
          <p:cNvPicPr>
            <a:picLocks noChangeAspect="1" noChangeArrowheads="1"/>
          </p:cNvPicPr>
          <p:nvPr/>
        </p:nvPicPr>
        <p:blipFill>
          <a:blip r:embed="rId3" cstate="print"/>
          <a:srcRect t="13074" r="644"/>
          <a:stretch>
            <a:fillRect/>
          </a:stretch>
        </p:blipFill>
        <p:spPr bwMode="auto">
          <a:xfrm>
            <a:off x="889749" y="4010051"/>
            <a:ext cx="1832431" cy="122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5291274" y="4827582"/>
            <a:ext cx="1673594" cy="2616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sz="11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Hagiwara / </a:t>
            </a:r>
            <a:r>
              <a:rPr kumimoji="0" lang="en-US" sz="1100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Davier</a:t>
            </a:r>
            <a:r>
              <a:rPr kumimoji="0" lang="en-US" sz="11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 et al.</a:t>
            </a:r>
            <a:endParaRPr kumimoji="0" lang="en-US" sz="1100" kern="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図 11" descr="スクリーンショット 2012-05-28 13.1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00" y="2487907"/>
            <a:ext cx="2063633" cy="1046850"/>
          </a:xfrm>
          <a:prstGeom prst="rect">
            <a:avLst/>
          </a:prstGeom>
        </p:spPr>
      </p:pic>
      <p:pic>
        <p:nvPicPr>
          <p:cNvPr id="13" name="図 12" descr="スクリーンショット 2012-05-28 13.20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6" y="1865179"/>
            <a:ext cx="1820419" cy="138217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138726" y="1387418"/>
            <a:ext cx="153679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prstClr val="white"/>
                </a:solidFill>
                <a:latin typeface="Calibri"/>
                <a:ea typeface="ＭＳ Ｐゴシック"/>
              </a:rPr>
              <a:t>Past - Present</a:t>
            </a:r>
            <a:endParaRPr lang="ja-JP" altLang="en-US" i="1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25317" y="1372541"/>
            <a:ext cx="86211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prstClr val="white"/>
                </a:solidFill>
                <a:latin typeface="Calibri"/>
                <a:ea typeface="ＭＳ Ｐゴシック"/>
              </a:rPr>
              <a:t>Future</a:t>
            </a:r>
            <a:endParaRPr lang="ja-JP" altLang="en-US" i="1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004" y="2118379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LFV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518" y="4160522"/>
            <a:ext cx="787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g-2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EDM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54659" y="1867128"/>
            <a:ext cx="101251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MEG (PSI)</a:t>
            </a:r>
            <a:endParaRPr lang="ja-JP" altLang="en-US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9760" y="4010050"/>
            <a:ext cx="109797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E821 (BNL)</a:t>
            </a:r>
            <a:endParaRPr lang="ja-JP" altLang="en-US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1519" y="1825491"/>
            <a:ext cx="3502481" cy="584776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μ-e </a:t>
            </a:r>
            <a:r>
              <a:rPr lang="en-US" altLang="ja-JP" sz="16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conv</a:t>
            </a:r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 :COMET(J-PARC), mu2e (FNAL)</a:t>
            </a:r>
            <a:endParaRPr lang="en-US" altLang="ja-JP" sz="1600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r>
              <a:rPr lang="en-US" altLang="ja-JP" sz="16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μ</a:t>
            </a:r>
            <a:r>
              <a:rPr lang="en-US" altLang="ja-JP" sz="1600" dirty="0" err="1" smtClean="0">
                <a:solidFill>
                  <a:prstClr val="white"/>
                </a:solidFill>
                <a:latin typeface="Calibri"/>
                <a:ea typeface="ＭＳ Ｐゴシック"/>
                <a:sym typeface="Wingdings"/>
              </a:rPr>
              <a:t>eee</a:t>
            </a:r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  <a:sym typeface="Wingdings"/>
              </a:rPr>
              <a:t> (PSI)</a:t>
            </a:r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 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19502" y="3668475"/>
            <a:ext cx="2156660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white"/>
                </a:solidFill>
                <a:latin typeface="Calibri"/>
                <a:ea typeface="ＭＳ Ｐゴシック"/>
              </a:rPr>
              <a:t>g-2/EDM (J-PARC,FNAL)</a:t>
            </a:r>
            <a:endParaRPr lang="ja-JP" altLang="en-US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98970" y="1774214"/>
            <a:ext cx="2528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eγ</a:t>
            </a: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Renewing 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upperlimit</a:t>
            </a: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ja-JP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Br &lt; 2.4 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-12</a:t>
            </a:r>
          </a:p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Discovery in horizon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429703" y="3179454"/>
            <a:ext cx="1704410" cy="93941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latin typeface="Comic Sans MS Bold"/>
                <a:ea typeface="ヒラギノ角ゴ StdN W8"/>
                <a:cs typeface="Comic Sans MS Bold"/>
              </a:rPr>
              <a:t>Next stage</a:t>
            </a:r>
            <a:endParaRPr lang="ja-JP" altLang="en-US" dirty="0">
              <a:solidFill>
                <a:srgbClr val="0000FF"/>
              </a:solidFill>
              <a:latin typeface="Comic Sans MS Bold"/>
              <a:ea typeface="ヒラギノ角ゴ StdN W8"/>
              <a:cs typeface="Comic Sans MS Bold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61120" y="5245565"/>
            <a:ext cx="28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EDM</a:t>
            </a:r>
          </a:p>
          <a:p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  </a:t>
            </a:r>
            <a:r>
              <a:rPr lang="en-US" altLang="ja-JP" b="1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d</a:t>
            </a:r>
            <a:r>
              <a:rPr lang="en-US" altLang="ja-JP" b="1" baseline="-25000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μ</a:t>
            </a:r>
            <a:r>
              <a:rPr lang="en-US" altLang="ja-JP" b="1" dirty="0" smtClean="0">
                <a:solidFill>
                  <a:srgbClr val="000000"/>
                </a:solidFill>
                <a:latin typeface="Calibri"/>
                <a:ea typeface="ＭＳ Ｐゴシック"/>
              </a:rPr>
              <a:t> &lt; 1.8 E-19 e cm (95%CL)</a:t>
            </a:r>
            <a:endParaRPr lang="ja-JP" altLang="en-US" b="1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43146" y="3822211"/>
            <a:ext cx="513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alibri"/>
                <a:ea typeface="ＭＳ Ｐゴシック"/>
              </a:rPr>
              <a:t>g-2</a:t>
            </a:r>
            <a:endParaRPr lang="ja-JP" altLang="en-US" sz="20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91143" y="4236948"/>
            <a:ext cx="4103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en-US" altLang="ja-JP" b="1" baseline="-25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="1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exp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= 11 659 208.9 (6.3) x 10</a:t>
            </a:r>
            <a:r>
              <a:rPr lang="en-US" altLang="ja-JP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-10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(0.5ppm)</a:t>
            </a:r>
          </a:p>
          <a:p>
            <a:r>
              <a:rPr lang="en-US" altLang="ja-JP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en-US" altLang="ja-JP" b="1" baseline="-25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="1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SM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= 11 659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182.8 (4.9) 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x 10</a:t>
            </a:r>
            <a:r>
              <a:rPr lang="en-US" altLang="ja-JP" b="1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10</a:t>
            </a:r>
          </a:p>
          <a:p>
            <a:r>
              <a:rPr lang="en-US" altLang="ja-JP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en-US" altLang="ja-JP" b="1" baseline="-25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="1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exp</a:t>
            </a:r>
            <a:r>
              <a:rPr lang="en-US" altLang="ja-JP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b="1" dirty="0" err="1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en-US" altLang="ja-JP" b="1" baseline="-25000" dirty="0" err="1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="1" baseline="30000" dirty="0" err="1">
                <a:solidFill>
                  <a:prstClr val="black"/>
                </a:solidFill>
                <a:latin typeface="Calibri"/>
                <a:ea typeface="ＭＳ Ｐゴシック"/>
              </a:rPr>
              <a:t>SM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=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+3.3 </a:t>
            </a:r>
            <a:r>
              <a:rPr lang="en-US" altLang="ja-JP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σ</a:t>
            </a:r>
            <a:endParaRPr lang="ja-JP" altLang="en-US" b="1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96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Lepton dipole moments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1244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Interactions with static B and E-fields: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5" name="図 4" descr="スクリーンショット 2012-09-29 5.5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29" y="1776569"/>
            <a:ext cx="5367059" cy="8343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62356" y="3237174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Magnetic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6211" y="447484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Electric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11" name="図 10" descr="M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58" y="2929508"/>
            <a:ext cx="3098800" cy="1073707"/>
          </a:xfrm>
          <a:prstGeom prst="rect">
            <a:avLst/>
          </a:prstGeom>
        </p:spPr>
      </p:pic>
      <p:pic>
        <p:nvPicPr>
          <p:cNvPr id="12" name="図 11" descr="E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1" y="4168031"/>
            <a:ext cx="3205019" cy="106535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51539" y="5533098"/>
            <a:ext cx="703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Transition Dipole Moments</a:t>
            </a:r>
          </a:p>
          <a:p>
            <a:r>
              <a:rPr lang="en-US" altLang="ja-JP" dirty="0">
                <a:solidFill>
                  <a:srgbClr val="FF6600"/>
                </a:solidFill>
              </a:rPr>
              <a:t> </a:t>
            </a:r>
            <a:r>
              <a:rPr lang="en-US" altLang="ja-JP" dirty="0" smtClean="0">
                <a:solidFill>
                  <a:srgbClr val="FF6600"/>
                </a:solidFill>
              </a:rPr>
              <a:t>                        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cLFV</a:t>
            </a:r>
            <a:r>
              <a:rPr kumimoji="1" lang="en-US" altLang="ja-JP" dirty="0" smtClean="0"/>
              <a:t> process with photon radiation (e.g. </a:t>
            </a:r>
            <a:r>
              <a:rPr lang="en-US" altLang="ja-JP" dirty="0" err="1" smtClean="0"/>
              <a:t>μ</a:t>
            </a:r>
            <a:r>
              <a:rPr lang="en-US" altLang="ja-JP" dirty="0" err="1">
                <a:sym typeface="Wingdings"/>
              </a:rPr>
              <a:t>eγ</a:t>
            </a:r>
            <a:r>
              <a:rPr lang="en-US" altLang="ja-JP" dirty="0">
                <a:sym typeface="Wingdings"/>
              </a:rPr>
              <a:t> 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983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cyan}{&#10;$$\vec \omega_a \ = \   - \ {e \over m} &#10; a_{\mu} \vec B &#10;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2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vec \mu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23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vec \mu$$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2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f(t) \simeq  {N_0} e^{- {\lambda} t } &#10;[ 1 + {A} \cos {\omega_a} t + &#10;{\phi})] &#10;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25"/>
  <p:tag name="PICTUREFILESIZE" val="266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black}{&#10;$4 \times 10^9\  e^-$,  $E_{e^-}\geq 1.8$ GeV}&#10;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67"/>
  <p:tag name="PICTUREFILESIZE" val="186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&#10;{$$ \langle B \rangle_{\rm azimuth}&#10;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8"/>
  <p:tag name="PICTUREFILESIZE" val="98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\sigma_{ {\rm syst} \langle B \rangle_{\mu- \rm dist} } = \pm 0.03$ ppm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59"/>
  <p:tag name="PICTUREFILESIZE" val="21526"/>
</p:tagLst>
</file>

<file path=ppt/theme/theme1.xml><?xml version="1.0" encoding="utf-8"?>
<a:theme xmlns:a="http://schemas.openxmlformats.org/drawingml/2006/main" name="Office テーマ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キュート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19182</TotalTime>
  <Words>4098</Words>
  <Application>Microsoft Macintosh PowerPoint</Application>
  <PresentationFormat>画面に合わせる (4:3)</PresentationFormat>
  <Paragraphs>822</Paragraphs>
  <Slides>66</Slides>
  <Notes>8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66</vt:i4>
      </vt:variant>
    </vt:vector>
  </HeadingPairs>
  <TitlesOfParts>
    <vt:vector size="71" baseType="lpstr">
      <vt:lpstr>Office テーマ</vt:lpstr>
      <vt:lpstr>1_ホワイト</vt:lpstr>
      <vt:lpstr>Default Design</vt:lpstr>
      <vt:lpstr>数式</vt:lpstr>
      <vt:lpstr>Equation</vt:lpstr>
      <vt:lpstr>muon g-2/EDM</vt:lpstr>
      <vt:lpstr>Scales of CP-odd sources and EDM</vt:lpstr>
      <vt:lpstr>Scales of CP-odd sources and EDM</vt:lpstr>
      <vt:lpstr>Lepton EDM limits</vt:lpstr>
      <vt:lpstr>Lepton dipole moments</vt:lpstr>
      <vt:lpstr>g-2, EDM and cLFV in SUSY</vt:lpstr>
      <vt:lpstr>g-2, EDM and cLFV in SUSY</vt:lpstr>
      <vt:lpstr>Experimental status</vt:lpstr>
      <vt:lpstr>Lepton dipole moments</vt:lpstr>
      <vt:lpstr>Anomalous magnetic moment</vt:lpstr>
      <vt:lpstr>Anomalous magnetic moment</vt:lpstr>
      <vt:lpstr>QED contributions to aμ</vt:lpstr>
      <vt:lpstr>QED contributions to aμ (cont.)</vt:lpstr>
      <vt:lpstr>QED contributions to aμ (cont.)</vt:lpstr>
      <vt:lpstr>Prof. T. Kinoshita giving a lecture at KEK on 10th order QED corrections</vt:lpstr>
      <vt:lpstr>Hadronic contributions to aμ</vt:lpstr>
      <vt:lpstr>Hadronic contributions to aμ</vt:lpstr>
      <vt:lpstr>Hadronic contributions to aμ</vt:lpstr>
      <vt:lpstr>Hadronic contributions to aμ</vt:lpstr>
      <vt:lpstr>Hadronic contributions to aμ</vt:lpstr>
      <vt:lpstr>Electro-Weak contributions</vt:lpstr>
      <vt:lpstr>Standard Model prediction for aμ</vt:lpstr>
      <vt:lpstr>Comparison with experiments</vt:lpstr>
      <vt:lpstr>Beyond the standard model</vt:lpstr>
      <vt:lpstr>PowerPoint プレゼンテーション</vt:lpstr>
      <vt:lpstr>g-2 anomaly isn’t? </vt:lpstr>
      <vt:lpstr>muon g-2/EDM measurements</vt:lpstr>
      <vt:lpstr>The Experiment at BNL</vt:lpstr>
      <vt:lpstr>PowerPoint プレゼンテーション</vt:lpstr>
      <vt:lpstr>Arrival time spectrum</vt:lpstr>
      <vt:lpstr>Average field uniformity ± 1 ppm</vt:lpstr>
      <vt:lpstr>History of g-2 measurements</vt:lpstr>
      <vt:lpstr>3.3 – 3.6 s:  Theory &amp; Experiment must do better </vt:lpstr>
      <vt:lpstr>muon g-2/EDM measurements</vt:lpstr>
      <vt:lpstr>Lower energy and compact storage ring</vt:lpstr>
      <vt:lpstr>Lower energy and compact storage ring</vt:lpstr>
      <vt:lpstr>Ultra-cold Muon</vt:lpstr>
      <vt:lpstr>Ultra-cold Muon</vt:lpstr>
      <vt:lpstr>Comparison of experiments</vt:lpstr>
      <vt:lpstr>PowerPoint プレゼンテーション</vt:lpstr>
      <vt:lpstr>PowerPoint プレゼンテーション</vt:lpstr>
      <vt:lpstr>PowerPoint プレゼンテーション</vt:lpstr>
      <vt:lpstr>Expected time spectrum of me+nn decay </vt:lpstr>
      <vt:lpstr>Expected time spectrum of me+nn decay </vt:lpstr>
      <vt:lpstr>PowerPoint プレゼンテーション</vt:lpstr>
      <vt:lpstr>PowerPoint プレゼンテーション</vt:lpstr>
      <vt:lpstr>H-Line construction at J-PARC</vt:lpstr>
      <vt:lpstr>H-line construction at J-PARC</vt:lpstr>
      <vt:lpstr>PowerPoint プレゼンテーション</vt:lpstr>
      <vt:lpstr>Development of Mu production target</vt:lpstr>
      <vt:lpstr>Development of Mu production target</vt:lpstr>
      <vt:lpstr>PowerPoint プレゼンテーション</vt:lpstr>
      <vt:lpstr>PowerPoint プレゼンテーション</vt:lpstr>
      <vt:lpstr>PowerPoint プレゼンテーション</vt:lpstr>
      <vt:lpstr>Muon acceleration</vt:lpstr>
      <vt:lpstr>PowerPoint プレゼンテーション</vt:lpstr>
      <vt:lpstr>Muon storage magnet and detector</vt:lpstr>
      <vt:lpstr>Spiral injection</vt:lpstr>
      <vt:lpstr>PowerPoint プレゼンテーション</vt:lpstr>
      <vt:lpstr>Muon storage magnet and detector</vt:lpstr>
      <vt:lpstr>Silicon strip tracker</vt:lpstr>
      <vt:lpstr>Silicon-strip detector development</vt:lpstr>
      <vt:lpstr>Measured magnetic moment of detector components</vt:lpstr>
      <vt:lpstr>Milestones</vt:lpstr>
      <vt:lpstr>Summary</vt:lpstr>
      <vt:lpstr>J-PARC Material and Life science Facility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J-PARCにおけるミュオン異常磁気能率・電気双極子能率の精密測定</dc:title>
  <dc:creator>mibe</dc:creator>
  <cp:lastModifiedBy>三部 勉</cp:lastModifiedBy>
  <cp:revision>456</cp:revision>
  <cp:lastPrinted>2012-03-07T23:09:50Z</cp:lastPrinted>
  <dcterms:created xsi:type="dcterms:W3CDTF">2011-01-11T00:13:47Z</dcterms:created>
  <dcterms:modified xsi:type="dcterms:W3CDTF">2013-02-21T03:33:28Z</dcterms:modified>
</cp:coreProperties>
</file>