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9" r:id="rId2"/>
    <p:sldMasterId id="2147483754" r:id="rId3"/>
    <p:sldMasterId id="2147483779" r:id="rId4"/>
    <p:sldMasterId id="2147483792" r:id="rId5"/>
    <p:sldMasterId id="2147483806" r:id="rId6"/>
    <p:sldMasterId id="2147483823" r:id="rId7"/>
    <p:sldMasterId id="2147483843" r:id="rId8"/>
  </p:sldMasterIdLst>
  <p:notesMasterIdLst>
    <p:notesMasterId r:id="rId76"/>
  </p:notesMasterIdLst>
  <p:sldIdLst>
    <p:sldId id="258" r:id="rId9"/>
    <p:sldId id="570" r:id="rId10"/>
    <p:sldId id="569" r:id="rId11"/>
    <p:sldId id="393" r:id="rId12"/>
    <p:sldId id="431" r:id="rId13"/>
    <p:sldId id="471" r:id="rId14"/>
    <p:sldId id="477" r:id="rId15"/>
    <p:sldId id="434" r:id="rId16"/>
    <p:sldId id="444" r:id="rId17"/>
    <p:sldId id="450" r:id="rId18"/>
    <p:sldId id="454" r:id="rId19"/>
    <p:sldId id="522" r:id="rId20"/>
    <p:sldId id="436" r:id="rId21"/>
    <p:sldId id="395" r:id="rId22"/>
    <p:sldId id="396" r:id="rId23"/>
    <p:sldId id="443" r:id="rId24"/>
    <p:sldId id="594" r:id="rId25"/>
    <p:sldId id="424" r:id="rId26"/>
    <p:sldId id="445" r:id="rId27"/>
    <p:sldId id="453" r:id="rId28"/>
    <p:sldId id="591" r:id="rId29"/>
    <p:sldId id="446" r:id="rId30"/>
    <p:sldId id="571" r:id="rId31"/>
    <p:sldId id="572" r:id="rId32"/>
    <p:sldId id="574" r:id="rId33"/>
    <p:sldId id="575" r:id="rId34"/>
    <p:sldId id="576" r:id="rId35"/>
    <p:sldId id="578" r:id="rId36"/>
    <p:sldId id="579" r:id="rId37"/>
    <p:sldId id="513" r:id="rId38"/>
    <p:sldId id="447" r:id="rId39"/>
    <p:sldId id="422" r:id="rId40"/>
    <p:sldId id="440" r:id="rId41"/>
    <p:sldId id="588" r:id="rId42"/>
    <p:sldId id="441" r:id="rId43"/>
    <p:sldId id="486" r:id="rId44"/>
    <p:sldId id="442" r:id="rId45"/>
    <p:sldId id="584" r:id="rId46"/>
    <p:sldId id="415" r:id="rId47"/>
    <p:sldId id="456" r:id="rId48"/>
    <p:sldId id="581" r:id="rId49"/>
    <p:sldId id="582" r:id="rId50"/>
    <p:sldId id="585" r:id="rId51"/>
    <p:sldId id="586" r:id="rId52"/>
    <p:sldId id="587" r:id="rId53"/>
    <p:sldId id="595" r:id="rId54"/>
    <p:sldId id="416" r:id="rId55"/>
    <p:sldId id="596" r:id="rId56"/>
    <p:sldId id="597" r:id="rId57"/>
    <p:sldId id="423" r:id="rId58"/>
    <p:sldId id="459" r:id="rId59"/>
    <p:sldId id="460" r:id="rId60"/>
    <p:sldId id="461" r:id="rId61"/>
    <p:sldId id="462" r:id="rId62"/>
    <p:sldId id="463" r:id="rId63"/>
    <p:sldId id="464" r:id="rId64"/>
    <p:sldId id="479" r:id="rId65"/>
    <p:sldId id="492" r:id="rId66"/>
    <p:sldId id="480" r:id="rId67"/>
    <p:sldId id="481" r:id="rId68"/>
    <p:sldId id="516" r:id="rId69"/>
    <p:sldId id="592" r:id="rId70"/>
    <p:sldId id="482" r:id="rId71"/>
    <p:sldId id="514" r:id="rId72"/>
    <p:sldId id="413" r:id="rId73"/>
    <p:sldId id="493" r:id="rId74"/>
    <p:sldId id="448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00"/>
    <a:srgbClr val="FFFF66"/>
    <a:srgbClr val="000099"/>
    <a:srgbClr val="FFFF99"/>
    <a:srgbClr val="CCFFFF"/>
    <a:srgbClr val="FF2525"/>
    <a:srgbClr val="66CCFF"/>
    <a:srgbClr val="00CC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7456" autoAdjust="0"/>
    <p:restoredTop sz="94700" autoAdjust="0"/>
  </p:normalViewPr>
  <p:slideViewPr>
    <p:cSldViewPr>
      <p:cViewPr varScale="1">
        <p:scale>
          <a:sx n="59" d="100"/>
          <a:sy n="59" d="100"/>
        </p:scale>
        <p:origin x="-970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3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5" Type="http://schemas.openxmlformats.org/officeDocument/2006/relationships/image" Target="../media/image101.wmf"/><Relationship Id="rId4" Type="http://schemas.openxmlformats.org/officeDocument/2006/relationships/image" Target="../media/image10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Relationship Id="rId4" Type="http://schemas.openxmlformats.org/officeDocument/2006/relationships/image" Target="../media/image1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05784-D6B9-4BA9-B085-B0F9154319E5}" type="datetimeFigureOut">
              <a:rPr lang="en-US" smtClean="0"/>
              <a:pPr/>
              <a:t>2/19/2013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EE418-C150-467B-A606-CC5F0908F9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47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227510-43CA-41BD-AFC1-5E05EC484755}" type="slidenum">
              <a:rPr lang="en-US"/>
              <a:pPr/>
              <a:t>1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3704"/>
            <a:ext cx="5027414" cy="4113892"/>
          </a:xfrm>
          <a:noFill/>
          <a:ln/>
        </p:spPr>
        <p:txBody>
          <a:bodyPr/>
          <a:lstStyle/>
          <a:p>
            <a:r>
              <a:rPr lang="en-US" smtClean="0"/>
              <a:t>Title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4E6A86-E6F2-47BC-A529-94DDEE12E6C1}" type="slidenum">
              <a:rPr lang="en-US"/>
              <a:pPr/>
              <a:t>14</a:t>
            </a:fld>
            <a:endParaRPr lang="en-US"/>
          </a:p>
        </p:txBody>
      </p:sp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73113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03040" y="4316489"/>
            <a:ext cx="5856387" cy="4060976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99D8DC-90E5-4D4B-9451-5C9918A8A6E9}" type="slidenum">
              <a:rPr lang="en-US"/>
              <a:pPr/>
              <a:t>15</a:t>
            </a:fld>
            <a:endParaRPr lang="en-US"/>
          </a:p>
        </p:txBody>
      </p:sp>
      <p:sp>
        <p:nvSpPr>
          <p:cNvPr id="92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F69E56-4707-42F4-B227-BF8155B06023}" type="slidenum">
              <a:rPr lang="nl-NL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nl-NL">
              <a:latin typeface="Arial" pitchFamily="34" charset="0"/>
              <a:cs typeface="Arial" pitchFamily="34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9E70-40D1-4062-83C6-848764296AA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72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80FD9A-2767-4020-A4AA-5A5183CF5D98}" type="slidenum">
              <a:rPr lang="en-US"/>
              <a:pPr/>
              <a:t>30</a:t>
            </a:fld>
            <a:endParaRPr lang="en-US"/>
          </a:p>
        </p:txBody>
      </p:sp>
      <p:sp>
        <p:nvSpPr>
          <p:cNvPr id="250882" name="Rectangle 7"/>
          <p:cNvSpPr txBox="1">
            <a:spLocks noGrp="1" noChangeArrowheads="1"/>
          </p:cNvSpPr>
          <p:nvPr/>
        </p:nvSpPr>
        <p:spPr bwMode="auto">
          <a:xfrm>
            <a:off x="3884613" y="8684829"/>
            <a:ext cx="2971800" cy="45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5A31CA16-EBB9-4B42-8F12-90C1C103264E}" type="slidenum">
              <a:rPr lang="en-US" sz="1200"/>
              <a:pPr algn="r"/>
              <a:t>30</a:t>
            </a:fld>
            <a:endParaRPr lang="en-US" sz="1200"/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6762" cy="3432175"/>
          </a:xfrm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992"/>
            <a:ext cx="5029200" cy="411519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B1104C-4A6A-40DE-A2C1-0A38108AFF0C}" type="slidenum">
              <a:rPr lang="nl-NL" smtClean="0">
                <a:latin typeface="Arial" pitchFamily="34" charset="0"/>
                <a:cs typeface="Arial" pitchFamily="34" charset="0"/>
              </a:rPr>
              <a:pPr/>
              <a:t>32</a:t>
            </a:fld>
            <a:endParaRPr lang="nl-NL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2000" cy="3429000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48" y="4343799"/>
            <a:ext cx="5030107" cy="4113609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E31950-D960-4B26-9DC8-67DEF3A27336}" type="slidenum">
              <a:rPr lang="nl-NL">
                <a:solidFill>
                  <a:prstClr val="black"/>
                </a:solidFill>
              </a:rPr>
              <a:pPr/>
              <a:t>33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414540-D5F8-4388-80EC-7173E3D3E7A6}" type="slidenum">
              <a:rPr lang="en-US" smtClean="0"/>
              <a:pPr eaLnBrk="1" hangingPunct="1"/>
              <a:t>34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Similarly, laser spectroscopy of the singlet ‘’s’’ to triplet ‘’p’’ transition in Ra was performed from weak source.  The absolute frequency is determined using  a15 component of the R(116)(2-9) transition in I2 molecule as a frequency reference. The absolute frequency is determined. This is a factor of 6 improvement compared to the reported values. </a:t>
            </a:r>
          </a:p>
          <a:p>
            <a:endParaRPr lang="en-US" smtClean="0">
              <a:latin typeface="Arial" pitchFamily="34" charset="0"/>
              <a:cs typeface="Arial" pitchFamily="34" charset="0"/>
            </a:endParaRPr>
          </a:p>
          <a:p>
            <a:endParaRPr lang="en-US" smtClean="0">
              <a:latin typeface="Arial" pitchFamily="34" charset="0"/>
              <a:cs typeface="Arial" pitchFamily="34" charset="0"/>
            </a:endParaRPr>
          </a:p>
          <a:p>
            <a:r>
              <a:rPr lang="en-US" smtClean="0">
                <a:latin typeface="Arial" pitchFamily="34" charset="0"/>
                <a:cs typeface="Arial" pitchFamily="34" charset="0"/>
              </a:rPr>
              <a:t>measure the absolute frequency of the transitions with the comb</a:t>
            </a:r>
          </a:p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245825-92CD-4580-A5F5-D02A63A0D5F0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A79D36-C91D-44EC-AD01-5178CB100AB7}" type="slidenum">
              <a:rPr lang="de-DE" smtClean="0">
                <a:latin typeface="Arial" pitchFamily="34" charset="0"/>
                <a:cs typeface="Arial" pitchFamily="34" charset="0"/>
              </a:rPr>
              <a:pPr/>
              <a:t>3</a:t>
            </a:fld>
            <a:endParaRPr lang="de-DE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04B5C6-E393-44E3-93F1-82C7F4D49832}" type="slidenum">
              <a:rPr lang="en-US"/>
              <a:pPr/>
              <a:t>38</a:t>
            </a:fld>
            <a:endParaRPr lang="en-US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684523"/>
            <a:ext cx="4973638" cy="3431371"/>
          </a:xfrm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992"/>
            <a:ext cx="5486400" cy="411519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4D1356-CEF3-42A6-99ED-45D509524592}" type="slidenum">
              <a:rPr lang="en-US"/>
              <a:pPr/>
              <a:t>42</a:t>
            </a:fld>
            <a:endParaRPr lang="en-US"/>
          </a:p>
        </p:txBody>
      </p:sp>
      <p:sp>
        <p:nvSpPr>
          <p:cNvPr id="1064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52550" y="635000"/>
            <a:ext cx="4229100" cy="3171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3508" y="4018953"/>
            <a:ext cx="5548045" cy="380742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AE4B5E-83F4-47C2-A2A8-875059909FBD}" type="slidenum">
              <a:rPr lang="en-US" smtClean="0"/>
              <a:pPr eaLnBrk="1" hangingPunct="1"/>
              <a:t>44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Needs to be nicer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7" tIns="44934" rIns="89867" bIns="44934" anchor="b"/>
          <a:lstStyle>
            <a:lvl1pPr defTabSz="8985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985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85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85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85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F20E49F-9DDE-41F4-81CF-E78CEE30A1B9}" type="slidenum">
              <a:rPr lang="en-US" sz="1200"/>
              <a:pPr algn="r" eaLnBrk="1" hangingPunct="1"/>
              <a:t>45</a:t>
            </a:fld>
            <a:endParaRPr 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867" tIns="44934" rIns="89867" bIns="44934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476247-7119-4860-8B04-13A82E2553CD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7026" name="Rectangle 7"/>
          <p:cNvSpPr txBox="1">
            <a:spLocks noGrp="1" noChangeArrowheads="1"/>
          </p:cNvSpPr>
          <p:nvPr/>
        </p:nvSpPr>
        <p:spPr bwMode="auto">
          <a:xfrm>
            <a:off x="3886200" y="8686406"/>
            <a:ext cx="2971800" cy="45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hangingPunct="0"/>
            <a:fld id="{F02F05E3-47D5-4E23-B163-144D8E5CBDEA}" type="slidenum">
              <a:rPr lang="en-US" sz="1200" smtClean="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hangingPunct="0"/>
              <a:t>48</a:t>
            </a:fld>
            <a:endParaRPr lang="en-US" sz="1200" smtClean="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687969"/>
            <a:ext cx="4597400" cy="3427225"/>
          </a:xfrm>
          <a:solidFill>
            <a:srgbClr val="FFFFFF"/>
          </a:solidFill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992"/>
            <a:ext cx="5029200" cy="4112039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A4BC01-3CFB-435C-9B29-7851A683AE97}" type="slidenum">
              <a:rPr lang="de-DE"/>
              <a:pPr/>
              <a:t>51</a:t>
            </a:fld>
            <a:endParaRPr lang="de-DE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Outer cube: 15m, inner 3m</a:t>
            </a:r>
          </a:p>
          <a:p>
            <a:r>
              <a:rPr lang="de-DE"/>
              <a:t>equiped with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9D3BA5-395A-4CE7-BF61-1FE6367EEF15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55EE2E-3315-4440-A049-2DEFD596A9CD}" type="slidenum">
              <a:rPr lang="en-US"/>
              <a:pPr/>
              <a:t>4</a:t>
            </a:fld>
            <a:endParaRPr lang="en-US"/>
          </a:p>
        </p:txBody>
      </p:sp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45977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03040" y="4316489"/>
            <a:ext cx="5856387" cy="4060976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92F17A-ABFD-41DF-8DB0-5CC2B1247F27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B0EAD4-A22E-4323-9A17-493ECADCB9CC}" type="slidenum">
              <a:rPr lang="en-US"/>
              <a:pPr/>
              <a:t>65</a:t>
            </a:fld>
            <a:endParaRPr lang="en-US"/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81817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03040" y="4316489"/>
            <a:ext cx="5856387" cy="4060976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AE33E5-93B7-44B5-9D65-8DCE03715648}" type="slidenum">
              <a:rPr lang="en-US"/>
              <a:pPr/>
              <a:t>66</a:t>
            </a:fld>
            <a:endParaRPr lang="en-US"/>
          </a:p>
        </p:txBody>
      </p:sp>
      <p:sp>
        <p:nvSpPr>
          <p:cNvPr id="92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55EE2E-3315-4440-A049-2DEFD596A9CD}" type="slidenum">
              <a:rPr lang="en-US"/>
              <a:pPr/>
              <a:t>5</a:t>
            </a:fld>
            <a:endParaRPr lang="en-US"/>
          </a:p>
        </p:txBody>
      </p:sp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45977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03040" y="4316489"/>
            <a:ext cx="5856387" cy="4060976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95E80B-CE26-47F7-8373-FB63ABFAD922}" type="slidenum">
              <a:rPr lang="en-US" smtClean="0">
                <a:latin typeface="Arial" pitchFamily="34" charset="0"/>
                <a:cs typeface="Arial" pitchFamily="34" charset="0"/>
              </a:rPr>
              <a:pPr/>
              <a:t>6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FBCA6C-4BA4-471A-82B8-FBBD8F52A89F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4572F6-4DDD-465C-ABA0-D39CF6B5DF81}" type="slidenum">
              <a:rPr lang="de-DE">
                <a:solidFill>
                  <a:prstClr val="black"/>
                </a:solidFill>
              </a:rPr>
              <a:pPr/>
              <a:t>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F69E56-4707-42F4-B227-BF8155B06023}" type="slidenum">
              <a:rPr lang="nl-NL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nl-NL">
              <a:latin typeface="Arial" pitchFamily="34" charset="0"/>
              <a:cs typeface="Arial" pitchFamily="34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A7C3EB-9194-4161-957E-E387E4AD55E5}" type="slidenum">
              <a:rPr lang="en-US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88" y="303213"/>
            <a:ext cx="4763" cy="3175"/>
          </a:xfrm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465" y="4316017"/>
            <a:ext cx="5855607" cy="4062015"/>
          </a:xfrm>
          <a:noFill/>
          <a:ln/>
        </p:spPr>
        <p:txBody>
          <a:bodyPr wrap="none" anchor="ctr"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FF6136-2F01-471A-B4C2-2A55B155A61D}" type="datetimeFigureOut">
              <a:rPr lang="en-US" smtClean="0"/>
              <a:pPr/>
              <a:t>2/19/2013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6B9BCE-C9A8-47C2-860B-C435E3195D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FF6136-2F01-471A-B4C2-2A55B155A61D}" type="datetimeFigureOut">
              <a:rPr lang="en-US" smtClean="0"/>
              <a:pPr/>
              <a:t>2/19/2013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6B9BCE-C9A8-47C2-860B-C435E3195D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E788-ACB3-4EDA-A946-C0290833BB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8384-F8FA-461E-996B-5D074877F8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6881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E788-ACB3-4EDA-A946-C0290833BB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8384-F8FA-461E-996B-5D074877F8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3947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E788-ACB3-4EDA-A946-C0290833BB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8384-F8FA-461E-996B-5D074877F8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3661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E788-ACB3-4EDA-A946-C0290833BB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8384-F8FA-461E-996B-5D074877F8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1176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E788-ACB3-4EDA-A946-C0290833BB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8384-F8FA-461E-996B-5D074877F8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1945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8953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544EC6-F383-4A6E-8B50-16DFC3E62A6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215568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FF6136-2F01-471A-B4C2-2A55B155A61D}" type="datetimeFigureOut">
              <a:rPr lang="en-US" smtClean="0"/>
              <a:pPr/>
              <a:t>2/19/2013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6B9BCE-C9A8-47C2-860B-C435E3195D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104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AD363A-6520-44B6-8B4F-7CF90BFAF6FC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471488" y="-19050"/>
            <a:ext cx="8228012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4200">
              <a:solidFill>
                <a:srgbClr val="0033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8013" cy="45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2900" indent="-342900">
              <a:lnSpc>
                <a:spcPct val="10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idx="10"/>
          </p:nvPr>
        </p:nvSpPr>
        <p:spPr bwMode="auto">
          <a:xfrm>
            <a:off x="7966075" y="6430963"/>
            <a:ext cx="1177925" cy="374650"/>
          </a:xfrm>
          <a:prstGeom prst="rect">
            <a:avLst/>
          </a:prstGeom>
          <a:ln>
            <a:round/>
            <a:headEnd/>
            <a:tailEnd/>
          </a:ln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dirty="0" smtClean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PSAS 2012 - KJ</a:t>
            </a:r>
          </a:p>
        </p:txBody>
      </p:sp>
    </p:spTree>
    <p:extLst>
      <p:ext uri="{BB962C8B-B14F-4D97-AF65-F5344CB8AC3E}">
        <p14:creationId xmlns:p14="http://schemas.microsoft.com/office/powerpoint/2010/main" val="3243691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99"/>
                </a:solidFill>
              </a:rPr>
              <a:t>16/11/2005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99"/>
                </a:solidFill>
              </a:rPr>
              <a:t>Kolloquium MPI-K Heidelberg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DE50E4-C73F-4FBB-961C-DB671D2F4CAD}" type="slidenum">
              <a:rPr lang="en-US">
                <a:solidFill>
                  <a:srgbClr val="009999"/>
                </a:solidFill>
              </a:rPr>
              <a:pPr/>
              <a:t>‹#›</a:t>
            </a:fld>
            <a:endParaRPr lang="en-US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99"/>
                </a:solidFill>
              </a:rPr>
              <a:t>16/11/2005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99"/>
                </a:solidFill>
              </a:rPr>
              <a:t>Kolloquium MPI-K Heidelberg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018802-0DC6-4734-B4FE-B054948D6860}" type="slidenum">
              <a:rPr lang="en-US">
                <a:solidFill>
                  <a:srgbClr val="009999"/>
                </a:solidFill>
              </a:rPr>
              <a:pPr/>
              <a:t>‹#›</a:t>
            </a:fld>
            <a:endParaRPr lang="en-US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99"/>
                </a:solidFill>
              </a:rPr>
              <a:t>16/11/2005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99"/>
                </a:solidFill>
              </a:rPr>
              <a:t>Kolloquium MPI-K Heidelberg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38BE5-2769-4E90-9EC4-70A6054E9DAF}" type="slidenum">
              <a:rPr lang="en-US">
                <a:solidFill>
                  <a:srgbClr val="009999"/>
                </a:solidFill>
              </a:rPr>
              <a:pPr/>
              <a:t>‹#›</a:t>
            </a:fld>
            <a:endParaRPr lang="en-US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99"/>
                </a:solidFill>
              </a:rPr>
              <a:t>16/11/2005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99"/>
                </a:solidFill>
              </a:rPr>
              <a:t>Kolloquium MPI-K Heidelberg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4781F-3901-4925-9670-6212DCD82FCC}" type="slidenum">
              <a:rPr lang="en-US">
                <a:solidFill>
                  <a:srgbClr val="009999"/>
                </a:solidFill>
              </a:rPr>
              <a:pPr/>
              <a:t>‹#›</a:t>
            </a:fld>
            <a:endParaRPr lang="en-US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99"/>
                </a:solidFill>
              </a:rPr>
              <a:t>16/11/2005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99"/>
                </a:solidFill>
              </a:rPr>
              <a:t>Kolloquium MPI-K Heidelberg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D9E8C-7AF5-4FBD-9840-1395A8311505}" type="slidenum">
              <a:rPr lang="en-US">
                <a:solidFill>
                  <a:srgbClr val="009999"/>
                </a:solidFill>
              </a:rPr>
              <a:pPr/>
              <a:t>‹#›</a:t>
            </a:fld>
            <a:endParaRPr lang="en-US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99"/>
                </a:solidFill>
              </a:rPr>
              <a:t>16/11/2005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99"/>
                </a:solidFill>
              </a:rPr>
              <a:t>Kolloquium MPI-K Heidelberg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5E1-B1F0-4E32-BEB8-A63FBBC2BC9F}" type="slidenum">
              <a:rPr lang="en-US">
                <a:solidFill>
                  <a:srgbClr val="009999"/>
                </a:solidFill>
              </a:rPr>
              <a:pPr/>
              <a:t>‹#›</a:t>
            </a:fld>
            <a:endParaRPr lang="en-US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FF6136-2F01-471A-B4C2-2A55B155A61D}" type="datetimeFigureOut">
              <a:rPr lang="en-US" smtClean="0"/>
              <a:pPr/>
              <a:t>2/19/2013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6B9BCE-C9A8-47C2-860B-C435E3195D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99"/>
                </a:solidFill>
              </a:rPr>
              <a:t>16/11/2005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99"/>
                </a:solidFill>
              </a:rPr>
              <a:t>Kolloquium MPI-K Heidelberg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A7DB8-1A5C-41AD-B1DA-02B339EEB370}" type="slidenum">
              <a:rPr lang="en-US">
                <a:solidFill>
                  <a:srgbClr val="009999"/>
                </a:solidFill>
              </a:rPr>
              <a:pPr/>
              <a:t>‹#›</a:t>
            </a:fld>
            <a:endParaRPr lang="en-US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99"/>
                </a:solidFill>
              </a:rPr>
              <a:t>16/11/2005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99"/>
                </a:solidFill>
              </a:rPr>
              <a:t>Kolloquium MPI-K Heidelberg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49D360-DFEB-48FB-BC4A-8FF380027727}" type="slidenum">
              <a:rPr lang="en-US">
                <a:solidFill>
                  <a:srgbClr val="009999"/>
                </a:solidFill>
              </a:rPr>
              <a:pPr/>
              <a:t>‹#›</a:t>
            </a:fld>
            <a:endParaRPr lang="en-US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99"/>
                </a:solidFill>
              </a:rPr>
              <a:t>16/11/2005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99"/>
                </a:solidFill>
              </a:rPr>
              <a:t>Kolloquium MPI-K Heidelberg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C5B41-771F-4530-8667-A4E4276322EC}" type="slidenum">
              <a:rPr lang="en-US">
                <a:solidFill>
                  <a:srgbClr val="009999"/>
                </a:solidFill>
              </a:rPr>
              <a:pPr/>
              <a:t>‹#›</a:t>
            </a:fld>
            <a:endParaRPr lang="en-US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99"/>
                </a:solidFill>
              </a:rPr>
              <a:t>16/11/2005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99"/>
                </a:solidFill>
              </a:rPr>
              <a:t>Kolloquium MPI-K Heidelberg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CBD947-E5C0-4D87-B306-E2C9B29DE471}" type="slidenum">
              <a:rPr lang="en-US">
                <a:solidFill>
                  <a:srgbClr val="009999"/>
                </a:solidFill>
              </a:rPr>
              <a:pPr/>
              <a:t>‹#›</a:t>
            </a:fld>
            <a:endParaRPr lang="en-US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99"/>
                </a:solidFill>
              </a:rPr>
              <a:t>16/11/2005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99"/>
                </a:solidFill>
              </a:rPr>
              <a:t>Kolloquium MPI-K Heidelberg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2FEDF-FA77-4078-92D7-2B51359FC3C6}" type="slidenum">
              <a:rPr lang="en-US">
                <a:solidFill>
                  <a:srgbClr val="009999"/>
                </a:solidFill>
              </a:rPr>
              <a:pPr/>
              <a:t>‹#›</a:t>
            </a:fld>
            <a:endParaRPr lang="en-US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99"/>
                </a:solidFill>
              </a:rPr>
              <a:t>16/11/2005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814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9999"/>
                </a:solidFill>
              </a:rPr>
              <a:t>Kolloquium MPI-K Heidelberg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A813E25-20B1-4274-AA2E-FDDAA3AC86B9}" type="slidenum">
              <a:rPr lang="en-US">
                <a:solidFill>
                  <a:srgbClr val="009999"/>
                </a:solidFill>
              </a:rPr>
              <a:pPr/>
              <a:t>‹#›</a:t>
            </a:fld>
            <a:endParaRPr lang="en-US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544EC6-F383-4A6E-8B50-16DFC3E62A6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427369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FF6136-2F01-471A-B4C2-2A55B155A61D}" type="datetimeFigureOut">
              <a:rPr lang="en-US" smtClean="0"/>
              <a:pPr/>
              <a:t>2/19/2013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6B9BCE-C9A8-47C2-860B-C435E3195D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16F6EB-7586-48C2-BBD5-CAF9FB839268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FF6136-2F01-471A-B4C2-2A55B155A61D}" type="datetimeFigureOut">
              <a:rPr lang="en-US" smtClean="0"/>
              <a:pPr/>
              <a:t>2/19/2013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6B9BCE-C9A8-47C2-860B-C435E3195D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22A3EA-2BD4-4F70-BEEF-55B41CB1D76C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97DC4D-A659-474C-AFEB-C630980B6EFF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094EB3-C18C-4E37-A45C-2B4783EF8BF2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149467-680D-45A9-B118-D09D62B2CFFE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02AF31-2777-4F11-9A48-72A7954F83B3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2E2008-877E-4630-BBCB-D634DDE35A50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DF2ECD-3C8D-4D4C-A07F-F2AA7ADFD0FA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087346-0F7D-4358-8D7A-E59750098E79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CE1986A-1C20-4897-A186-D3FCD3A838EE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554B5A8-D237-4AB0-8E83-DDC9770CE786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FF6136-2F01-471A-B4C2-2A55B155A61D}" type="datetimeFigureOut">
              <a:rPr lang="en-US" smtClean="0"/>
              <a:pPr/>
              <a:t>2/19/2013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6B9BCE-C9A8-47C2-860B-C435E3195D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A354B39-100C-4640-ADD0-742CE71A8C81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C6B269-E800-449F-AD18-87FD7C740DBB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042C2B-8D62-4DA5-8764-1CA4B53018A3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0D0C52D-0C81-40D3-AAE6-4B04C1B4BE30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21D9921-0024-45F8-AF9E-1EF3A3A80918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1055E5-66C0-4936-A48B-03549EFE18E4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5281D3-2FCC-4F08-8266-002F5682F791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A8FB35-AB5B-40AD-BC8A-F43A6475F21E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EAF5C79-5291-432C-B97E-0A2892C61879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B57B31D-7373-423B-B05C-29D8489398D0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FF6136-2F01-471A-B4C2-2A55B155A61D}" type="datetimeFigureOut">
              <a:rPr lang="en-US" smtClean="0"/>
              <a:pPr/>
              <a:t>2/19/2013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6B9BCE-C9A8-47C2-860B-C435E3195D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1048FBF-6549-4BB9-BB2F-20C8144D484F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BC271C-3C83-4DBC-ADBA-C26EE5E0B739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2B7F2B7-4F3F-46B6-85B9-C4500C6C8A00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CFD3BFA-8895-4DF2-B61D-A0DFC272F30B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CBDF1-F544-48A1-8138-458EB073821C}" type="slidenum">
              <a:rPr lang="en-C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45345-BA73-46CB-ADEB-75E4AD4A114C}" type="slidenum">
              <a:rPr lang="en-C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2DB6C-13DE-462B-9FBA-4AF1CEF80B7B}" type="slidenum">
              <a:rPr lang="en-C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FCDE2-DA5C-45AB-A154-C79CFD9D6739}" type="slidenum">
              <a:rPr lang="en-C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EAF3E-D97F-46DA-B099-C47FE496FABF}" type="slidenum">
              <a:rPr lang="en-C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1A9D6-85D6-41D4-9E23-5EA17C1ECA40}" type="slidenum">
              <a:rPr lang="en-C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FF6136-2F01-471A-B4C2-2A55B155A61D}" type="datetimeFigureOut">
              <a:rPr lang="en-US" smtClean="0"/>
              <a:pPr/>
              <a:t>2/19/2013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6B9BCE-C9A8-47C2-860B-C435E3195D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FDC4D-A50B-4176-B3F0-F1658CA2DEC1}" type="slidenum">
              <a:rPr lang="en-C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8153F-B274-4A49-80E3-50C162EB39B4}" type="slidenum">
              <a:rPr lang="en-C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D089D-2B18-46A6-A48C-C2EE7D42F7F1}" type="slidenum">
              <a:rPr lang="en-C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B9670-02F2-4C22-9387-4B6DA229D6F9}" type="slidenum">
              <a:rPr lang="en-C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97245-B77E-43D5-B8E9-7ECA1244A769}" type="slidenum">
              <a:rPr lang="en-C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4ACCF-9839-4247-9665-34703957B101}" type="slidenum">
              <a:rPr lang="en-C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CA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16D08-3853-4529-9BA5-ADF4C43ECAAE}" type="slidenum">
              <a:rPr lang="en-C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B52BB-C22F-489C-BEF1-37CE57AD8D2A}" type="slidenum">
              <a:rPr lang="en-C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5FC4B-31C8-471D-B353-65EAC825AC17}" type="slidenum">
              <a:rPr lang="en-C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44C73-DDDA-42F1-8096-CD324FC5EC8D}" type="slidenum">
              <a:rPr lang="en-C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FF6136-2F01-471A-B4C2-2A55B155A61D}" type="datetimeFigureOut">
              <a:rPr lang="en-US" smtClean="0"/>
              <a:pPr/>
              <a:t>2/19/2013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6B9BCE-C9A8-47C2-860B-C435E3195D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FF6136-2F01-471A-B4C2-2A55B155A61D}" type="datetimeFigureOut">
              <a:rPr lang="en-US" smtClean="0">
                <a:solidFill>
                  <a:prstClr val="black"/>
                </a:solidFill>
              </a:rPr>
              <a:pPr/>
              <a:t>2/19/2013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6B9BCE-C9A8-47C2-860B-C435E3195DF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FF6136-2F01-471A-B4C2-2A55B155A61D}" type="datetimeFigureOut">
              <a:rPr lang="en-US" smtClean="0">
                <a:solidFill>
                  <a:prstClr val="black"/>
                </a:solidFill>
              </a:rPr>
              <a:pPr/>
              <a:t>2/19/2013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6B9BCE-C9A8-47C2-860B-C435E3195DF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FF6136-2F01-471A-B4C2-2A55B155A61D}" type="datetimeFigureOut">
              <a:rPr lang="en-US" smtClean="0">
                <a:solidFill>
                  <a:prstClr val="black"/>
                </a:solidFill>
              </a:rPr>
              <a:pPr/>
              <a:t>2/19/2013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6B9BCE-C9A8-47C2-860B-C435E3195DF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FF6136-2F01-471A-B4C2-2A55B155A61D}" type="datetimeFigureOut">
              <a:rPr lang="en-US" smtClean="0">
                <a:solidFill>
                  <a:prstClr val="black"/>
                </a:solidFill>
              </a:rPr>
              <a:pPr/>
              <a:t>2/19/2013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6B9BCE-C9A8-47C2-860B-C435E3195DF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FF6136-2F01-471A-B4C2-2A55B155A61D}" type="datetimeFigureOut">
              <a:rPr lang="en-US" smtClean="0">
                <a:solidFill>
                  <a:prstClr val="black"/>
                </a:solidFill>
              </a:rPr>
              <a:pPr/>
              <a:t>2/19/2013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6B9BCE-C9A8-47C2-860B-C435E3195DF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FF6136-2F01-471A-B4C2-2A55B155A61D}" type="datetimeFigureOut">
              <a:rPr lang="en-US" smtClean="0">
                <a:solidFill>
                  <a:prstClr val="black"/>
                </a:solidFill>
              </a:rPr>
              <a:pPr/>
              <a:t>2/19/2013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6B9BCE-C9A8-47C2-860B-C435E3195DF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FF6136-2F01-471A-B4C2-2A55B155A61D}" type="datetimeFigureOut">
              <a:rPr lang="en-US" smtClean="0">
                <a:solidFill>
                  <a:prstClr val="black"/>
                </a:solidFill>
              </a:rPr>
              <a:pPr/>
              <a:t>2/19/2013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6B9BCE-C9A8-47C2-860B-C435E3195DF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FF6136-2F01-471A-B4C2-2A55B155A61D}" type="datetimeFigureOut">
              <a:rPr lang="en-US" smtClean="0">
                <a:solidFill>
                  <a:prstClr val="black"/>
                </a:solidFill>
              </a:rPr>
              <a:pPr/>
              <a:t>2/19/2013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6B9BCE-C9A8-47C2-860B-C435E3195DF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FF6136-2F01-471A-B4C2-2A55B155A61D}" type="datetimeFigureOut">
              <a:rPr lang="en-US" smtClean="0">
                <a:solidFill>
                  <a:prstClr val="black"/>
                </a:solidFill>
              </a:rPr>
              <a:pPr/>
              <a:t>2/19/2013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6B9BCE-C9A8-47C2-860B-C435E3195DF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FF6136-2F01-471A-B4C2-2A55B155A61D}" type="datetimeFigureOut">
              <a:rPr lang="en-US" smtClean="0">
                <a:solidFill>
                  <a:prstClr val="black"/>
                </a:solidFill>
              </a:rPr>
              <a:pPr/>
              <a:t>2/19/2013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6B9BCE-C9A8-47C2-860B-C435E3195DF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FF6136-2F01-471A-B4C2-2A55B155A61D}" type="datetimeFigureOut">
              <a:rPr lang="en-US" smtClean="0"/>
              <a:pPr/>
              <a:t>2/19/2013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6B9BCE-C9A8-47C2-860B-C435E3195D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FF6136-2F01-471A-B4C2-2A55B155A61D}" type="datetimeFigureOut">
              <a:rPr lang="en-US" smtClean="0">
                <a:solidFill>
                  <a:prstClr val="black"/>
                </a:solidFill>
              </a:rPr>
              <a:pPr/>
              <a:t>2/19/2013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6B9BCE-C9A8-47C2-860B-C435E3195DF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EF6E3A-E99C-4516-A082-84828D9AD764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104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AD363A-6520-44B6-8B4F-7CF90BFAF6FC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E788-ACB3-4EDA-A946-C0290833BB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8384-F8FA-461E-996B-5D074877F8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6650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E788-ACB3-4EDA-A946-C0290833BB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8384-F8FA-461E-996B-5D074877F8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381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E788-ACB3-4EDA-A946-C0290833BB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8384-F8FA-461E-996B-5D074877F8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798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E788-ACB3-4EDA-A946-C0290833BB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8384-F8FA-461E-996B-5D074877F8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373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E788-ACB3-4EDA-A946-C0290833BB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8384-F8FA-461E-996B-5D074877F8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105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E788-ACB3-4EDA-A946-C0290833BB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8384-F8FA-461E-996B-5D074877F8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539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BFFFF"/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KVI_logor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1" y="6128332"/>
            <a:ext cx="609600" cy="64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RUGR_logoENv_rood_RGB"/>
          <p:cNvPicPr>
            <a:picLocks noChangeAspect="1" noChangeArrowheads="1"/>
          </p:cNvPicPr>
          <p:nvPr userDrawn="1"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63" y="6113463"/>
            <a:ext cx="7175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7688" y="6115050"/>
            <a:ext cx="855662" cy="627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8" r:id="rId12"/>
    <p:sldLayoutId id="2147483840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5E1FF"/>
            </a:gs>
            <a:gs pos="50000">
              <a:schemeClr val="bg1"/>
            </a:gs>
            <a:gs pos="100000">
              <a:srgbClr val="A5E1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9999"/>
                </a:solidFill>
              </a:rPr>
              <a:t>16/11/2005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9999"/>
                </a:solidFill>
              </a:rPr>
              <a:t>Kolloquium MPI-K Heidelberg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BBE50F-CA73-4A7F-9FEF-61CBB7529793}" type="slidenum">
              <a:rPr lang="en-US" smtClean="0">
                <a:solidFill>
                  <a:srgbClr val="0099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999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838" r:id="rId13"/>
    <p:sldLayoutId id="2147483839" r:id="rId14"/>
  </p:sldLayoutIdLst>
  <p:transition/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2pPr>
      <a:lvl3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3pPr>
      <a:lvl4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4pPr>
      <a:lvl5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«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4FDFE"/>
            </a:gs>
            <a:gs pos="100000">
              <a:srgbClr val="BCDFFE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2pPr>
      <a:lvl3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3pPr>
      <a:lvl4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4pPr>
      <a:lvl5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«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chemeClr val="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3C9CC9-67AC-4B1F-82C3-43247B1ECDFC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740355" name="Text Box 3"/>
          <p:cNvSpPr txBox="1">
            <a:spLocks noChangeArrowheads="1"/>
          </p:cNvSpPr>
          <p:nvPr/>
        </p:nvSpPr>
        <p:spPr bwMode="auto">
          <a:xfrm>
            <a:off x="152400" y="258763"/>
            <a:ext cx="1698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Symbol" pitchFamily="18" charset="2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Symbol" pitchFamily="18" charset="2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Symbol" pitchFamily="18" charset="2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Symbol" pitchFamily="18" charset="2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Symbol" pitchFamily="18" charset="2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Symbol" pitchFamily="18" charset="2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Symbol" pitchFamily="18" charset="2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Symbol" pitchFamily="18" charset="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chemeClr val="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23D8DC8-9426-425B-AD6C-154257926C5B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753667" name="Text Box 3"/>
          <p:cNvSpPr txBox="1">
            <a:spLocks noChangeArrowheads="1"/>
          </p:cNvSpPr>
          <p:nvPr/>
        </p:nvSpPr>
        <p:spPr bwMode="auto">
          <a:xfrm>
            <a:off x="152400" y="258763"/>
            <a:ext cx="1698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</p:sldLayoutIdLst>
  <p:transition/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Symbol" pitchFamily="18" charset="2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Symbol" pitchFamily="18" charset="2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Symbol" pitchFamily="18" charset="2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Symbol" pitchFamily="18" charset="2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Symbol" pitchFamily="18" charset="2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Symbol" pitchFamily="18" charset="2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Symbol" pitchFamily="18" charset="2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Symbol" pitchFamily="18" charset="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cs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cs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cs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C1AFB3-DE23-4AC8-B813-4A648E963B8A}" type="slidenum">
              <a:rPr lang="en-C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BFFFF"/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KVI_logor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2625" y="0"/>
            <a:ext cx="84137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RUGR_logoENv_rood_RGB"/>
          <p:cNvPicPr>
            <a:picLocks noChangeAspect="1" noChangeArrowheads="1"/>
          </p:cNvPicPr>
          <p:nvPr userDrawn="1"/>
        </p:nvPicPr>
        <p:blipFill>
          <a:blip r:embed="rId1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63" y="6113463"/>
            <a:ext cx="7175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7688" y="6115050"/>
            <a:ext cx="855662" cy="627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rgbClr val="8DE7F1">
                <a:alpha val="37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2E788-ACB3-4EDA-A946-C0290833BB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E8384-F8FA-461E-996B-5D074877F8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196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2.emf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wmf"/><Relationship Id="rId9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wmf"/><Relationship Id="rId7" Type="http://schemas.openxmlformats.org/officeDocument/2006/relationships/image" Target="../media/image52.emf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wmf"/><Relationship Id="rId10" Type="http://schemas.openxmlformats.org/officeDocument/2006/relationships/image" Target="../media/image55.png"/><Relationship Id="rId4" Type="http://schemas.openxmlformats.org/officeDocument/2006/relationships/image" Target="../media/image49.wmf"/><Relationship Id="rId9" Type="http://schemas.openxmlformats.org/officeDocument/2006/relationships/image" Target="../media/image54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55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22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95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91.wmf"/><Relationship Id="rId4" Type="http://schemas.openxmlformats.org/officeDocument/2006/relationships/image" Target="../media/image92.jpeg"/><Relationship Id="rId9" Type="http://schemas.openxmlformats.org/officeDocument/2006/relationships/oleObject" Target="../embeddings/oleObject2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3.bin"/><Relationship Id="rId7" Type="http://schemas.openxmlformats.org/officeDocument/2006/relationships/image" Target="../media/image102.png"/><Relationship Id="rId12" Type="http://schemas.openxmlformats.org/officeDocument/2006/relationships/image" Target="../media/image100.wmf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8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99.wmf"/><Relationship Id="rId4" Type="http://schemas.openxmlformats.org/officeDocument/2006/relationships/image" Target="../media/image97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01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6.png"/><Relationship Id="rId7" Type="http://schemas.openxmlformats.org/officeDocument/2006/relationships/image" Target="../media/image104.wmf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08.jpeg"/><Relationship Id="rId10" Type="http://schemas.openxmlformats.org/officeDocument/2006/relationships/image" Target="../media/image105.wmf"/><Relationship Id="rId4" Type="http://schemas.openxmlformats.org/officeDocument/2006/relationships/image" Target="../media/image107.jpeg"/><Relationship Id="rId9" Type="http://schemas.openxmlformats.org/officeDocument/2006/relationships/oleObject" Target="../embeddings/oleObject9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11.jpeg"/><Relationship Id="rId7" Type="http://schemas.openxmlformats.org/officeDocument/2006/relationships/image" Target="../media/image110.wmf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13.gif"/><Relationship Id="rId4" Type="http://schemas.openxmlformats.org/officeDocument/2006/relationships/image" Target="../media/image112.jpeg"/><Relationship Id="rId9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oleObject" Target="../embeddings/oleObject11.bin"/><Relationship Id="rId7" Type="http://schemas.openxmlformats.org/officeDocument/2006/relationships/image" Target="../media/image121.png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8.wmf"/><Relationship Id="rId11" Type="http://schemas.openxmlformats.org/officeDocument/2006/relationships/image" Target="../media/image120.wmf"/><Relationship Id="rId5" Type="http://schemas.openxmlformats.org/officeDocument/2006/relationships/oleObject" Target="../embeddings/oleObject12.bin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117.wmf"/><Relationship Id="rId9" Type="http://schemas.openxmlformats.org/officeDocument/2006/relationships/image" Target="../media/image119.w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2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24.png"/><Relationship Id="rId5" Type="http://schemas.openxmlformats.org/officeDocument/2006/relationships/image" Target="../media/image123.jpe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1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99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2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24.png"/><Relationship Id="rId5" Type="http://schemas.openxmlformats.org/officeDocument/2006/relationships/image" Target="../media/image123.jpe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12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wmf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gif"/><Relationship Id="rId9" Type="http://schemas.openxmlformats.org/officeDocument/2006/relationships/image" Target="../media/image142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oleObject" Target="../embeddings/Microsoft_Word_97_-_2003-document1.doc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2" name="Text Box 2"/>
          <p:cNvSpPr txBox="1">
            <a:spLocks noChangeArrowheads="1"/>
          </p:cNvSpPr>
          <p:nvPr/>
        </p:nvSpPr>
        <p:spPr bwMode="auto">
          <a:xfrm>
            <a:off x="1686547" y="1537425"/>
            <a:ext cx="7207231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>
              <a:lnSpc>
                <a:spcPct val="110000"/>
              </a:lnSpc>
              <a:defRPr/>
            </a:pPr>
            <a:endParaRPr kumimoji="0" lang="de-DE" sz="2800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10000"/>
              </a:lnSpc>
              <a:buFontTx/>
              <a:buChar char="•"/>
              <a:defRPr/>
            </a:pPr>
            <a:r>
              <a:rPr kumimoji="0" lang="de-DE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de-DE" sz="24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Symmetries</a:t>
            </a:r>
            <a:r>
              <a:rPr kumimoji="0" lang="de-DE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&amp; </a:t>
            </a:r>
            <a:r>
              <a:rPr kumimoji="0" lang="de-DE" sz="24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Conservation</a:t>
            </a:r>
            <a:r>
              <a:rPr kumimoji="0" lang="de-DE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Laws</a:t>
            </a:r>
          </a:p>
          <a:p>
            <a:pPr lvl="1">
              <a:lnSpc>
                <a:spcPct val="110000"/>
              </a:lnSpc>
              <a:buFontTx/>
              <a:buChar char="•"/>
              <a:defRPr/>
            </a:pPr>
            <a:r>
              <a:rPr kumimoji="0" lang="de-DE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Standard Model </a:t>
            </a:r>
            <a:r>
              <a:rPr kumimoji="0" lang="de-DE" sz="24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and</a:t>
            </a:r>
            <a:r>
              <a:rPr kumimoji="0" lang="de-DE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de-DE" sz="24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eyond</a:t>
            </a:r>
            <a:endParaRPr kumimoji="0" lang="de-DE" sz="24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10000"/>
              </a:lnSpc>
              <a:buFontTx/>
              <a:buChar char="•"/>
              <a:defRPr/>
            </a:pPr>
            <a:r>
              <a:rPr kumimoji="0" lang="de-DE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de-DE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Search </a:t>
            </a:r>
            <a:r>
              <a:rPr kumimoji="0" lang="de-DE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for</a:t>
            </a:r>
            <a:r>
              <a:rPr kumimoji="0" lang="de-DE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kumimoji="0" lang="de-DE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ew Interactions</a:t>
            </a:r>
          </a:p>
          <a:p>
            <a:pPr lvl="1">
              <a:lnSpc>
                <a:spcPct val="110000"/>
              </a:lnSpc>
              <a:buFontTx/>
              <a:buChar char="•"/>
              <a:defRPr/>
            </a:pPr>
            <a:r>
              <a:rPr lang="de-DE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Questions</a:t>
            </a:r>
            <a:r>
              <a:rPr lang="de-DE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: Matter-Antimatter </a:t>
            </a:r>
            <a:r>
              <a:rPr lang="de-DE" sz="24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Asymmetry</a:t>
            </a:r>
            <a:r>
              <a:rPr lang="de-DE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? </a:t>
            </a:r>
            <a:endParaRPr kumimoji="0" lang="de-DE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10000"/>
              </a:lnSpc>
              <a:buFontTx/>
              <a:buChar char="•"/>
              <a:defRPr/>
            </a:pPr>
            <a:r>
              <a:rPr kumimoji="0" lang="de-DE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Precision Experiments</a:t>
            </a:r>
          </a:p>
          <a:p>
            <a:pPr lvl="1">
              <a:lnSpc>
                <a:spcPct val="110000"/>
              </a:lnSpc>
              <a:defRPr/>
            </a:pPr>
            <a:r>
              <a:rPr lang="de-DE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 Field </a:t>
            </a:r>
            <a:r>
              <a:rPr lang="de-DE" sz="24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has</a:t>
            </a:r>
            <a:r>
              <a:rPr lang="de-DE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many</a:t>
            </a:r>
            <a:r>
              <a:rPr lang="de-DE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de-DE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Experiments</a:t>
            </a:r>
          </a:p>
          <a:p>
            <a:pPr lvl="1">
              <a:lnSpc>
                <a:spcPct val="110000"/>
              </a:lnSpc>
              <a:defRPr/>
            </a:pPr>
            <a:r>
              <a:rPr lang="de-DE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 </a:t>
            </a:r>
            <a:r>
              <a:rPr lang="de-DE" sz="24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here</a:t>
            </a:r>
            <a:r>
              <a:rPr lang="de-DE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de-DE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F</a:t>
            </a:r>
            <a:r>
              <a:rPr lang="de-DE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ocus on: </a:t>
            </a:r>
            <a:r>
              <a:rPr lang="de-DE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Ra</a:t>
            </a:r>
            <a:r>
              <a:rPr lang="de-DE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</a:t>
            </a:r>
            <a:r>
              <a:rPr lang="de-DE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Xe</a:t>
            </a:r>
            <a:r>
              <a:rPr lang="de-DE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</a:t>
            </a:r>
            <a:r>
              <a:rPr lang="de-DE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endParaRPr kumimoji="0" lang="de-DE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2705669" y="6059016"/>
            <a:ext cx="37625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  <a:cs typeface="Times New Roman" pitchFamily="18" charset="0"/>
              </a:rPr>
              <a:t> Klaus Jungmann</a:t>
            </a:r>
            <a:r>
              <a:rPr lang="en-US" sz="1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b="1" i="1" dirty="0">
                <a:latin typeface="Times New Roman" pitchFamily="18" charset="0"/>
                <a:cs typeface="Times New Roman" pitchFamily="18" charset="0"/>
              </a:rPr>
              <a:t>KVI, University of Groningen, NL</a:t>
            </a: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944312" y="1118325"/>
            <a:ext cx="7786919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Radium Atoms to search for EDMs 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52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23" y="4120374"/>
            <a:ext cx="1327578" cy="16412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28" name="Picture 17" descr="fi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23" y="2253018"/>
            <a:ext cx="1349804" cy="170938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TextBox 10"/>
          <p:cNvSpPr txBox="1"/>
          <p:nvPr/>
        </p:nvSpPr>
        <p:spPr>
          <a:xfrm>
            <a:off x="1331576" y="4876800"/>
            <a:ext cx="7948684" cy="11079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lvl="1">
              <a:lnSpc>
                <a:spcPct val="110000"/>
              </a:lnSpc>
              <a:defRPr/>
            </a:pPr>
            <a:r>
              <a:rPr lang="de-DE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de-DE" sz="28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 A </a:t>
            </a:r>
            <a:r>
              <a:rPr lang="de-DE" sz="2800" b="1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few</a:t>
            </a:r>
            <a:r>
              <a:rPr lang="de-DE" sz="28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de-DE" sz="2800" b="1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de-DE" sz="2800" b="1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xamples</a:t>
            </a:r>
            <a:r>
              <a:rPr lang="de-DE" sz="28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00" b="1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only</a:t>
            </a:r>
            <a:r>
              <a:rPr lang="de-DE" sz="28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lnSpc>
                <a:spcPct val="110000"/>
              </a:lnSpc>
              <a:defRPr/>
            </a:pPr>
            <a:r>
              <a:rPr lang="de-DE" sz="2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 A</a:t>
            </a:r>
            <a:r>
              <a:rPr lang="de-DE" sz="28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de-DE" sz="2800" b="1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few</a:t>
            </a:r>
            <a:r>
              <a:rPr lang="de-DE" sz="28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de-DE" sz="2800" b="1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aspects</a:t>
            </a:r>
            <a:r>
              <a:rPr lang="de-DE" sz="28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de-DE" sz="2800" b="1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of</a:t>
            </a:r>
            <a:r>
              <a:rPr lang="de-DE" sz="28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de-DE" sz="2800" b="1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the</a:t>
            </a:r>
            <a:r>
              <a:rPr lang="de-DE" sz="28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de-DE" sz="2800" b="1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full</a:t>
            </a:r>
            <a:r>
              <a:rPr lang="de-DE" sz="2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de-DE" sz="2800" b="1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story</a:t>
            </a:r>
            <a:endParaRPr lang="en-US" sz="2800" dirty="0">
              <a:solidFill>
                <a:srgbClr val="00CC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24199" y="137160"/>
            <a:ext cx="6019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CP VIOLATION IN ELEMENTARY PARTICLES AND COMPOSITE </a:t>
            </a:r>
            <a:r>
              <a:rPr lang="en-US" sz="1600" b="1" dirty="0" smtClean="0"/>
              <a:t>SYSTEMS</a:t>
            </a:r>
            <a:r>
              <a:rPr lang="en-US" dirty="0" smtClean="0"/>
              <a:t> PCPV 2013, </a:t>
            </a:r>
            <a:r>
              <a:rPr lang="en-US" dirty="0" err="1" smtClean="0"/>
              <a:t>Mahabaleshwar</a:t>
            </a:r>
            <a:r>
              <a:rPr lang="en-US" dirty="0" smtClean="0"/>
              <a:t>, India February 2013</a:t>
            </a:r>
            <a:endParaRPr lang="en-US" dirty="0"/>
          </a:p>
        </p:txBody>
      </p:sp>
      <p:pic>
        <p:nvPicPr>
          <p:cNvPr id="15" name="Picture 2" descr="http://www.icts.res.in/media/images/frontend/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1" y="69966"/>
            <a:ext cx="2823598" cy="9906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877899" y="5710404"/>
            <a:ext cx="5232259" cy="1119187"/>
            <a:chOff x="2877899" y="5710404"/>
            <a:chExt cx="5232259" cy="1119187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2877899" y="6396082"/>
              <a:ext cx="33650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>
              <a:spAutoFit/>
            </a:bodyPr>
            <a:lstStyle/>
            <a:p>
              <a:r>
                <a:rPr lang="en-US" b="1" i="1" dirty="0">
                  <a:latin typeface="Times New Roman" pitchFamily="18" charset="0"/>
                  <a:cs typeface="Times New Roman" pitchFamily="18" charset="0"/>
                </a:rPr>
                <a:t>w</a:t>
              </a:r>
              <a:r>
                <a:rPr lang="en-US" b="1" i="1" dirty="0" smtClean="0">
                  <a:latin typeface="Times New Roman" pitchFamily="18" charset="0"/>
                  <a:cs typeface="Times New Roman" pitchFamily="18" charset="0"/>
                </a:rPr>
                <a:t>ith many thanks to L. </a:t>
              </a:r>
              <a:r>
                <a:rPr lang="en-US" b="1" i="1" dirty="0" err="1" smtClean="0">
                  <a:latin typeface="Times New Roman" pitchFamily="18" charset="0"/>
                  <a:cs typeface="Times New Roman" pitchFamily="18" charset="0"/>
                </a:rPr>
                <a:t>Willmann</a:t>
              </a:r>
              <a:endParaRPr lang="en-US" sz="10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0370" y="5710404"/>
              <a:ext cx="839788" cy="111918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60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482" grpId="0"/>
      <p:bldP spid="2052" grpId="0"/>
      <p:bldP spid="2053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65100" y="2768600"/>
          <a:ext cx="8839200" cy="1339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1"/>
                <a:gridCol w="215899"/>
                <a:gridCol w="774701"/>
                <a:gridCol w="685800"/>
                <a:gridCol w="762000"/>
                <a:gridCol w="838200"/>
                <a:gridCol w="1066800"/>
                <a:gridCol w="1066800"/>
                <a:gridCol w="1447799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Particle</a:t>
                      </a:r>
                      <a:endParaRPr lang="en-US" sz="24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Rb</a:t>
                      </a:r>
                      <a:endParaRPr lang="en-US" sz="24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Cs</a:t>
                      </a:r>
                      <a:endParaRPr lang="en-US" sz="24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</a:t>
                      </a:r>
                      <a:endParaRPr lang="en-US" sz="24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Fr</a:t>
                      </a:r>
                      <a:endParaRPr lang="en-US" sz="24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Ra</a:t>
                      </a:r>
                      <a:endParaRPr lang="en-US" sz="24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PbO</a:t>
                      </a:r>
                      <a:endParaRPr lang="en-US" sz="24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YbF</a:t>
                      </a:r>
                      <a:endParaRPr lang="en-US" sz="24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882617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Enhancement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24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125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585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1 150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40 000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60 000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1 600 000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52600" y="533400"/>
            <a:ext cx="5126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Atomic Enhancement Factors</a:t>
            </a:r>
            <a:endParaRPr 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1600200"/>
            <a:ext cx="2494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 Electron EDM 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</a:rPr>
              <a:t>EDMs of atoms of experimental interest</a:t>
            </a:r>
          </a:p>
        </p:txBody>
      </p:sp>
      <p:graphicFrame>
        <p:nvGraphicFramePr>
          <p:cNvPr id="104577" name="Group 12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36443274"/>
              </p:ext>
            </p:extLst>
          </p:nvPr>
        </p:nvGraphicFramePr>
        <p:xfrm>
          <a:off x="236538" y="1524000"/>
          <a:ext cx="8602662" cy="4311333"/>
        </p:xfrm>
        <a:graphic>
          <a:graphicData uri="http://schemas.openxmlformats.org/drawingml/2006/table">
            <a:tbl>
              <a:tblPr/>
              <a:tblGrid>
                <a:gridCol w="712787"/>
                <a:gridCol w="1504950"/>
                <a:gridCol w="2236788"/>
                <a:gridCol w="2074862"/>
                <a:gridCol w="2073275"/>
              </a:tblGrid>
              <a:tr h="5222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Atom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[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S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/(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e fm3)]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e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[10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-25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-12" charset="-128"/>
                        </a:rPr>
                        <a:t>h]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 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e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Expt.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3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0.00008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0.0005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2DE7FB"/>
                        </a:solidFill>
                        <a:effectLst/>
                        <a:latin typeface="Arial" charset="0"/>
                        <a:ea typeface="ＭＳ Ｐゴシック" pitchFamily="-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54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129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Xe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0.38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Seattle, Ann Arbor,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Princeton,Tokyo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, 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Mainz-PTB-HD-KVI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70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171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Yb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-1.9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Bangalore,Kyoto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80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199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Hg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-2.8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Seattle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86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223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Rn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3300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TRIUMF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88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225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-8.2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2500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Argonne,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KVI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pitchFamily="-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88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223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-8.2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3400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29200" y="6488668"/>
            <a:ext cx="2988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from Victor </a:t>
            </a:r>
            <a:r>
              <a:rPr lang="en-US" dirty="0" err="1" smtClean="0"/>
              <a:t>Flambaum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9658" y="4828309"/>
            <a:ext cx="494046" cy="457200"/>
            <a:chOff x="-1905" y="4800600"/>
            <a:chExt cx="494046" cy="457200"/>
          </a:xfrm>
        </p:grpSpPr>
        <p:sp>
          <p:nvSpPr>
            <p:cNvPr id="7" name="Oval 6"/>
            <p:cNvSpPr/>
            <p:nvPr/>
          </p:nvSpPr>
          <p:spPr>
            <a:xfrm>
              <a:off x="0" y="4800600"/>
              <a:ext cx="457200" cy="45720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-1905" y="4844534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solidFill>
                    <a:schemeClr val="bg1"/>
                  </a:solidFill>
                </a:rPr>
                <a:t>KVI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855" y="2623066"/>
            <a:ext cx="494046" cy="457200"/>
            <a:chOff x="-1905" y="4800600"/>
            <a:chExt cx="494046" cy="457200"/>
          </a:xfrm>
        </p:grpSpPr>
        <p:sp>
          <p:nvSpPr>
            <p:cNvPr id="12" name="Oval 11"/>
            <p:cNvSpPr/>
            <p:nvPr/>
          </p:nvSpPr>
          <p:spPr>
            <a:xfrm>
              <a:off x="0" y="4800600"/>
              <a:ext cx="457200" cy="45720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1905" y="4844534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solidFill>
                    <a:schemeClr val="bg1"/>
                  </a:solidFill>
                </a:rPr>
                <a:t>KVI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7234238" cy="418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4570" name="Text Box 10"/>
          <p:cNvSpPr txBox="1">
            <a:spLocks noChangeArrowheads="1"/>
          </p:cNvSpPr>
          <p:nvPr/>
        </p:nvSpPr>
        <p:spPr bwMode="auto">
          <a:xfrm>
            <a:off x="2193925" y="95250"/>
            <a:ext cx="54435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 coefficient in Neutron decay</a:t>
            </a:r>
          </a:p>
        </p:txBody>
      </p:sp>
      <p:sp>
        <p:nvSpPr>
          <p:cNvPr id="834571" name="Text Box 11"/>
          <p:cNvSpPr txBox="1">
            <a:spLocks noChangeArrowheads="1"/>
          </p:cNvSpPr>
          <p:nvPr/>
        </p:nvSpPr>
        <p:spPr bwMode="auto">
          <a:xfrm>
            <a:off x="5334000" y="4495800"/>
            <a:ext cx="1423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Goal: 0.5%</a:t>
            </a:r>
          </a:p>
        </p:txBody>
      </p:sp>
      <p:sp>
        <p:nvSpPr>
          <p:cNvPr id="834572" name="Text Box 12"/>
          <p:cNvSpPr txBox="1">
            <a:spLocks noChangeArrowheads="1"/>
          </p:cNvSpPr>
          <p:nvPr/>
        </p:nvSpPr>
        <p:spPr bwMode="auto">
          <a:xfrm>
            <a:off x="457200" y="4942047"/>
            <a:ext cx="360362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None/>
              <a:defRPr/>
            </a:pPr>
            <a:r>
              <a:rPr kumimoji="1" 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Nuclei (</a:t>
            </a:r>
            <a:r>
              <a:rPr kumimoji="1" lang="en-US" sz="2800" b="1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</a:t>
            </a:r>
            <a:r>
              <a:rPr kumimoji="1" 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Li):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Þ"/>
              <a:defRPr/>
            </a:pPr>
            <a:r>
              <a:rPr kumimoji="1" 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 = -0.0009(22)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None/>
              <a:defRPr/>
            </a:pPr>
            <a:r>
              <a:rPr kumimoji="1" 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Final State Interaction ~7</a:t>
            </a:r>
            <a:r>
              <a:rPr kumimoji="1" 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</a:t>
            </a:r>
            <a:r>
              <a:rPr kumimoji="1" 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kumimoji="1" lang="en-US" sz="2000" b="1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-4</a:t>
            </a:r>
            <a:endParaRPr kumimoji="1" lang="en-US" sz="3200" b="1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34573" name="Text Box 13"/>
          <p:cNvSpPr txBox="1">
            <a:spLocks noChangeArrowheads="1"/>
          </p:cNvSpPr>
          <p:nvPr/>
        </p:nvSpPr>
        <p:spPr bwMode="auto">
          <a:xfrm>
            <a:off x="4495800" y="4966494"/>
            <a:ext cx="4062413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 coefficient and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EDMs similar sensitive 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Physics</a:t>
            </a:r>
          </a:p>
        </p:txBody>
      </p:sp>
    </p:spTree>
    <p:extLst>
      <p:ext uri="{BB962C8B-B14F-4D97-AF65-F5344CB8AC3E}">
        <p14:creationId xmlns:p14="http://schemas.microsoft.com/office/powerpoint/2010/main" val="1630786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34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345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345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482" r="21043"/>
          <a:stretch>
            <a:fillRect/>
          </a:stretch>
        </p:blipFill>
        <p:spPr bwMode="auto">
          <a:xfrm>
            <a:off x="866775" y="1295400"/>
            <a:ext cx="7137400" cy="464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90600" y="3892550"/>
            <a:ext cx="3387725" cy="755650"/>
            <a:chOff x="144" y="2452"/>
            <a:chExt cx="2134" cy="476"/>
          </a:xfrm>
        </p:grpSpPr>
        <p:sp>
          <p:nvSpPr>
            <p:cNvPr id="59422" name="Text Box 4"/>
            <p:cNvSpPr txBox="1">
              <a:spLocks noChangeArrowheads="1"/>
            </p:cNvSpPr>
            <p:nvPr/>
          </p:nvSpPr>
          <p:spPr bwMode="auto">
            <a:xfrm>
              <a:off x="144" y="2452"/>
              <a:ext cx="1270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buClr>
                  <a:srgbClr val="0066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800" baseline="30000">
                  <a:solidFill>
                    <a:srgbClr val="006600"/>
                  </a:solidFill>
                  <a:latin typeface="Times New Roman" pitchFamily="18" charset="0"/>
                </a:rPr>
                <a:t>199</a:t>
              </a:r>
              <a:r>
                <a:rPr lang="en-GB" sz="2800">
                  <a:solidFill>
                    <a:srgbClr val="006600"/>
                  </a:solidFill>
                  <a:latin typeface="Times New Roman" pitchFamily="18" charset="0"/>
                </a:rPr>
                <a:t>Hg (2009)</a:t>
              </a:r>
            </a:p>
          </p:txBody>
        </p:sp>
        <p:sp>
          <p:nvSpPr>
            <p:cNvPr id="59423" name="Oval 5"/>
            <p:cNvSpPr>
              <a:spLocks noChangeArrowheads="1"/>
            </p:cNvSpPr>
            <p:nvPr/>
          </p:nvSpPr>
          <p:spPr bwMode="auto">
            <a:xfrm>
              <a:off x="2214" y="2861"/>
              <a:ext cx="64" cy="67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1" lang="en-US" sz="3200">
                <a:solidFill>
                  <a:srgbClr val="66FFCC"/>
                </a:solidFill>
                <a:latin typeface="Times New Roman" pitchFamily="18" charset="0"/>
              </a:endParaRPr>
            </a:p>
          </p:txBody>
        </p:sp>
      </p:grpSp>
      <p:sp>
        <p:nvSpPr>
          <p:cNvPr id="59396" name="Text Box 6"/>
          <p:cNvSpPr txBox="1">
            <a:spLocks noChangeArrowheads="1"/>
          </p:cNvSpPr>
          <p:nvPr/>
        </p:nvSpPr>
        <p:spPr bwMode="auto">
          <a:xfrm>
            <a:off x="3810000" y="3810000"/>
            <a:ext cx="3048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93000"/>
              </a:lnSpc>
              <a:buClr>
                <a:srgbClr val="FF0000"/>
              </a:buClr>
              <a:buSzPct val="133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>
                <a:solidFill>
                  <a:srgbClr val="FF0000"/>
                </a:solidFill>
                <a:latin typeface="Times New Roman" pitchFamily="18" charset="0"/>
              </a:rPr>
              <a:t>•</a:t>
            </a:r>
          </a:p>
        </p:txBody>
      </p:sp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4191000" y="6019800"/>
            <a:ext cx="24050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3000"/>
              </a:lnSpc>
              <a:buClr>
                <a:srgbClr val="FF0000"/>
              </a:buClr>
              <a:buSzPct val="83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GB" sz="2800" b="1" baseline="-25000" dirty="0">
                <a:solidFill>
                  <a:srgbClr val="FF0000"/>
                </a:solidFill>
                <a:latin typeface="Times New Roman" pitchFamily="18" charset="0"/>
              </a:rPr>
              <a:t>e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</a:rPr>
              <a:t> (SM) &lt; 10</a:t>
            </a:r>
            <a:r>
              <a:rPr lang="en-GB" sz="2800" b="1" baseline="30000" dirty="0">
                <a:solidFill>
                  <a:srgbClr val="FF0000"/>
                </a:solidFill>
                <a:latin typeface="Times New Roman" pitchFamily="18" charset="0"/>
              </a:rPr>
              <a:t>-37</a:t>
            </a:r>
          </a:p>
        </p:txBody>
      </p:sp>
      <p:sp>
        <p:nvSpPr>
          <p:cNvPr id="59398" name="Line 8"/>
          <p:cNvSpPr>
            <a:spLocks noChangeShapeType="1"/>
          </p:cNvSpPr>
          <p:nvPr/>
        </p:nvSpPr>
        <p:spPr bwMode="auto">
          <a:xfrm flipH="1">
            <a:off x="5181600" y="5105400"/>
            <a:ext cx="0" cy="990600"/>
          </a:xfrm>
          <a:prstGeom prst="line">
            <a:avLst/>
          </a:prstGeom>
          <a:noFill/>
          <a:ln w="2556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9404" name="Text Box 14"/>
          <p:cNvSpPr txBox="1">
            <a:spLocks noChangeArrowheads="1"/>
          </p:cNvSpPr>
          <p:nvPr/>
        </p:nvSpPr>
        <p:spPr bwMode="auto">
          <a:xfrm>
            <a:off x="8229600" y="6019800"/>
            <a:ext cx="16748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000">
              <a:latin typeface="Times New Roman" pitchFamily="18" charset="0"/>
            </a:endParaRPr>
          </a:p>
        </p:txBody>
      </p:sp>
      <p:sp>
        <p:nvSpPr>
          <p:cNvPr id="60431" name="Rectangle 15"/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6172200" cy="838200"/>
          </a:xfrm>
        </p:spPr>
        <p:txBody>
          <a:bodyPr/>
          <a:lstStyle/>
          <a:p>
            <a:pPr>
              <a:defRPr/>
            </a:pPr>
            <a:r>
              <a:rPr lang="en-GB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Limit on </a:t>
            </a:r>
            <a:r>
              <a:rPr lang="en-GB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EDMs </a:t>
            </a:r>
            <a:r>
              <a:rPr lang="en-GB" sz="4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GB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Time</a:t>
            </a:r>
            <a:endParaRPr lang="nl-NL" sz="24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33" name="Oval 17"/>
          <p:cNvSpPr>
            <a:spLocks noChangeArrowheads="1"/>
          </p:cNvSpPr>
          <p:nvPr/>
        </p:nvSpPr>
        <p:spPr bwMode="auto">
          <a:xfrm>
            <a:off x="3951288" y="4256088"/>
            <a:ext cx="101600" cy="106362"/>
          </a:xfrm>
          <a:prstGeom prst="ellipse">
            <a:avLst/>
          </a:prstGeom>
          <a:solidFill>
            <a:srgbClr val="006600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kumimoji="1" lang="en-US" sz="3200">
              <a:solidFill>
                <a:srgbClr val="66FFCC"/>
              </a:solidFill>
              <a:latin typeface="Times New Roman" pitchFamily="18" charset="0"/>
            </a:endParaRPr>
          </a:p>
        </p:txBody>
      </p:sp>
      <p:sp>
        <p:nvSpPr>
          <p:cNvPr id="60435" name="Line 19"/>
          <p:cNvSpPr>
            <a:spLocks noChangeShapeType="1"/>
          </p:cNvSpPr>
          <p:nvPr/>
        </p:nvSpPr>
        <p:spPr bwMode="auto">
          <a:xfrm>
            <a:off x="3429000" y="3886200"/>
            <a:ext cx="876300" cy="6858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11" name="Rectangle 28"/>
          <p:cNvSpPr>
            <a:spLocks noChangeArrowheads="1"/>
          </p:cNvSpPr>
          <p:nvPr/>
        </p:nvSpPr>
        <p:spPr bwMode="auto">
          <a:xfrm>
            <a:off x="5334000" y="2209800"/>
            <a:ext cx="22860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2" name="Rectangle 29"/>
          <p:cNvSpPr>
            <a:spLocks noChangeArrowheads="1"/>
          </p:cNvSpPr>
          <p:nvPr/>
        </p:nvSpPr>
        <p:spPr bwMode="auto">
          <a:xfrm>
            <a:off x="5638800" y="2286000"/>
            <a:ext cx="23622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3" name="Rectangle 30"/>
          <p:cNvSpPr>
            <a:spLocks noChangeArrowheads="1"/>
          </p:cNvSpPr>
          <p:nvPr/>
        </p:nvSpPr>
        <p:spPr bwMode="auto">
          <a:xfrm rot="2120847">
            <a:off x="4081463" y="4267200"/>
            <a:ext cx="692150" cy="149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4114800" y="1371600"/>
            <a:ext cx="1722437" cy="3200400"/>
            <a:chOff x="2591" y="864"/>
            <a:chExt cx="1085" cy="2016"/>
          </a:xfrm>
        </p:grpSpPr>
        <p:sp>
          <p:nvSpPr>
            <p:cNvPr id="59418" name="Rectangle 24"/>
            <p:cNvSpPr>
              <a:spLocks noChangeArrowheads="1"/>
            </p:cNvSpPr>
            <p:nvPr/>
          </p:nvSpPr>
          <p:spPr bwMode="auto">
            <a:xfrm>
              <a:off x="3131" y="1728"/>
              <a:ext cx="545" cy="1152"/>
            </a:xfrm>
            <a:prstGeom prst="rect">
              <a:avLst/>
            </a:prstGeom>
            <a:solidFill>
              <a:schemeClr val="bg1">
                <a:alpha val="83136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19" name="Rectangle 26"/>
            <p:cNvSpPr>
              <a:spLocks noChangeArrowheads="1"/>
            </p:cNvSpPr>
            <p:nvPr/>
          </p:nvSpPr>
          <p:spPr bwMode="auto">
            <a:xfrm rot="2120847">
              <a:off x="2591" y="2161"/>
              <a:ext cx="620" cy="506"/>
            </a:xfrm>
            <a:prstGeom prst="rect">
              <a:avLst/>
            </a:prstGeom>
            <a:solidFill>
              <a:schemeClr val="bg1">
                <a:alpha val="83136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0" name="Rectangle 27"/>
            <p:cNvSpPr>
              <a:spLocks noChangeArrowheads="1"/>
            </p:cNvSpPr>
            <p:nvPr/>
          </p:nvSpPr>
          <p:spPr bwMode="auto">
            <a:xfrm>
              <a:off x="2879" y="864"/>
              <a:ext cx="241" cy="1296"/>
            </a:xfrm>
            <a:prstGeom prst="rect">
              <a:avLst/>
            </a:prstGeom>
            <a:solidFill>
              <a:schemeClr val="bg1">
                <a:alpha val="83136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1" name="Rectangle 31"/>
            <p:cNvSpPr>
              <a:spLocks noChangeArrowheads="1"/>
            </p:cNvSpPr>
            <p:nvPr/>
          </p:nvSpPr>
          <p:spPr bwMode="auto">
            <a:xfrm rot="2120847">
              <a:off x="2661" y="2813"/>
              <a:ext cx="168" cy="47"/>
            </a:xfrm>
            <a:prstGeom prst="rect">
              <a:avLst/>
            </a:prstGeom>
            <a:solidFill>
              <a:schemeClr val="bg1">
                <a:alpha val="83136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449" name="Rectangle 33"/>
          <p:cNvSpPr>
            <a:spLocks noChangeArrowheads="1"/>
          </p:cNvSpPr>
          <p:nvPr/>
        </p:nvSpPr>
        <p:spPr bwMode="auto">
          <a:xfrm>
            <a:off x="4953000" y="1295400"/>
            <a:ext cx="1295400" cy="1828800"/>
          </a:xfrm>
          <a:prstGeom prst="rect">
            <a:avLst/>
          </a:prstGeom>
          <a:solidFill>
            <a:schemeClr val="bg1">
              <a:alpha val="7803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rot="5400000" flipH="1" flipV="1">
            <a:off x="2514600" y="6781800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6"/>
          <p:cNvGrpSpPr/>
          <p:nvPr/>
        </p:nvGrpSpPr>
        <p:grpSpPr>
          <a:xfrm>
            <a:off x="3962400" y="4495800"/>
            <a:ext cx="4329405" cy="954107"/>
            <a:chOff x="3962400" y="4495800"/>
            <a:chExt cx="4329405" cy="954107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3962400" y="4953000"/>
              <a:ext cx="2971800" cy="0"/>
            </a:xfrm>
            <a:prstGeom prst="line">
              <a:avLst/>
            </a:prstGeom>
            <a:ln w="50800"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6324600" y="4495800"/>
              <a:ext cx="1967205" cy="95410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goal </a:t>
              </a:r>
              <a:r>
                <a:rPr lang="en-US" sz="2800" b="1" baseline="30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129</a:t>
              </a:r>
              <a:r>
                <a:rPr lang="en-US" sz="2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Xe</a:t>
              </a:r>
            </a:p>
            <a:p>
              <a:r>
                <a:rPr lang="en-US" sz="2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</a:t>
              </a:r>
              <a:r>
                <a:rPr lang="en-US" sz="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</a:t>
              </a:r>
              <a:r>
                <a:rPr lang="en-US" sz="2800" b="1" baseline="30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213</a:t>
              </a:r>
              <a:r>
                <a:rPr lang="en-US" sz="2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</a:t>
              </a:r>
              <a:r>
                <a:rPr lang="en-US" sz="2800" dirty="0" smtClean="0"/>
                <a:t> </a:t>
              </a:r>
              <a:endParaRPr lang="en-US" sz="2800" dirty="0"/>
            </a:p>
          </p:txBody>
        </p:sp>
      </p:grpSp>
      <p:sp>
        <p:nvSpPr>
          <p:cNvPr id="27" name="Oval 26"/>
          <p:cNvSpPr/>
          <p:nvPr/>
        </p:nvSpPr>
        <p:spPr bwMode="auto">
          <a:xfrm>
            <a:off x="4376530" y="4297017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rgbClr val="212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66800" y="2590800"/>
            <a:ext cx="3497690" cy="1832933"/>
            <a:chOff x="1066800" y="2590800"/>
            <a:chExt cx="3497690" cy="1832933"/>
          </a:xfrm>
        </p:grpSpPr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2178050" y="3498850"/>
              <a:ext cx="101600" cy="106363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CC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1" lang="en-US" sz="2400">
                <a:solidFill>
                  <a:srgbClr val="66FFCC"/>
                </a:solidFill>
                <a:latin typeface="Times New Roman" pitchFamily="18" charset="0"/>
              </a:endParaRPr>
            </a:p>
          </p:txBody>
        </p:sp>
        <p:sp>
          <p:nvSpPr>
            <p:cNvPr id="30" name="Oval 10"/>
            <p:cNvSpPr>
              <a:spLocks noChangeArrowheads="1"/>
            </p:cNvSpPr>
            <p:nvPr/>
          </p:nvSpPr>
          <p:spPr bwMode="auto">
            <a:xfrm>
              <a:off x="3983038" y="3622675"/>
              <a:ext cx="101600" cy="106363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CC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1" lang="en-US" sz="2400">
                <a:solidFill>
                  <a:srgbClr val="66FFCC"/>
                </a:solidFill>
                <a:latin typeface="Times New Roman" pitchFamily="18" charset="0"/>
              </a:endParaRPr>
            </a:p>
          </p:txBody>
        </p:sp>
        <p:sp>
          <p:nvSpPr>
            <p:cNvPr id="31" name="Oval 11"/>
            <p:cNvSpPr>
              <a:spLocks noChangeArrowheads="1"/>
            </p:cNvSpPr>
            <p:nvPr/>
          </p:nvSpPr>
          <p:spPr bwMode="auto">
            <a:xfrm>
              <a:off x="3657600" y="2590800"/>
              <a:ext cx="101600" cy="106363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CC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1" lang="en-US" sz="2400">
                <a:solidFill>
                  <a:srgbClr val="66FFCC"/>
                </a:solidFill>
                <a:latin typeface="Times New Roman" pitchFamily="18" charset="0"/>
              </a:endParaRPr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>
              <a:off x="3708400" y="2671763"/>
              <a:ext cx="330200" cy="985837"/>
            </a:xfrm>
            <a:prstGeom prst="line">
              <a:avLst/>
            </a:prstGeom>
            <a:noFill/>
            <a:ln w="38100">
              <a:solidFill>
                <a:srgbClr val="CC99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4" name="Text Box 13"/>
            <p:cNvSpPr txBox="1">
              <a:spLocks noChangeArrowheads="1"/>
            </p:cNvSpPr>
            <p:nvPr/>
          </p:nvSpPr>
          <p:spPr bwMode="auto">
            <a:xfrm>
              <a:off x="1066800" y="3352800"/>
              <a:ext cx="1136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b="1" dirty="0">
                  <a:solidFill>
                    <a:srgbClr val="CC9900"/>
                  </a:solidFill>
                  <a:latin typeface="Times New Roman" pitchFamily="18" charset="0"/>
                </a:rPr>
                <a:t>molecules</a:t>
              </a:r>
              <a:endParaRPr kumimoji="1" lang="en-US" b="1" dirty="0">
                <a:solidFill>
                  <a:srgbClr val="66FFCC"/>
                </a:solidFill>
                <a:latin typeface="Times New Roman" pitchFamily="18" charset="0"/>
              </a:endParaRPr>
            </a:p>
          </p:txBody>
        </p:sp>
        <p:sp>
          <p:nvSpPr>
            <p:cNvPr id="37" name="Oval 10"/>
            <p:cNvSpPr>
              <a:spLocks noChangeArrowheads="1"/>
            </p:cNvSpPr>
            <p:nvPr/>
          </p:nvSpPr>
          <p:spPr bwMode="auto">
            <a:xfrm>
              <a:off x="4452730" y="4288467"/>
              <a:ext cx="111760" cy="135266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CC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1" lang="en-US" sz="2400">
                <a:solidFill>
                  <a:srgbClr val="66FFCC"/>
                </a:solidFill>
                <a:latin typeface="Times New Roman" pitchFamily="18" charset="0"/>
              </a:endParaRPr>
            </a:p>
          </p:txBody>
        </p:sp>
        <p:sp>
          <p:nvSpPr>
            <p:cNvPr id="38" name="Line 12"/>
            <p:cNvSpPr>
              <a:spLocks noChangeShapeType="1"/>
            </p:cNvSpPr>
            <p:nvPr/>
          </p:nvSpPr>
          <p:spPr bwMode="auto">
            <a:xfrm>
              <a:off x="4052888" y="3691097"/>
              <a:ext cx="455722" cy="690404"/>
            </a:xfrm>
            <a:prstGeom prst="line">
              <a:avLst/>
            </a:prstGeom>
            <a:noFill/>
            <a:ln w="38100">
              <a:solidFill>
                <a:srgbClr val="CC99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0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590800" y="152400"/>
            <a:ext cx="4897438" cy="588963"/>
            <a:chOff x="1440" y="192"/>
            <a:chExt cx="3085" cy="371"/>
          </a:xfrm>
        </p:grpSpPr>
        <p:sp>
          <p:nvSpPr>
            <p:cNvPr id="730115" name="AutoShape 3"/>
            <p:cNvSpPr>
              <a:spLocks noChangeArrowheads="1"/>
            </p:cNvSpPr>
            <p:nvPr/>
          </p:nvSpPr>
          <p:spPr bwMode="auto">
            <a:xfrm>
              <a:off x="1440" y="192"/>
              <a:ext cx="3085" cy="371"/>
            </a:xfrm>
            <a:prstGeom prst="roundRect">
              <a:avLst>
                <a:gd name="adj" fmla="val 269"/>
              </a:avLst>
            </a:prstGeom>
            <a:noFill/>
            <a:ln w="936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30116" name="Text Box 4"/>
            <p:cNvSpPr txBox="1">
              <a:spLocks noChangeArrowheads="1"/>
            </p:cNvSpPr>
            <p:nvPr/>
          </p:nvSpPr>
          <p:spPr bwMode="auto">
            <a:xfrm>
              <a:off x="1440" y="192"/>
              <a:ext cx="308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SzPct val="133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3200" b="1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Generic </a:t>
              </a:r>
              <a:r>
                <a:rPr lang="en-GB" sz="32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EDM </a:t>
              </a:r>
              <a:r>
                <a:rPr lang="en-GB" sz="3200" b="1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Experiment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33400" y="2733675"/>
            <a:ext cx="7770813" cy="1160463"/>
            <a:chOff x="336" y="1722"/>
            <a:chExt cx="4895" cy="731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336" y="1734"/>
              <a:ext cx="1679" cy="708"/>
              <a:chOff x="336" y="1734"/>
              <a:chExt cx="1679" cy="708"/>
            </a:xfrm>
          </p:grpSpPr>
          <p:grpSp>
            <p:nvGrpSpPr>
              <p:cNvPr id="5" name="Group 7"/>
              <p:cNvGrpSpPr>
                <a:grpSpLocks/>
              </p:cNvGrpSpPr>
              <p:nvPr/>
            </p:nvGrpSpPr>
            <p:grpSpPr bwMode="auto">
              <a:xfrm>
                <a:off x="336" y="1734"/>
                <a:ext cx="1247" cy="708"/>
                <a:chOff x="336" y="1734"/>
                <a:chExt cx="1247" cy="708"/>
              </a:xfrm>
            </p:grpSpPr>
            <p:sp>
              <p:nvSpPr>
                <p:cNvPr id="730120" name="AutoShape 8"/>
                <p:cNvSpPr>
                  <a:spLocks noChangeArrowheads="1"/>
                </p:cNvSpPr>
                <p:nvPr/>
              </p:nvSpPr>
              <p:spPr bwMode="auto">
                <a:xfrm>
                  <a:off x="336" y="1734"/>
                  <a:ext cx="1248" cy="709"/>
                </a:xfrm>
                <a:prstGeom prst="roundRect">
                  <a:avLst>
                    <a:gd name="adj" fmla="val 139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smtClean="0">
                    <a:solidFill>
                      <a:srgbClr val="2121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730121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36" y="1734"/>
                  <a:ext cx="1248" cy="7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fontAlgn="base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0000"/>
                    </a:buClr>
                    <a:buSzPct val="100000"/>
                    <a:buFont typeface="Times New Roman" pitchFamily="18" charset="0"/>
                    <a:buNone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r>
                    <a:rPr lang="en-GB" sz="2400" smtClean="0">
                      <a:solidFill>
                        <a:srgbClr val="FF0000"/>
                      </a:solidFill>
                      <a:latin typeface="Times New Roman" pitchFamily="18" charset="0"/>
                    </a:rPr>
                    <a:t>Polarization</a:t>
                  </a:r>
                </a:p>
              </p:txBody>
            </p:sp>
          </p:grpSp>
          <p:sp>
            <p:nvSpPr>
              <p:cNvPr id="730122" name="Line 10"/>
              <p:cNvSpPr>
                <a:spLocks noChangeShapeType="1"/>
              </p:cNvSpPr>
              <p:nvPr/>
            </p:nvSpPr>
            <p:spPr bwMode="auto">
              <a:xfrm>
                <a:off x="1584" y="2065"/>
                <a:ext cx="432" cy="1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2208" y="1734"/>
              <a:ext cx="1679" cy="708"/>
              <a:chOff x="2208" y="1734"/>
              <a:chExt cx="1679" cy="708"/>
            </a:xfrm>
          </p:grpSpPr>
          <p:grpSp>
            <p:nvGrpSpPr>
              <p:cNvPr id="7" name="Group 12"/>
              <p:cNvGrpSpPr>
                <a:grpSpLocks/>
              </p:cNvGrpSpPr>
              <p:nvPr/>
            </p:nvGrpSpPr>
            <p:grpSpPr bwMode="auto">
              <a:xfrm>
                <a:off x="2208" y="1734"/>
                <a:ext cx="1247" cy="708"/>
                <a:chOff x="2208" y="1734"/>
                <a:chExt cx="1247" cy="708"/>
              </a:xfrm>
            </p:grpSpPr>
            <p:sp>
              <p:nvSpPr>
                <p:cNvPr id="730125" name="AutoShape 13"/>
                <p:cNvSpPr>
                  <a:spLocks noChangeArrowheads="1"/>
                </p:cNvSpPr>
                <p:nvPr/>
              </p:nvSpPr>
              <p:spPr bwMode="auto">
                <a:xfrm>
                  <a:off x="2208" y="1734"/>
                  <a:ext cx="1248" cy="709"/>
                </a:xfrm>
                <a:prstGeom prst="roundRect">
                  <a:avLst>
                    <a:gd name="adj" fmla="val 139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smtClean="0">
                    <a:solidFill>
                      <a:srgbClr val="2121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730126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2208" y="1734"/>
                  <a:ext cx="1248" cy="7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fontAlgn="base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0000"/>
                    </a:buClr>
                    <a:buSzPct val="100000"/>
                    <a:buFont typeface="Times New Roman" pitchFamily="18" charset="0"/>
                    <a:buNone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r>
                    <a:rPr lang="en-GB" sz="2400" smtClean="0">
                      <a:solidFill>
                        <a:srgbClr val="FF0000"/>
                      </a:solidFill>
                      <a:latin typeface="Times New Roman" pitchFamily="18" charset="0"/>
                    </a:rPr>
                    <a:t>Spin Rotation</a:t>
                  </a:r>
                </a:p>
              </p:txBody>
            </p:sp>
          </p:grpSp>
          <p:sp>
            <p:nvSpPr>
              <p:cNvPr id="730127" name="Line 15"/>
              <p:cNvSpPr>
                <a:spLocks noChangeShapeType="1"/>
              </p:cNvSpPr>
              <p:nvPr/>
            </p:nvSpPr>
            <p:spPr bwMode="auto">
              <a:xfrm>
                <a:off x="3456" y="2065"/>
                <a:ext cx="432" cy="1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grpSp>
          <p:nvGrpSpPr>
            <p:cNvPr id="8" name="Group 16"/>
            <p:cNvGrpSpPr>
              <a:grpSpLocks/>
            </p:cNvGrpSpPr>
            <p:nvPr/>
          </p:nvGrpSpPr>
          <p:grpSpPr bwMode="auto">
            <a:xfrm>
              <a:off x="3984" y="1722"/>
              <a:ext cx="1247" cy="731"/>
              <a:chOff x="3984" y="1722"/>
              <a:chExt cx="1247" cy="731"/>
            </a:xfrm>
          </p:grpSpPr>
          <p:sp>
            <p:nvSpPr>
              <p:cNvPr id="730129" name="AutoShape 17"/>
              <p:cNvSpPr>
                <a:spLocks noChangeArrowheads="1"/>
              </p:cNvSpPr>
              <p:nvPr/>
            </p:nvSpPr>
            <p:spPr bwMode="auto">
              <a:xfrm>
                <a:off x="3984" y="1734"/>
                <a:ext cx="1248" cy="709"/>
              </a:xfrm>
              <a:prstGeom prst="roundRect">
                <a:avLst>
                  <a:gd name="adj" fmla="val 139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730130" name="Text Box 18"/>
              <p:cNvSpPr txBox="1">
                <a:spLocks noChangeArrowheads="1"/>
              </p:cNvSpPr>
              <p:nvPr/>
            </p:nvSpPr>
            <p:spPr bwMode="auto">
              <a:xfrm>
                <a:off x="3984" y="1722"/>
                <a:ext cx="1248" cy="7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2400" smtClean="0">
                    <a:solidFill>
                      <a:srgbClr val="FF0000"/>
                    </a:solidFill>
                    <a:latin typeface="Times New Roman" pitchFamily="18" charset="0"/>
                  </a:rPr>
                  <a:t>Determination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2400" smtClean="0">
                    <a:solidFill>
                      <a:srgbClr val="FF0000"/>
                    </a:solidFill>
                    <a:latin typeface="Times New Roman" pitchFamily="18" charset="0"/>
                  </a:rPr>
                  <a:t>of Ensemble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2400" smtClean="0">
                    <a:solidFill>
                      <a:srgbClr val="FF0000"/>
                    </a:solidFill>
                    <a:latin typeface="Times New Roman" pitchFamily="18" charset="0"/>
                  </a:rPr>
                  <a:t>Spin average</a:t>
                </a:r>
              </a:p>
            </p:txBody>
          </p:sp>
        </p:grpSp>
      </p:grpSp>
      <p:grpSp>
        <p:nvGrpSpPr>
          <p:cNvPr id="9" name="Group 19"/>
          <p:cNvGrpSpPr>
            <a:grpSpLocks/>
          </p:cNvGrpSpPr>
          <p:nvPr/>
        </p:nvGrpSpPr>
        <p:grpSpPr bwMode="auto">
          <a:xfrm>
            <a:off x="533400" y="1438275"/>
            <a:ext cx="7770813" cy="1160463"/>
            <a:chOff x="336" y="906"/>
            <a:chExt cx="4895" cy="731"/>
          </a:xfrm>
        </p:grpSpPr>
        <p:grpSp>
          <p:nvGrpSpPr>
            <p:cNvPr id="10" name="Group 20"/>
            <p:cNvGrpSpPr>
              <a:grpSpLocks/>
            </p:cNvGrpSpPr>
            <p:nvPr/>
          </p:nvGrpSpPr>
          <p:grpSpPr bwMode="auto">
            <a:xfrm>
              <a:off x="336" y="906"/>
              <a:ext cx="4895" cy="731"/>
              <a:chOff x="336" y="906"/>
              <a:chExt cx="4895" cy="731"/>
            </a:xfrm>
          </p:grpSpPr>
          <p:grpSp>
            <p:nvGrpSpPr>
              <p:cNvPr id="11" name="Group 21"/>
              <p:cNvGrpSpPr>
                <a:grpSpLocks/>
              </p:cNvGrpSpPr>
              <p:nvPr/>
            </p:nvGrpSpPr>
            <p:grpSpPr bwMode="auto">
              <a:xfrm>
                <a:off x="336" y="906"/>
                <a:ext cx="1686" cy="731"/>
                <a:chOff x="336" y="906"/>
                <a:chExt cx="1686" cy="731"/>
              </a:xfrm>
            </p:grpSpPr>
            <p:grpSp>
              <p:nvGrpSpPr>
                <p:cNvPr id="12" name="Group 22"/>
                <p:cNvGrpSpPr>
                  <a:grpSpLocks/>
                </p:cNvGrpSpPr>
                <p:nvPr/>
              </p:nvGrpSpPr>
              <p:grpSpPr bwMode="auto">
                <a:xfrm>
                  <a:off x="336" y="906"/>
                  <a:ext cx="1297" cy="731"/>
                  <a:chOff x="336" y="906"/>
                  <a:chExt cx="1297" cy="731"/>
                </a:xfrm>
              </p:grpSpPr>
              <p:sp>
                <p:nvSpPr>
                  <p:cNvPr id="730135" name="AutoShape 23"/>
                  <p:cNvSpPr>
                    <a:spLocks noChangeArrowheads="1"/>
                  </p:cNvSpPr>
                  <p:nvPr/>
                </p:nvSpPr>
                <p:spPr bwMode="auto">
                  <a:xfrm>
                    <a:off x="371" y="929"/>
                    <a:ext cx="1228" cy="687"/>
                  </a:xfrm>
                  <a:prstGeom prst="roundRect">
                    <a:avLst>
                      <a:gd name="adj" fmla="val 144"/>
                    </a:avLst>
                  </a:prstGeom>
                  <a:solidFill>
                    <a:srgbClr val="CCFFFF"/>
                  </a:solidFill>
                  <a:ln w="936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smtClean="0">
                      <a:solidFill>
                        <a:srgbClr val="2121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730136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6" y="906"/>
                    <a:ext cx="1298" cy="7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pPr algn="ctr" fontAlgn="base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SzPct val="100000"/>
                      <a:buFont typeface="Times New Roman" pitchFamily="18" charset="0"/>
                      <a:buNone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</a:pPr>
                    <a:r>
                      <a:rPr lang="en-GB" sz="2400" b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rPr>
                      <a:t>Preparation</a:t>
                    </a:r>
                    <a:r>
                      <a:rPr lang="en-GB" sz="2400" b="1" dirty="0" smtClean="0">
                        <a:solidFill>
                          <a:srgbClr val="009999"/>
                        </a:solidFill>
                        <a:latin typeface="Times New Roman" pitchFamily="18" charset="0"/>
                      </a:rPr>
                      <a:t> </a:t>
                    </a:r>
                  </a:p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</a:pPr>
                    <a:r>
                      <a:rPr lang="en-GB" sz="2400" dirty="0" smtClean="0">
                        <a:solidFill>
                          <a:srgbClr val="009999"/>
                        </a:solidFill>
                        <a:latin typeface="Times New Roman" pitchFamily="18" charset="0"/>
                      </a:rPr>
                      <a:t>of </a:t>
                    </a:r>
                  </a:p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</a:pPr>
                    <a:r>
                      <a:rPr lang="en-GB" sz="2400" dirty="0" smtClean="0">
                        <a:solidFill>
                          <a:srgbClr val="009999"/>
                        </a:solidFill>
                        <a:latin typeface="Times New Roman" pitchFamily="18" charset="0"/>
                      </a:rPr>
                      <a:t>“pure“  </a:t>
                    </a:r>
                    <a:r>
                      <a:rPr lang="en-GB" sz="2400" b="1" dirty="0" smtClean="0">
                        <a:solidFill>
                          <a:srgbClr val="3333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rPr>
                      <a:t>J  state</a:t>
                    </a:r>
                  </a:p>
                </p:txBody>
              </p:sp>
            </p:grpSp>
            <p:sp>
              <p:nvSpPr>
                <p:cNvPr id="730137" name="Line 25"/>
                <p:cNvSpPr>
                  <a:spLocks noChangeShapeType="1"/>
                </p:cNvSpPr>
                <p:nvPr/>
              </p:nvSpPr>
              <p:spPr bwMode="auto">
                <a:xfrm>
                  <a:off x="1598" y="1250"/>
                  <a:ext cx="425" cy="1"/>
                </a:xfrm>
                <a:prstGeom prst="line">
                  <a:avLst/>
                </a:prstGeom>
                <a:noFill/>
                <a:ln w="57240">
                  <a:solidFill>
                    <a:srgbClr val="FF0000"/>
                  </a:solidFill>
                  <a:round/>
                  <a:headEnd/>
                  <a:tailEnd type="triangle" w="lg" len="lg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smtClean="0">
                    <a:solidFill>
                      <a:srgbClr val="2121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" name="Group 26"/>
              <p:cNvGrpSpPr>
                <a:grpSpLocks/>
              </p:cNvGrpSpPr>
              <p:nvPr/>
            </p:nvGrpSpPr>
            <p:grpSpPr bwMode="auto">
              <a:xfrm>
                <a:off x="2214" y="906"/>
                <a:ext cx="1676" cy="731"/>
                <a:chOff x="2214" y="906"/>
                <a:chExt cx="1676" cy="731"/>
              </a:xfrm>
            </p:grpSpPr>
            <p:grpSp>
              <p:nvGrpSpPr>
                <p:cNvPr id="14" name="Group 27"/>
                <p:cNvGrpSpPr>
                  <a:grpSpLocks/>
                </p:cNvGrpSpPr>
                <p:nvPr/>
              </p:nvGrpSpPr>
              <p:grpSpPr bwMode="auto">
                <a:xfrm>
                  <a:off x="2214" y="906"/>
                  <a:ext cx="1245" cy="731"/>
                  <a:chOff x="2214" y="906"/>
                  <a:chExt cx="1245" cy="731"/>
                </a:xfrm>
              </p:grpSpPr>
              <p:sp>
                <p:nvSpPr>
                  <p:cNvPr id="730140" name="AutoShape 28"/>
                  <p:cNvSpPr>
                    <a:spLocks noChangeArrowheads="1"/>
                  </p:cNvSpPr>
                  <p:nvPr/>
                </p:nvSpPr>
                <p:spPr bwMode="auto">
                  <a:xfrm>
                    <a:off x="2214" y="929"/>
                    <a:ext cx="1246" cy="687"/>
                  </a:xfrm>
                  <a:prstGeom prst="roundRect">
                    <a:avLst>
                      <a:gd name="adj" fmla="val 144"/>
                    </a:avLst>
                  </a:prstGeom>
                  <a:solidFill>
                    <a:srgbClr val="CCFFFF"/>
                  </a:solidFill>
                  <a:ln w="936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smtClean="0">
                      <a:solidFill>
                        <a:srgbClr val="2121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730141" name="Text Box 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14" y="906"/>
                    <a:ext cx="1246" cy="7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pPr algn="ctr" fontAlgn="base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SzPct val="100000"/>
                      <a:buFont typeface="Times New Roman" pitchFamily="18" charset="0"/>
                      <a:buNone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</a:pPr>
                    <a:r>
                      <a:rPr lang="en-GB" sz="2400" b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rPr>
                      <a:t>Interaction </a:t>
                    </a:r>
                  </a:p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</a:pPr>
                    <a:r>
                      <a:rPr lang="en-GB" sz="2400" dirty="0" smtClean="0">
                        <a:solidFill>
                          <a:srgbClr val="009999"/>
                        </a:solidFill>
                        <a:latin typeface="Times New Roman" pitchFamily="18" charset="0"/>
                      </a:rPr>
                      <a:t>with </a:t>
                    </a:r>
                  </a:p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SzPct val="100000"/>
                      <a:buFont typeface="Times New Roman" pitchFamily="18" charset="0"/>
                      <a:buNone/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</a:pPr>
                    <a:r>
                      <a:rPr lang="en-GB" sz="2400" b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rPr>
                      <a:t>E</a:t>
                    </a:r>
                    <a:r>
                      <a:rPr lang="en-GB" sz="2400" b="1" dirty="0" smtClean="0">
                        <a:solidFill>
                          <a:srgbClr val="3333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rPr>
                      <a:t> - field</a:t>
                    </a:r>
                  </a:p>
                </p:txBody>
              </p:sp>
            </p:grpSp>
            <p:sp>
              <p:nvSpPr>
                <p:cNvPr id="730142" name="Line 30"/>
                <p:cNvSpPr>
                  <a:spLocks noChangeShapeType="1"/>
                </p:cNvSpPr>
                <p:nvPr/>
              </p:nvSpPr>
              <p:spPr bwMode="auto">
                <a:xfrm>
                  <a:off x="3460" y="1250"/>
                  <a:ext cx="431" cy="1"/>
                </a:xfrm>
                <a:prstGeom prst="line">
                  <a:avLst/>
                </a:prstGeom>
                <a:noFill/>
                <a:ln w="57240">
                  <a:solidFill>
                    <a:srgbClr val="FF0000"/>
                  </a:solidFill>
                  <a:round/>
                  <a:headEnd/>
                  <a:tailEnd type="triangle" w="lg" len="lg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smtClean="0">
                    <a:solidFill>
                      <a:srgbClr val="2121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5" name="Group 31"/>
              <p:cNvGrpSpPr>
                <a:grpSpLocks/>
              </p:cNvGrpSpPr>
              <p:nvPr/>
            </p:nvGrpSpPr>
            <p:grpSpPr bwMode="auto">
              <a:xfrm>
                <a:off x="3986" y="906"/>
                <a:ext cx="1245" cy="731"/>
                <a:chOff x="3986" y="906"/>
                <a:chExt cx="1245" cy="731"/>
              </a:xfrm>
            </p:grpSpPr>
            <p:sp>
              <p:nvSpPr>
                <p:cNvPr id="730144" name="AutoShape 32"/>
                <p:cNvSpPr>
                  <a:spLocks noChangeArrowheads="1"/>
                </p:cNvSpPr>
                <p:nvPr/>
              </p:nvSpPr>
              <p:spPr bwMode="auto">
                <a:xfrm>
                  <a:off x="3986" y="923"/>
                  <a:ext cx="1246" cy="698"/>
                </a:xfrm>
                <a:prstGeom prst="roundRect">
                  <a:avLst>
                    <a:gd name="adj" fmla="val 139"/>
                  </a:avLst>
                </a:prstGeom>
                <a:solidFill>
                  <a:srgbClr val="CCFFFF"/>
                </a:solidFill>
                <a:ln w="936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smtClean="0">
                    <a:solidFill>
                      <a:srgbClr val="2121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730145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3986" y="906"/>
                  <a:ext cx="1246" cy="7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fontAlgn="base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0000"/>
                    </a:buClr>
                    <a:buSzPct val="100000"/>
                    <a:buFont typeface="Times New Roman" pitchFamily="18" charset="0"/>
                    <a:buNone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r>
                    <a:rPr lang="en-GB" sz="2400" b="1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 New Roman" pitchFamily="18" charset="0"/>
                    </a:rPr>
                    <a:t>Analysis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r>
                    <a:rPr lang="en-GB" sz="2400" dirty="0" smtClean="0">
                      <a:solidFill>
                        <a:srgbClr val="009999"/>
                      </a:solidFill>
                      <a:latin typeface="Times New Roman" pitchFamily="18" charset="0"/>
                    </a:rPr>
                    <a:t>of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3333CC"/>
                    </a:buClr>
                    <a:buSzPct val="100000"/>
                    <a:buFont typeface="Times New Roman" pitchFamily="18" charset="0"/>
                    <a:buNone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r>
                    <a:rPr lang="en-GB" sz="2400" b="1" dirty="0" smtClean="0">
                      <a:solidFill>
                        <a:srgbClr val="3333CC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 New Roman" pitchFamily="18" charset="0"/>
                    </a:rPr>
                    <a:t>state</a:t>
                  </a:r>
                </a:p>
              </p:txBody>
            </p:sp>
          </p:grpSp>
        </p:grpSp>
        <p:sp>
          <p:nvSpPr>
            <p:cNvPr id="730146" name="Line 34"/>
            <p:cNvSpPr>
              <a:spLocks noChangeShapeType="1"/>
            </p:cNvSpPr>
            <p:nvPr/>
          </p:nvSpPr>
          <p:spPr bwMode="auto">
            <a:xfrm>
              <a:off x="1009" y="1390"/>
              <a:ext cx="96" cy="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30147" name="Line 35"/>
            <p:cNvSpPr>
              <a:spLocks noChangeShapeType="1"/>
            </p:cNvSpPr>
            <p:nvPr/>
          </p:nvSpPr>
          <p:spPr bwMode="auto">
            <a:xfrm>
              <a:off x="2497" y="1390"/>
              <a:ext cx="144" cy="1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16" name="Group 36"/>
          <p:cNvGrpSpPr>
            <a:grpSpLocks/>
          </p:cNvGrpSpPr>
          <p:nvPr/>
        </p:nvGrpSpPr>
        <p:grpSpPr bwMode="auto">
          <a:xfrm>
            <a:off x="2286000" y="6019800"/>
            <a:ext cx="4832350" cy="711200"/>
            <a:chOff x="1440" y="3792"/>
            <a:chExt cx="3044" cy="448"/>
          </a:xfrm>
        </p:grpSpPr>
        <p:sp>
          <p:nvSpPr>
            <p:cNvPr id="730149" name="AutoShape 37"/>
            <p:cNvSpPr>
              <a:spLocks noChangeArrowheads="1"/>
            </p:cNvSpPr>
            <p:nvPr/>
          </p:nvSpPr>
          <p:spPr bwMode="auto">
            <a:xfrm>
              <a:off x="1440" y="3792"/>
              <a:ext cx="3044" cy="448"/>
            </a:xfrm>
            <a:prstGeom prst="roundRect">
              <a:avLst>
                <a:gd name="adj" fmla="val 222"/>
              </a:avLst>
            </a:prstGeom>
            <a:solidFill>
              <a:srgbClr val="CCFFFF"/>
            </a:solidFill>
            <a:ln w="936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30150" name="Text Box 38"/>
            <p:cNvSpPr txBox="1">
              <a:spLocks noChangeArrowheads="1"/>
            </p:cNvSpPr>
            <p:nvPr/>
          </p:nvSpPr>
          <p:spPr bwMode="auto">
            <a:xfrm>
              <a:off x="1440" y="3792"/>
              <a:ext cx="3000" cy="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90000" tIns="46800" rIns="90000" bIns="46800">
              <a:spAutoFit/>
            </a:bodyPr>
            <a:lstStyle/>
            <a:p>
              <a:pPr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333CC"/>
                </a:buClr>
                <a:buSzPct val="83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000" dirty="0" smtClean="0">
                  <a:solidFill>
                    <a:srgbClr val="3333CC"/>
                  </a:solidFill>
                  <a:latin typeface="Times New Roman" pitchFamily="18" charset="0"/>
                </a:rPr>
                <a:t>Example:</a:t>
              </a:r>
              <a:r>
                <a:rPr lang="en-GB" sz="2000" b="1" dirty="0" smtClean="0">
                  <a:solidFill>
                    <a:srgbClr val="009999"/>
                  </a:solidFill>
                  <a:latin typeface="Times New Roman" pitchFamily="18" charset="0"/>
                </a:rPr>
                <a:t> </a:t>
              </a:r>
              <a:r>
                <a:rPr lang="en-GB" sz="2000" dirty="0" smtClean="0">
                  <a:solidFill>
                    <a:srgbClr val="009999"/>
                  </a:solidFill>
                  <a:latin typeface="Times New Roman" pitchFamily="18" charset="0"/>
                </a:rPr>
                <a:t>d=10</a:t>
              </a:r>
              <a:r>
                <a:rPr lang="en-GB" sz="2000" baseline="30000" dirty="0" smtClean="0">
                  <a:solidFill>
                    <a:srgbClr val="009999"/>
                  </a:solidFill>
                  <a:latin typeface="Times New Roman" pitchFamily="18" charset="0"/>
                </a:rPr>
                <a:t>-24</a:t>
              </a:r>
              <a:r>
                <a:rPr lang="en-GB" sz="2000" dirty="0" smtClean="0">
                  <a:solidFill>
                    <a:srgbClr val="009999"/>
                  </a:solidFill>
                  <a:latin typeface="Times New Roman" pitchFamily="18" charset="0"/>
                </a:rPr>
                <a:t> e cm, E=100 kV/cm, J=1/2</a:t>
              </a:r>
            </a:p>
            <a:p>
              <a:pPr fontAlgn="base">
                <a:lnSpc>
                  <a:spcPts val="2475"/>
                </a:lnSpc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SzPct val="83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000" b="1" dirty="0" smtClean="0">
                  <a:solidFill>
                    <a:srgbClr val="FF0000"/>
                  </a:solidFill>
                  <a:latin typeface="Symbol" pitchFamily="18" charset="2"/>
                </a:rPr>
                <a:t></a:t>
              </a:r>
              <a:r>
                <a:rPr lang="en-GB" sz="2000" b="1" dirty="0" smtClean="0">
                  <a:solidFill>
                    <a:srgbClr val="3333CC"/>
                  </a:solidFill>
                  <a:latin typeface="Symbol" pitchFamily="18" charset="2"/>
                </a:rPr>
                <a:t></a:t>
              </a:r>
              <a:r>
                <a:rPr lang="en-GB" sz="2000" b="1" baseline="-25000" dirty="0" smtClean="0">
                  <a:solidFill>
                    <a:srgbClr val="3333CC"/>
                  </a:solidFill>
                  <a:latin typeface="Times New Roman" pitchFamily="18" charset="0"/>
                </a:rPr>
                <a:t>e</a:t>
              </a:r>
              <a:r>
                <a:rPr lang="en-GB" sz="2000" b="1" dirty="0" smtClean="0">
                  <a:solidFill>
                    <a:srgbClr val="3333CC"/>
                  </a:solidFill>
                  <a:latin typeface="Symbol" pitchFamily="18" charset="2"/>
                </a:rPr>
                <a:t></a:t>
              </a:r>
              <a:r>
                <a:rPr lang="en-GB" sz="2000" b="1" dirty="0" smtClean="0">
                  <a:solidFill>
                    <a:srgbClr val="3333CC"/>
                  </a:solidFill>
                  <a:latin typeface="Times New Roman" pitchFamily="18" charset="0"/>
                </a:rPr>
                <a:t> 15.2 </a:t>
              </a:r>
              <a:r>
                <a:rPr lang="en-GB" sz="2000" b="1" dirty="0" err="1" smtClean="0">
                  <a:solidFill>
                    <a:srgbClr val="3333CC"/>
                  </a:solidFill>
                  <a:latin typeface="Times New Roman" pitchFamily="18" charset="0"/>
                </a:rPr>
                <a:t>mHz</a:t>
              </a:r>
              <a:endParaRPr lang="en-GB" sz="2000" b="1" dirty="0" smtClean="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7" name="Group 39"/>
          <p:cNvGrpSpPr>
            <a:grpSpLocks/>
          </p:cNvGrpSpPr>
          <p:nvPr/>
        </p:nvGrpSpPr>
        <p:grpSpPr bwMode="auto">
          <a:xfrm>
            <a:off x="762000" y="4114800"/>
            <a:ext cx="7405688" cy="1778000"/>
            <a:chOff x="480" y="2592"/>
            <a:chExt cx="4665" cy="1120"/>
          </a:xfrm>
        </p:grpSpPr>
        <p:sp>
          <p:nvSpPr>
            <p:cNvPr id="730152" name="Text Box 40"/>
            <p:cNvSpPr txBox="1">
              <a:spLocks noChangeArrowheads="1"/>
            </p:cNvSpPr>
            <p:nvPr/>
          </p:nvSpPr>
          <p:spPr bwMode="auto">
            <a:xfrm>
              <a:off x="480" y="2592"/>
              <a:ext cx="4665" cy="1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90000" tIns="46800" rIns="90000" bIns="46800">
              <a:spAutoFit/>
            </a:bodyPr>
            <a:lstStyle/>
            <a:p>
              <a:pPr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9D107"/>
                </a:buClr>
                <a:buSzPct val="133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3200" dirty="0" smtClean="0">
                  <a:solidFill>
                    <a:srgbClr val="F9D107"/>
                  </a:solidFill>
                  <a:latin typeface="Times New Roman" pitchFamily="18" charset="0"/>
                </a:rPr>
                <a:t> </a:t>
              </a:r>
              <a:r>
                <a:rPr lang="en-GB" sz="3200" dirty="0" smtClean="0">
                  <a:solidFill>
                    <a:srgbClr val="009999"/>
                  </a:solidFill>
                  <a:latin typeface="Times New Roman" pitchFamily="18" charset="0"/>
                </a:rPr>
                <a:t>Electric Dipole Moment:        </a:t>
              </a:r>
              <a:r>
                <a:rPr lang="en-GB" sz="3200" b="1" dirty="0" smtClean="0">
                  <a:solidFill>
                    <a:srgbClr val="009999"/>
                  </a:solidFill>
                  <a:latin typeface="Times New Roman" pitchFamily="18" charset="0"/>
                </a:rPr>
                <a:t>d = </a:t>
              </a:r>
              <a:r>
                <a:rPr lang="en-GB" sz="4000" b="1" dirty="0" smtClean="0">
                  <a:solidFill>
                    <a:srgbClr val="FF3300"/>
                  </a:solidFill>
                  <a:latin typeface="Symbol" pitchFamily="18" charset="2"/>
                </a:rPr>
                <a:t></a:t>
              </a:r>
              <a:r>
                <a:rPr lang="en-GB" sz="3200" b="1" dirty="0" smtClean="0">
                  <a:solidFill>
                    <a:srgbClr val="009999"/>
                  </a:solidFill>
                  <a:latin typeface="Symbol" pitchFamily="18" charset="2"/>
                </a:rPr>
                <a:t></a:t>
              </a:r>
              <a:r>
                <a:rPr lang="en-GB" sz="3200" b="1" baseline="-25000" dirty="0" smtClean="0">
                  <a:solidFill>
                    <a:srgbClr val="009999"/>
                  </a:solidFill>
                  <a:latin typeface="Times New Roman" pitchFamily="18" charset="0"/>
                </a:rPr>
                <a:t>x</a:t>
              </a:r>
              <a:r>
                <a:rPr lang="en-GB" sz="3200" b="1" dirty="0" smtClean="0">
                  <a:solidFill>
                    <a:srgbClr val="009999"/>
                  </a:solidFill>
                  <a:latin typeface="Times New Roman" pitchFamily="18" charset="0"/>
                </a:rPr>
                <a:t> c</a:t>
              </a:r>
              <a:r>
                <a:rPr lang="en-GB" sz="3200" b="1" baseline="30000" dirty="0" smtClean="0">
                  <a:solidFill>
                    <a:srgbClr val="009999"/>
                  </a:solidFill>
                  <a:latin typeface="Times New Roman" pitchFamily="18" charset="0"/>
                </a:rPr>
                <a:t>-1</a:t>
              </a:r>
              <a:r>
                <a:rPr lang="en-GB" sz="3200" b="1" dirty="0" smtClean="0">
                  <a:solidFill>
                    <a:srgbClr val="3333CC"/>
                  </a:solidFill>
                  <a:latin typeface="Times New Roman" pitchFamily="18" charset="0"/>
                </a:rPr>
                <a:t> J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SzPct val="133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3200" b="1" dirty="0" smtClean="0">
                <a:solidFill>
                  <a:srgbClr val="FF0000"/>
                </a:solidFill>
                <a:latin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SzPct val="133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3200" dirty="0" smtClean="0">
                  <a:solidFill>
                    <a:srgbClr val="FF0000"/>
                  </a:solidFill>
                  <a:latin typeface="Times New Roman" pitchFamily="18" charset="0"/>
                </a:rPr>
                <a:t> Spin precession :                 </a:t>
              </a:r>
              <a:r>
                <a:rPr lang="en-GB" sz="3200" b="1" dirty="0" smtClean="0">
                  <a:solidFill>
                    <a:srgbClr val="FF0000"/>
                  </a:solidFill>
                  <a:latin typeface="Symbol" pitchFamily="18" charset="2"/>
                </a:rPr>
                <a:t></a:t>
              </a:r>
              <a:r>
                <a:rPr lang="en-GB" sz="3200" b="1" baseline="-25000" dirty="0" smtClean="0">
                  <a:solidFill>
                    <a:srgbClr val="FF0000"/>
                  </a:solidFill>
                  <a:latin typeface="Times New Roman" pitchFamily="18" charset="0"/>
                </a:rPr>
                <a:t>e</a:t>
              </a:r>
              <a:r>
                <a:rPr lang="en-GB" sz="3200" dirty="0" smtClean="0">
                  <a:solidFill>
                    <a:srgbClr val="FF0000"/>
                  </a:solidFill>
                  <a:latin typeface="Symbol" pitchFamily="18" charset="2"/>
                </a:rPr>
                <a:t></a:t>
              </a:r>
              <a:r>
                <a:rPr lang="en-GB" sz="3200" b="1" dirty="0" smtClean="0">
                  <a:solidFill>
                    <a:srgbClr val="009999"/>
                  </a:solidFill>
                  <a:latin typeface="Symbol" pitchFamily="18" charset="2"/>
                </a:rPr>
                <a:t></a:t>
              </a:r>
              <a:r>
                <a:rPr lang="en-GB" sz="3200" dirty="0" smtClean="0">
                  <a:solidFill>
                    <a:srgbClr val="FF0000"/>
                  </a:solidFill>
                  <a:latin typeface="Symbol" pitchFamily="18" charset="2"/>
                </a:rPr>
                <a:t></a:t>
              </a:r>
            </a:p>
          </p:txBody>
        </p:sp>
        <p:sp>
          <p:nvSpPr>
            <p:cNvPr id="730153" name="Line 41"/>
            <p:cNvSpPr>
              <a:spLocks noChangeShapeType="1"/>
            </p:cNvSpPr>
            <p:nvPr/>
          </p:nvSpPr>
          <p:spPr bwMode="auto">
            <a:xfrm>
              <a:off x="4992" y="2640"/>
              <a:ext cx="144" cy="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30154" name="Line 42"/>
            <p:cNvSpPr>
              <a:spLocks noChangeShapeType="1"/>
            </p:cNvSpPr>
            <p:nvPr/>
          </p:nvSpPr>
          <p:spPr bwMode="auto">
            <a:xfrm>
              <a:off x="3648" y="2640"/>
              <a:ext cx="192" cy="1"/>
            </a:xfrm>
            <a:prstGeom prst="line">
              <a:avLst/>
            </a:prstGeom>
            <a:noFill/>
            <a:ln w="936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30155" name="Text Box 43"/>
            <p:cNvSpPr txBox="1">
              <a:spLocks noChangeArrowheads="1"/>
            </p:cNvSpPr>
            <p:nvPr/>
          </p:nvSpPr>
          <p:spPr bwMode="auto">
            <a:xfrm>
              <a:off x="3936" y="3440"/>
              <a:ext cx="1097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smtClean="0">
                  <a:solidFill>
                    <a:srgbClr val="009999"/>
                  </a:solidFill>
                  <a:latin typeface="Times New Roman" pitchFamily="18" charset="0"/>
                </a:rPr>
                <a:t>   </a:t>
              </a:r>
              <a:r>
                <a:rPr lang="en-GB" sz="2400" b="1" smtClean="0">
                  <a:solidFill>
                    <a:srgbClr val="009999"/>
                  </a:solidFill>
                  <a:latin typeface="Times New Roman" pitchFamily="18" charset="0"/>
                </a:rPr>
                <a:t>h</a:t>
              </a:r>
              <a:r>
                <a:rPr lang="en-GB" sz="2400" b="1" smtClean="0">
                  <a:solidFill>
                    <a:srgbClr val="009999"/>
                  </a:solidFill>
                  <a:latin typeface="Symbol" pitchFamily="18" charset="2"/>
                </a:rPr>
                <a:t></a:t>
              </a:r>
              <a:r>
                <a:rPr lang="en-GB" sz="2400" b="1" smtClean="0">
                  <a:solidFill>
                    <a:srgbClr val="FF0000"/>
                  </a:solidFill>
                  <a:latin typeface="Symbol" pitchFamily="18" charset="2"/>
                </a:rPr>
                <a:t></a:t>
              </a:r>
              <a:r>
                <a:rPr lang="en-GB" sz="2400" b="1" smtClean="0">
                  <a:solidFill>
                    <a:srgbClr val="009999"/>
                  </a:solidFill>
                  <a:latin typeface="Symbol" pitchFamily="18" charset="2"/>
                </a:rPr>
                <a:t></a:t>
              </a:r>
              <a:r>
                <a:rPr lang="en-GB" sz="2400" b="1" smtClean="0">
                  <a:solidFill>
                    <a:srgbClr val="3333CC"/>
                  </a:solidFill>
                  <a:latin typeface="Times New Roman" pitchFamily="18" charset="0"/>
                </a:rPr>
                <a:t>J</a:t>
              </a:r>
              <a:r>
                <a:rPr lang="en-GB" sz="2400" b="1" smtClean="0">
                  <a:solidFill>
                    <a:srgbClr val="009999"/>
                  </a:solidFill>
                  <a:latin typeface="Times New Roman" pitchFamily="18" charset="0"/>
                </a:rPr>
                <a:t> </a:t>
              </a:r>
              <a:r>
                <a:rPr lang="en-GB" sz="2400" b="1" smtClean="0">
                  <a:solidFill>
                    <a:srgbClr val="009999"/>
                  </a:solidFill>
                  <a:latin typeface="Symbol" pitchFamily="18" charset="2"/>
                </a:rPr>
                <a:t></a:t>
              </a:r>
            </a:p>
          </p:txBody>
        </p:sp>
        <p:sp>
          <p:nvSpPr>
            <p:cNvPr id="730156" name="Line 44"/>
            <p:cNvSpPr>
              <a:spLocks noChangeShapeType="1"/>
            </p:cNvSpPr>
            <p:nvPr/>
          </p:nvSpPr>
          <p:spPr bwMode="auto">
            <a:xfrm>
              <a:off x="3984" y="3393"/>
              <a:ext cx="432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30157" name="Line 45"/>
            <p:cNvSpPr>
              <a:spLocks noChangeShapeType="1"/>
            </p:cNvSpPr>
            <p:nvPr/>
          </p:nvSpPr>
          <p:spPr bwMode="auto">
            <a:xfrm>
              <a:off x="4512" y="3393"/>
              <a:ext cx="432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30158" name="Text Box 46"/>
            <p:cNvSpPr txBox="1">
              <a:spLocks noChangeArrowheads="1"/>
            </p:cNvSpPr>
            <p:nvPr/>
          </p:nvSpPr>
          <p:spPr bwMode="auto">
            <a:xfrm>
              <a:off x="3936" y="3110"/>
              <a:ext cx="1080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9D107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b="1" smtClean="0">
                  <a:solidFill>
                    <a:srgbClr val="009999"/>
                  </a:solidFill>
                  <a:latin typeface="Times New Roman" pitchFamily="18" charset="0"/>
                </a:rPr>
                <a:t>d</a:t>
              </a:r>
              <a:r>
                <a:rPr lang="en-GB" sz="2400" b="1" smtClean="0">
                  <a:solidFill>
                    <a:srgbClr val="009999"/>
                  </a:solidFill>
                  <a:latin typeface="Symbol" pitchFamily="18" charset="2"/>
                </a:rPr>
                <a:t></a:t>
              </a:r>
              <a:r>
                <a:rPr lang="en-GB" sz="2400" b="1" smtClean="0">
                  <a:solidFill>
                    <a:srgbClr val="FF0000"/>
                  </a:solidFill>
                  <a:latin typeface="Symbol" pitchFamily="18" charset="2"/>
                </a:rPr>
                <a:t></a:t>
              </a:r>
              <a:r>
                <a:rPr lang="en-GB" sz="2400" b="1" smtClean="0">
                  <a:solidFill>
                    <a:srgbClr val="009999"/>
                  </a:solidFill>
                  <a:latin typeface="Symbol" pitchFamily="18" charset="2"/>
                </a:rPr>
                <a:t></a:t>
              </a:r>
              <a:r>
                <a:rPr lang="en-GB" sz="2400" b="1" smtClean="0">
                  <a:solidFill>
                    <a:srgbClr val="FF0000"/>
                  </a:solidFill>
                  <a:latin typeface="Symbol" pitchFamily="18" charset="2"/>
                </a:rPr>
                <a:t></a:t>
              </a:r>
              <a:r>
                <a:rPr lang="en-GB" sz="2400" b="1" smtClean="0">
                  <a:solidFill>
                    <a:srgbClr val="009999"/>
                  </a:solidFill>
                  <a:latin typeface="Symbol" pitchFamily="18" charset="2"/>
                </a:rPr>
                <a:t></a:t>
              </a:r>
              <a:r>
                <a:rPr lang="en-GB" sz="2400" b="1" smtClean="0">
                  <a:solidFill>
                    <a:srgbClr val="3333CC"/>
                  </a:solidFill>
                  <a:latin typeface="Times New Roman" pitchFamily="18" charset="0"/>
                </a:rPr>
                <a:t>J</a:t>
              </a:r>
              <a:r>
                <a:rPr lang="en-GB" sz="2400" smtClean="0">
                  <a:solidFill>
                    <a:srgbClr val="009999"/>
                  </a:solidFill>
                  <a:latin typeface="Times New Roman" pitchFamily="18" charset="0"/>
                </a:rPr>
                <a:t> </a:t>
              </a:r>
              <a:r>
                <a:rPr lang="en-GB" sz="2400" smtClean="0">
                  <a:solidFill>
                    <a:srgbClr val="009999"/>
                  </a:solidFill>
                  <a:latin typeface="Symbol" pitchFamily="18" charset="2"/>
                </a:rPr>
                <a:t></a:t>
              </a:r>
            </a:p>
          </p:txBody>
        </p:sp>
        <p:sp>
          <p:nvSpPr>
            <p:cNvPr id="730159" name="Line 47"/>
            <p:cNvSpPr>
              <a:spLocks noChangeShapeType="1"/>
            </p:cNvSpPr>
            <p:nvPr/>
          </p:nvSpPr>
          <p:spPr bwMode="auto">
            <a:xfrm flipV="1">
              <a:off x="4098" y="3534"/>
              <a:ext cx="126" cy="4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30160" name="Line 48"/>
            <p:cNvSpPr>
              <a:spLocks noChangeShapeType="1"/>
            </p:cNvSpPr>
            <p:nvPr/>
          </p:nvSpPr>
          <p:spPr bwMode="auto">
            <a:xfrm>
              <a:off x="3966" y="3158"/>
              <a:ext cx="192" cy="1"/>
            </a:xfrm>
            <a:prstGeom prst="line">
              <a:avLst/>
            </a:prstGeom>
            <a:noFill/>
            <a:ln w="936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30161" name="Line 49"/>
            <p:cNvSpPr>
              <a:spLocks noChangeShapeType="1"/>
            </p:cNvSpPr>
            <p:nvPr/>
          </p:nvSpPr>
          <p:spPr bwMode="auto">
            <a:xfrm>
              <a:off x="4230" y="3158"/>
              <a:ext cx="144" cy="1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30162" name="Line 50"/>
            <p:cNvSpPr>
              <a:spLocks noChangeShapeType="1"/>
            </p:cNvSpPr>
            <p:nvPr/>
          </p:nvSpPr>
          <p:spPr bwMode="auto">
            <a:xfrm>
              <a:off x="4572" y="3163"/>
              <a:ext cx="144" cy="1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30163" name="Line 51"/>
            <p:cNvSpPr>
              <a:spLocks noChangeShapeType="1"/>
            </p:cNvSpPr>
            <p:nvPr/>
          </p:nvSpPr>
          <p:spPr bwMode="auto">
            <a:xfrm>
              <a:off x="4560" y="3488"/>
              <a:ext cx="144" cy="1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30164" name="Line 52"/>
            <p:cNvSpPr>
              <a:spLocks noChangeShapeType="1"/>
            </p:cNvSpPr>
            <p:nvPr/>
          </p:nvSpPr>
          <p:spPr bwMode="auto">
            <a:xfrm>
              <a:off x="4824" y="3158"/>
              <a:ext cx="144" cy="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30165" name="Line 53"/>
            <p:cNvSpPr>
              <a:spLocks noChangeShapeType="1"/>
            </p:cNvSpPr>
            <p:nvPr/>
          </p:nvSpPr>
          <p:spPr bwMode="auto">
            <a:xfrm>
              <a:off x="4800" y="3488"/>
              <a:ext cx="144" cy="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30166" name="Line 54"/>
            <p:cNvSpPr>
              <a:spLocks noChangeShapeType="1"/>
            </p:cNvSpPr>
            <p:nvPr/>
          </p:nvSpPr>
          <p:spPr bwMode="auto">
            <a:xfrm>
              <a:off x="3456" y="3299"/>
              <a:ext cx="144" cy="1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18" name="Group 55"/>
          <p:cNvGrpSpPr>
            <a:grpSpLocks/>
          </p:cNvGrpSpPr>
          <p:nvPr/>
        </p:nvGrpSpPr>
        <p:grpSpPr bwMode="auto">
          <a:xfrm>
            <a:off x="2514600" y="2667000"/>
            <a:ext cx="4038600" cy="1600200"/>
            <a:chOff x="1584" y="1680"/>
            <a:chExt cx="2544" cy="1008"/>
          </a:xfrm>
        </p:grpSpPr>
        <p:sp>
          <p:nvSpPr>
            <p:cNvPr id="730168" name="Text Box 56"/>
            <p:cNvSpPr txBox="1">
              <a:spLocks noChangeArrowheads="1"/>
            </p:cNvSpPr>
            <p:nvPr/>
          </p:nvSpPr>
          <p:spPr bwMode="auto">
            <a:xfrm rot="-584647">
              <a:off x="1584" y="1680"/>
              <a:ext cx="2257" cy="773"/>
            </a:xfrm>
            <a:prstGeom prst="rect">
              <a:avLst/>
            </a:prstGeom>
            <a:solidFill>
              <a:srgbClr val="FFFF99"/>
            </a:solidFill>
            <a:ln w="3810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90000" tIns="46800" rIns="90000" bIns="4680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h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2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contains all physics –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“e cm” values by themselves 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not very helpful</a:t>
              </a:r>
            </a:p>
          </p:txBody>
        </p:sp>
        <p:sp>
          <p:nvSpPr>
            <p:cNvPr id="730169" name="Line 57"/>
            <p:cNvSpPr>
              <a:spLocks noChangeShapeType="1"/>
            </p:cNvSpPr>
            <p:nvPr/>
          </p:nvSpPr>
          <p:spPr bwMode="auto">
            <a:xfrm>
              <a:off x="3360" y="2352"/>
              <a:ext cx="768" cy="3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19" name="Group 58"/>
          <p:cNvGrpSpPr>
            <a:grpSpLocks/>
          </p:cNvGrpSpPr>
          <p:nvPr/>
        </p:nvGrpSpPr>
        <p:grpSpPr bwMode="auto">
          <a:xfrm>
            <a:off x="6400800" y="2667000"/>
            <a:ext cx="2203450" cy="1524000"/>
            <a:chOff x="4032" y="1680"/>
            <a:chExt cx="1388" cy="960"/>
          </a:xfrm>
        </p:grpSpPr>
        <p:sp>
          <p:nvSpPr>
            <p:cNvPr id="730171" name="Rectangle 59"/>
            <p:cNvSpPr>
              <a:spLocks noChangeArrowheads="1"/>
            </p:cNvSpPr>
            <p:nvPr/>
          </p:nvSpPr>
          <p:spPr bwMode="auto">
            <a:xfrm>
              <a:off x="4032" y="1776"/>
              <a:ext cx="1200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30172" name="Text Box 60"/>
            <p:cNvSpPr txBox="1">
              <a:spLocks noChangeArrowheads="1"/>
            </p:cNvSpPr>
            <p:nvPr/>
          </p:nvSpPr>
          <p:spPr bwMode="auto">
            <a:xfrm rot="1013894">
              <a:off x="4176" y="1680"/>
              <a:ext cx="1244" cy="543"/>
            </a:xfrm>
            <a:prstGeom prst="rect">
              <a:avLst/>
            </a:prstGeom>
            <a:solidFill>
              <a:srgbClr val="FFFF99"/>
            </a:solidFill>
            <a:ln w="3810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90000" tIns="46800" rIns="90000" bIns="4680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1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ymbol" pitchFamily="18" charset="2"/>
                <a:buChar char=" "/>
              </a:pPr>
              <a:r>
                <a:rPr lang="en-US" sz="2800" b="1" dirty="0" err="1" smtClean="0">
                  <a:solidFill>
                    <a:srgbClr val="00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m</a:t>
              </a:r>
              <a:r>
                <a:rPr lang="en-US" sz="2800" b="1" baseline="-25000" dirty="0" err="1" smtClean="0">
                  <a:solidFill>
                    <a:srgbClr val="00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x</a:t>
              </a:r>
              <a:r>
                <a:rPr lang="en-US" sz="2800" b="1" dirty="0" smtClean="0">
                  <a:solidFill>
                    <a:srgbClr val="00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= </a:t>
              </a:r>
              <a:r>
                <a:rPr lang="en-US" sz="2800" b="1" dirty="0" err="1" smtClean="0">
                  <a:solidFill>
                    <a:srgbClr val="00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e</a:t>
              </a:r>
              <a:r>
                <a:rPr lang="en-US" sz="2800" b="1" dirty="0" err="1" smtClean="0">
                  <a:solidFill>
                    <a:srgbClr val="00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ħ</a:t>
              </a:r>
              <a:r>
                <a:rPr lang="en-US" sz="2800" b="1" dirty="0" smtClean="0">
                  <a:solidFill>
                    <a:srgbClr val="00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/2m</a:t>
              </a:r>
              <a:r>
                <a:rPr lang="en-US" sz="2800" b="1" baseline="-25000" dirty="0" smtClean="0">
                  <a:solidFill>
                    <a:srgbClr val="00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x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ymbol" pitchFamily="18" charset="2"/>
                <a:buChar char=" "/>
              </a:pPr>
              <a:endParaRPr lang="en-US" sz="12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30173" name="Line 61"/>
            <p:cNvSpPr>
              <a:spLocks noChangeShapeType="1"/>
            </p:cNvSpPr>
            <p:nvPr/>
          </p:nvSpPr>
          <p:spPr bwMode="auto">
            <a:xfrm flipH="1">
              <a:off x="4512" y="2256"/>
              <a:ext cx="336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Text Box 2"/>
          <p:cNvSpPr txBox="1">
            <a:spLocks noChangeArrowheads="1"/>
          </p:cNvSpPr>
          <p:nvPr/>
        </p:nvSpPr>
        <p:spPr bwMode="auto">
          <a:xfrm>
            <a:off x="1049084" y="1094244"/>
            <a:ext cx="5637890" cy="267765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</a:rPr>
              <a:t>P 	Polarization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000099"/>
                </a:solidFill>
                <a:latin typeface="Symbol" pitchFamily="18" charset="2"/>
              </a:rPr>
              <a:t>e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</a:rPr>
              <a:t>  	Efficiency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</a:rPr>
              <a:t>N 	Average Trap Population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</a:rPr>
              <a:t>T 	Measurement Time [s]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t"/>
            </a:pP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</a:rPr>
              <a:t> 	Spin Coherence Time (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sym typeface="Symbol"/>
              </a:rPr>
              <a:t>  1cycle)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</a:rPr>
              <a:t> [s]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None/>
            </a:pP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</a:rPr>
              <a:t>E 	Electric Field [V/cm]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i="1" dirty="0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729091" name="Line 3"/>
          <p:cNvSpPr>
            <a:spLocks noChangeShapeType="1"/>
          </p:cNvSpPr>
          <p:nvPr/>
        </p:nvSpPr>
        <p:spPr bwMode="auto">
          <a:xfrm>
            <a:off x="3276600" y="6400800"/>
            <a:ext cx="76200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212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29092" name="Text Box 4"/>
          <p:cNvSpPr txBox="1">
            <a:spLocks noChangeArrowheads="1"/>
          </p:cNvSpPr>
          <p:nvPr/>
        </p:nvSpPr>
        <p:spPr bwMode="auto">
          <a:xfrm>
            <a:off x="1127125" y="5299075"/>
            <a:ext cx="26035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752600" y="152400"/>
            <a:ext cx="7162800" cy="588963"/>
            <a:chOff x="1440" y="192"/>
            <a:chExt cx="3085" cy="371"/>
          </a:xfrm>
        </p:grpSpPr>
        <p:sp>
          <p:nvSpPr>
            <p:cNvPr id="729094" name="AutoShape 6"/>
            <p:cNvSpPr>
              <a:spLocks noChangeArrowheads="1"/>
            </p:cNvSpPr>
            <p:nvPr/>
          </p:nvSpPr>
          <p:spPr bwMode="auto">
            <a:xfrm>
              <a:off x="1440" y="192"/>
              <a:ext cx="3085" cy="371"/>
            </a:xfrm>
            <a:prstGeom prst="roundRect">
              <a:avLst>
                <a:gd name="adj" fmla="val 269"/>
              </a:avLst>
            </a:prstGeom>
            <a:noFill/>
            <a:ln w="936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29095" name="Text Box 7"/>
            <p:cNvSpPr txBox="1">
              <a:spLocks noChangeArrowheads="1"/>
            </p:cNvSpPr>
            <p:nvPr/>
          </p:nvSpPr>
          <p:spPr bwMode="auto">
            <a:xfrm>
              <a:off x="1440" y="192"/>
              <a:ext cx="308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SzPct val="133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3200" b="1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Generic </a:t>
              </a:r>
              <a:r>
                <a:rPr lang="en-GB" sz="32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EDM</a:t>
              </a:r>
              <a:r>
                <a:rPr lang="en-GB" sz="3200" b="1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 Experiment Sensitivity</a:t>
              </a:r>
            </a:p>
          </p:txBody>
        </p:sp>
      </p:grpSp>
      <p:sp>
        <p:nvSpPr>
          <p:cNvPr id="729096" name="Rectangle 8"/>
          <p:cNvSpPr>
            <a:spLocks noChangeArrowheads="1"/>
          </p:cNvSpPr>
          <p:nvPr/>
        </p:nvSpPr>
        <p:spPr bwMode="auto">
          <a:xfrm>
            <a:off x="1417927" y="3454535"/>
            <a:ext cx="4953000" cy="1143000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212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29097" name="Line 9"/>
          <p:cNvSpPr>
            <a:spLocks noChangeShapeType="1"/>
          </p:cNvSpPr>
          <p:nvPr/>
        </p:nvSpPr>
        <p:spPr bwMode="auto">
          <a:xfrm>
            <a:off x="3606800" y="4114800"/>
            <a:ext cx="2601912" cy="0"/>
          </a:xfrm>
          <a:prstGeom prst="line">
            <a:avLst/>
          </a:prstGeom>
          <a:noFill/>
          <a:ln w="25400">
            <a:solidFill>
              <a:srgbClr val="0099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29098" name="Text Box 10"/>
          <p:cNvSpPr txBox="1">
            <a:spLocks noChangeArrowheads="1"/>
          </p:cNvSpPr>
          <p:nvPr/>
        </p:nvSpPr>
        <p:spPr bwMode="auto">
          <a:xfrm>
            <a:off x="4789488" y="3581400"/>
            <a:ext cx="354012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99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729099" name="Text Box 11"/>
          <p:cNvSpPr txBox="1">
            <a:spLocks noChangeArrowheads="1"/>
          </p:cNvSpPr>
          <p:nvPr/>
        </p:nvSpPr>
        <p:spPr bwMode="auto">
          <a:xfrm>
            <a:off x="3859213" y="4149725"/>
            <a:ext cx="238302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9900"/>
                </a:solidFill>
                <a:latin typeface="Times New Roman" pitchFamily="18" charset="0"/>
              </a:rPr>
              <a:t>P</a:t>
            </a:r>
            <a:r>
              <a:rPr lang="en-US" sz="2400" b="1" baseline="30000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9900"/>
                </a:solidFill>
                <a:latin typeface="Symbol" pitchFamily="18" charset="2"/>
              </a:rPr>
              <a:t>e </a:t>
            </a:r>
            <a:r>
              <a:rPr lang="en-US" sz="2400" b="1" dirty="0" smtClean="0">
                <a:solidFill>
                  <a:srgbClr val="009900"/>
                </a:solidFill>
                <a:latin typeface="Symbol" pitchFamily="18" charset="2"/>
                <a:sym typeface="Symbol" pitchFamily="18" charset="2"/>
              </a:rPr>
              <a:t> </a:t>
            </a:r>
            <a:r>
              <a:rPr lang="en-US" sz="2400" b="1" dirty="0" smtClean="0">
                <a:solidFill>
                  <a:srgbClr val="009900"/>
                </a:solidFill>
                <a:latin typeface="Times New Roman" pitchFamily="18" charset="0"/>
              </a:rPr>
              <a:t>N *T* </a:t>
            </a:r>
            <a:r>
              <a:rPr lang="en-US" sz="2400" b="1" dirty="0" smtClean="0">
                <a:solidFill>
                  <a:srgbClr val="009900"/>
                </a:solidFill>
                <a:latin typeface="Symbol" pitchFamily="18" charset="2"/>
              </a:rPr>
              <a:t>t   E </a:t>
            </a:r>
            <a:endParaRPr lang="en-US" sz="2400" b="1" dirty="0" smtClean="0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729100" name="Text Box 12"/>
          <p:cNvSpPr txBox="1">
            <a:spLocks noChangeArrowheads="1"/>
          </p:cNvSpPr>
          <p:nvPr/>
        </p:nvSpPr>
        <p:spPr bwMode="auto">
          <a:xfrm>
            <a:off x="2667000" y="3840163"/>
            <a:ext cx="939800" cy="5191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9900"/>
                </a:solidFill>
                <a:latin typeface="Symbol" pitchFamily="18" charset="2"/>
              </a:rPr>
              <a:t>d</a:t>
            </a:r>
            <a:r>
              <a:rPr lang="en-US" sz="2800" b="1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smtClean="0">
                <a:solidFill>
                  <a:srgbClr val="009900"/>
                </a:solidFill>
                <a:latin typeface="Times New Roman" pitchFamily="18" charset="0"/>
                <a:sym typeface="Symbol" pitchFamily="18" charset="2"/>
              </a:rPr>
              <a:t>d =</a:t>
            </a:r>
            <a:endParaRPr lang="en-US" sz="2800" b="1" smtClean="0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729101" name="Line 13"/>
          <p:cNvSpPr>
            <a:spLocks noChangeShapeType="1"/>
          </p:cNvSpPr>
          <p:nvPr/>
        </p:nvSpPr>
        <p:spPr bwMode="auto">
          <a:xfrm flipV="1">
            <a:off x="4572000" y="4191000"/>
            <a:ext cx="1046162" cy="2540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29102" name="Text Box 14"/>
          <p:cNvSpPr txBox="1">
            <a:spLocks noChangeArrowheads="1"/>
          </p:cNvSpPr>
          <p:nvPr/>
        </p:nvSpPr>
        <p:spPr bwMode="auto">
          <a:xfrm>
            <a:off x="2057400" y="4724400"/>
            <a:ext cx="52752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None/>
            </a:pPr>
            <a:r>
              <a:rPr kumimoji="1" lang="en-US" sz="2000" b="1" dirty="0" smtClean="0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 Work on      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sz="2000" b="1" dirty="0" smtClean="0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 high Polarization , high Field 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sz="2000" b="1" dirty="0" smtClean="0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 high Efficiency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sz="2000" b="1" dirty="0" smtClean="0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 long Coherence Time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Þ"/>
            </a:pPr>
            <a:r>
              <a:rPr kumimoji="1" lang="en-US" sz="2000" b="1" dirty="0" smtClean="0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  one day gives more statistics than needed 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None/>
            </a:pPr>
            <a:r>
              <a:rPr kumimoji="1" lang="en-US" sz="2000" b="1" dirty="0" smtClean="0">
                <a:solidFill>
                  <a:srgbClr val="000099"/>
                </a:solidFill>
                <a:latin typeface="Times New Roman" pitchFamily="18" charset="0"/>
              </a:rPr>
              <a:t>      reach previous experimental limits</a:t>
            </a:r>
          </a:p>
        </p:txBody>
      </p:sp>
      <p:sp>
        <p:nvSpPr>
          <p:cNvPr id="729103" name="Line 15"/>
          <p:cNvSpPr>
            <a:spLocks noChangeShapeType="1"/>
          </p:cNvSpPr>
          <p:nvPr/>
        </p:nvSpPr>
        <p:spPr bwMode="auto">
          <a:xfrm flipV="1">
            <a:off x="4800600" y="3733800"/>
            <a:ext cx="228600" cy="762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6858000" y="1143000"/>
            <a:ext cx="2133600" cy="3505200"/>
            <a:chOff x="4320" y="720"/>
            <a:chExt cx="1344" cy="2208"/>
          </a:xfrm>
        </p:grpSpPr>
        <p:sp>
          <p:nvSpPr>
            <p:cNvPr id="729105" name="Rectangle 17"/>
            <p:cNvSpPr>
              <a:spLocks noChangeArrowheads="1"/>
            </p:cNvSpPr>
            <p:nvPr/>
          </p:nvSpPr>
          <p:spPr bwMode="auto">
            <a:xfrm>
              <a:off x="4320" y="720"/>
              <a:ext cx="1344" cy="2208"/>
            </a:xfrm>
            <a:prstGeom prst="rect">
              <a:avLst/>
            </a:prstGeom>
            <a:solidFill>
              <a:srgbClr val="CCFFCC"/>
            </a:solidFill>
            <a:ln w="5715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29106" name="Text Box 18"/>
            <p:cNvSpPr txBox="1">
              <a:spLocks noChangeArrowheads="1"/>
            </p:cNvSpPr>
            <p:nvPr/>
          </p:nvSpPr>
          <p:spPr bwMode="auto">
            <a:xfrm>
              <a:off x="4656" y="768"/>
              <a:ext cx="861" cy="1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2400" b="1" dirty="0" smtClean="0">
                  <a:solidFill>
                    <a:srgbClr val="FF99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~1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2400" b="1" dirty="0" smtClean="0">
                  <a:solidFill>
                    <a:srgbClr val="FF99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~1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2400" b="1" dirty="0" smtClean="0">
                  <a:solidFill>
                    <a:srgbClr val="FF99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10</a:t>
              </a:r>
              <a:r>
                <a:rPr kumimoji="1" lang="en-US" sz="2400" b="1" baseline="30000" dirty="0" smtClean="0">
                  <a:solidFill>
                    <a:srgbClr val="FF99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6</a:t>
              </a:r>
              <a:endParaRPr kumimoji="1" lang="en-US" sz="24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2400" b="1" smtClean="0">
                  <a:solidFill>
                    <a:srgbClr val="FF99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10</a:t>
              </a:r>
              <a:r>
                <a:rPr kumimoji="1" lang="en-US" sz="2400" b="1" baseline="30000" dirty="0" smtClean="0">
                  <a:solidFill>
                    <a:srgbClr val="FF99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6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2400" b="1" dirty="0" smtClean="0">
                  <a:solidFill>
                    <a:srgbClr val="FF99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1 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2400" b="1" dirty="0" smtClean="0">
                  <a:solidFill>
                    <a:srgbClr val="FF99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10</a:t>
              </a:r>
              <a:r>
                <a:rPr kumimoji="1" lang="en-US" sz="2400" b="1" baseline="30000" dirty="0" smtClean="0">
                  <a:solidFill>
                    <a:srgbClr val="FF99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5</a:t>
              </a:r>
              <a:r>
                <a:rPr kumimoji="1" lang="en-US" sz="2400" b="1" dirty="0" smtClean="0">
                  <a:solidFill>
                    <a:srgbClr val="FF99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 V/cm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4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29107" name="Text Box 19"/>
            <p:cNvSpPr txBox="1">
              <a:spLocks noChangeArrowheads="1"/>
            </p:cNvSpPr>
            <p:nvPr/>
          </p:nvSpPr>
          <p:spPr bwMode="auto">
            <a:xfrm>
              <a:off x="4368" y="2426"/>
              <a:ext cx="116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2400" b="1" dirty="0" smtClean="0">
                  <a:solidFill>
                    <a:srgbClr val="FF99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sym typeface="Times New Roman Special G2" pitchFamily="18" charset="2"/>
                </a:rPr>
                <a:t>&lt;</a:t>
              </a:r>
              <a:r>
                <a:rPr kumimoji="1" lang="en-US" sz="2400" b="1" dirty="0" smtClean="0">
                  <a:solidFill>
                    <a:srgbClr val="FF99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sym typeface="Symbol" pitchFamily="18" charset="2"/>
                </a:rPr>
                <a:t> ~10</a:t>
              </a:r>
              <a:r>
                <a:rPr kumimoji="1" lang="en-US" sz="2400" b="1" baseline="30000" dirty="0" smtClean="0">
                  <a:solidFill>
                    <a:srgbClr val="FF99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sym typeface="Symbol" pitchFamily="18" charset="2"/>
                </a:rPr>
                <a:t>-28</a:t>
              </a:r>
              <a:r>
                <a:rPr kumimoji="1" lang="en-US" sz="2400" b="1" dirty="0" smtClean="0">
                  <a:solidFill>
                    <a:srgbClr val="FF99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sym typeface="Symbol" pitchFamily="18" charset="2"/>
                </a:rPr>
                <a:t> </a:t>
              </a:r>
              <a:r>
                <a:rPr kumimoji="1" lang="en-US" sz="2400" b="1" i="1" dirty="0" smtClean="0">
                  <a:solidFill>
                    <a:srgbClr val="FF99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sym typeface="Symbol" pitchFamily="18" charset="2"/>
                </a:rPr>
                <a:t>e cm</a:t>
              </a:r>
            </a:p>
          </p:txBody>
        </p:sp>
      </p:grpSp>
      <p:sp>
        <p:nvSpPr>
          <p:cNvPr id="729108" name="Text Box 20"/>
          <p:cNvSpPr txBox="1">
            <a:spLocks noChangeArrowheads="1"/>
          </p:cNvSpPr>
          <p:nvPr/>
        </p:nvSpPr>
        <p:spPr bwMode="auto">
          <a:xfrm rot="-866565">
            <a:off x="1255713" y="3357864"/>
            <a:ext cx="6632575" cy="727075"/>
          </a:xfrm>
          <a:prstGeom prst="rect">
            <a:avLst/>
          </a:prstGeom>
          <a:solidFill>
            <a:srgbClr val="FFFF99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4000" dirty="0" smtClean="0">
                <a:solidFill>
                  <a:srgbClr val="009999"/>
                </a:solidFill>
                <a:latin typeface="Times New Roman" pitchFamily="18" charset="0"/>
              </a:rPr>
              <a:t>Need to understand </a:t>
            </a:r>
            <a:r>
              <a:rPr kumimoji="1" lang="en-US" sz="4000" dirty="0" err="1" smtClean="0">
                <a:solidFill>
                  <a:srgbClr val="009999"/>
                </a:solidFill>
                <a:latin typeface="Times New Roman" pitchFamily="18" charset="0"/>
              </a:rPr>
              <a:t>systematics</a:t>
            </a:r>
            <a:endParaRPr kumimoji="1" lang="en-US" sz="4000" dirty="0" smtClean="0">
              <a:solidFill>
                <a:srgbClr val="009999"/>
              </a:solidFill>
              <a:latin typeface="Times New Roman" pitchFamily="18" charset="0"/>
            </a:endParaRPr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381000" y="4872038"/>
            <a:ext cx="7924800" cy="88423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d</a:t>
            </a:r>
            <a:r>
              <a:rPr lang="en-US" sz="2800" b="1" baseline="-25000" dirty="0">
                <a:solidFill>
                  <a:srgbClr val="3333FF"/>
                </a:solidFill>
                <a:latin typeface="Times New Roman" pitchFamily="18" charset="0"/>
              </a:rPr>
              <a:t>x 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=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d</a:t>
            </a:r>
            <a:r>
              <a:rPr lang="en-US" sz="2800" b="1" baseline="-25000" dirty="0" err="1">
                <a:solidFill>
                  <a:srgbClr val="3333FF"/>
                </a:solidFill>
                <a:latin typeface="Times New Roman" pitchFamily="18" charset="0"/>
              </a:rPr>
              <a:t>Ra</a:t>
            </a:r>
            <a:r>
              <a:rPr lang="en-US" sz="2800" b="1" baseline="-250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/enhancement </a:t>
            </a:r>
            <a:r>
              <a:rPr lang="en-US" sz="2400" b="1" baseline="-250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endParaRPr lang="en-US" sz="2400" b="1" baseline="-25000" dirty="0" smtClean="0">
              <a:solidFill>
                <a:srgbClr val="3333FF"/>
              </a:solidFill>
              <a:latin typeface="Times New Roman" pitchFamily="18" charset="0"/>
            </a:endParaRPr>
          </a:p>
          <a:p>
            <a:pPr algn="ctr"/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same 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physics sensitivity as </a:t>
            </a:r>
            <a:r>
              <a:rPr lang="en-US" sz="2400" b="1" i="1" baseline="30000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199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Hg due to enhancement factors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29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102" grpId="0" autoUpdateAnimBg="0"/>
      <p:bldP spid="729108" grpId="0" animBg="1"/>
      <p:bldP spid="21" grpId="0" animBg="1"/>
      <p:bldP spid="2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20700" y="368300"/>
            <a:ext cx="79930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/>
          <a:lstStyle/>
          <a:p>
            <a:pPr marL="342900" indent="-342900" algn="ctr" fontAlgn="auto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Enhancements of particle EDMs</a:t>
            </a:r>
            <a:endParaRPr lang="en-US" sz="1400" b="1" i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2819400" y="1295400"/>
            <a:ext cx="3200400" cy="1295400"/>
            <a:chOff x="4419600" y="1524000"/>
            <a:chExt cx="3200400" cy="1295400"/>
          </a:xfrm>
        </p:grpSpPr>
        <p:sp>
          <p:nvSpPr>
            <p:cNvPr id="7" name="Rectangle 6"/>
            <p:cNvSpPr/>
            <p:nvPr/>
          </p:nvSpPr>
          <p:spPr>
            <a:xfrm>
              <a:off x="4419600" y="1524000"/>
              <a:ext cx="3200400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txp_fig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7400" y="1701800"/>
              <a:ext cx="2880384" cy="913234"/>
            </a:xfrm>
            <a:prstGeom prst="rect">
              <a:avLst/>
            </a:prstGeom>
            <a:solidFill>
              <a:srgbClr val="FFFF99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Group 11"/>
          <p:cNvGrpSpPr/>
          <p:nvPr/>
        </p:nvGrpSpPr>
        <p:grpSpPr>
          <a:xfrm>
            <a:off x="63500" y="2870200"/>
            <a:ext cx="8991600" cy="1066800"/>
            <a:chOff x="38100" y="3683000"/>
            <a:chExt cx="8991600" cy="1066800"/>
          </a:xfrm>
        </p:grpSpPr>
        <p:sp>
          <p:nvSpPr>
            <p:cNvPr id="10" name="Rectangle 9"/>
            <p:cNvSpPr/>
            <p:nvPr/>
          </p:nvSpPr>
          <p:spPr>
            <a:xfrm>
              <a:off x="38100" y="3683000"/>
              <a:ext cx="89916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txp_fig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email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242" y="3898900"/>
              <a:ext cx="8485358" cy="72009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extBox 12"/>
          <p:cNvSpPr txBox="1"/>
          <p:nvPr/>
        </p:nvSpPr>
        <p:spPr>
          <a:xfrm>
            <a:off x="457200" y="4648200"/>
            <a:ext cx="73901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Symbol" pitchFamily="18" charset="2"/>
              <a:buChar char="Þ"/>
            </a:pPr>
            <a:r>
              <a:rPr lang="en-US" sz="28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go for heavy systems, where Z&gt;&gt;1, e.g. Hg, </a:t>
            </a:r>
            <a:r>
              <a:rPr lang="en-US" sz="28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Xe</a:t>
            </a:r>
            <a:endParaRPr lang="en-US" sz="2800" b="1" dirty="0" smtClean="0">
              <a:solidFill>
                <a:srgbClr val="1504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pPr>
              <a:buFont typeface="Symbol" pitchFamily="18" charset="2"/>
              <a:buChar char="Þ"/>
            </a:pPr>
            <a:endParaRPr lang="en-US" sz="2800" b="1" dirty="0" smtClean="0">
              <a:solidFill>
                <a:srgbClr val="1504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pPr>
              <a:buFont typeface="Symbol" pitchFamily="18" charset="2"/>
              <a:buChar char="Þ"/>
            </a:pPr>
            <a:r>
              <a:rPr lang="en-US" sz="28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take advantage of enhancements,  e.g. Ra</a:t>
            </a:r>
            <a:endParaRPr lang="en-US" sz="2800" b="1" dirty="0">
              <a:solidFill>
                <a:srgbClr val="1504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04800"/>
            <a:ext cx="8018160" cy="9144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EDMs of atoms of experimental interest</a:t>
            </a:r>
          </a:p>
        </p:txBody>
      </p:sp>
      <p:graphicFrame>
        <p:nvGraphicFramePr>
          <p:cNvPr id="104577" name="Group 12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53068425"/>
              </p:ext>
            </p:extLst>
          </p:nvPr>
        </p:nvGraphicFramePr>
        <p:xfrm>
          <a:off x="236538" y="1524000"/>
          <a:ext cx="8602662" cy="4311333"/>
        </p:xfrm>
        <a:graphic>
          <a:graphicData uri="http://schemas.openxmlformats.org/drawingml/2006/table">
            <a:tbl>
              <a:tblPr/>
              <a:tblGrid>
                <a:gridCol w="712787"/>
                <a:gridCol w="1504950"/>
                <a:gridCol w="2236788"/>
                <a:gridCol w="2074862"/>
                <a:gridCol w="2073275"/>
              </a:tblGrid>
              <a:tr h="5222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Atom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[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S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/(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e fm3)]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e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[10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-25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-12" charset="-128"/>
                        </a:rPr>
                        <a:t>h]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 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e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Expt.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3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0.00008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0.0005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2DE7FB"/>
                        </a:solidFill>
                        <a:effectLst/>
                        <a:latin typeface="Arial" charset="0"/>
                        <a:ea typeface="ＭＳ Ｐゴシック" pitchFamily="-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54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129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Xe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0.38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Seattle, Ann Arbor,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Princeton,Tokyo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, 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Mainz-PTB-HD-KVI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70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171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Yb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-1.9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Bangalore,Kyoto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80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199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Hg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-2.8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Seattle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86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223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Rn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3300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TRIUMF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88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225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-8.2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2500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Argonne,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KVI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pitchFamily="-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88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223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-8.2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3400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4517" name="Text Box 69"/>
          <p:cNvSpPr txBox="1">
            <a:spLocks noChangeArrowheads="1"/>
          </p:cNvSpPr>
          <p:nvPr/>
        </p:nvSpPr>
        <p:spPr bwMode="auto">
          <a:xfrm>
            <a:off x="990600" y="5938939"/>
            <a:ext cx="4095993" cy="40011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 err="1" smtClean="0">
                <a:solidFill>
                  <a:srgbClr val="000099"/>
                </a:solidFill>
              </a:rPr>
              <a:t>d</a:t>
            </a:r>
            <a:r>
              <a:rPr lang="en-US" sz="2000" i="1" baseline="-25000" dirty="0" err="1" smtClean="0">
                <a:solidFill>
                  <a:srgbClr val="000099"/>
                </a:solidFill>
              </a:rPr>
              <a:t>n</a:t>
            </a:r>
            <a:r>
              <a:rPr lang="en-US" sz="2000" dirty="0" smtClean="0">
                <a:solidFill>
                  <a:srgbClr val="000099"/>
                </a:solidFill>
              </a:rPr>
              <a:t> = 5 x 10</a:t>
            </a:r>
            <a:r>
              <a:rPr lang="en-US" sz="2000" baseline="30000" dirty="0" smtClean="0">
                <a:solidFill>
                  <a:srgbClr val="000099"/>
                </a:solidFill>
              </a:rPr>
              <a:t>-24 </a:t>
            </a:r>
            <a:r>
              <a:rPr lang="en-US" sz="2000" i="1" dirty="0" smtClean="0">
                <a:solidFill>
                  <a:srgbClr val="000099"/>
                </a:solidFill>
              </a:rPr>
              <a:t>e</a:t>
            </a:r>
            <a:r>
              <a:rPr lang="en-US" sz="2000" dirty="0" smtClean="0">
                <a:solidFill>
                  <a:srgbClr val="000099"/>
                </a:solidFill>
              </a:rPr>
              <a:t> cm </a:t>
            </a:r>
            <a:r>
              <a:rPr lang="en-US" sz="2000" dirty="0" smtClean="0">
                <a:solidFill>
                  <a:srgbClr val="000099"/>
                </a:solidFill>
                <a:latin typeface="Symbol" pitchFamily="18" charset="2"/>
              </a:rPr>
              <a:t>h</a:t>
            </a:r>
            <a:r>
              <a:rPr lang="en-US" sz="2000" dirty="0" smtClean="0">
                <a:solidFill>
                  <a:srgbClr val="000099"/>
                </a:solidFill>
              </a:rPr>
              <a:t>,  </a:t>
            </a:r>
            <a:r>
              <a:rPr lang="en-US" sz="2000" i="1" dirty="0" smtClean="0">
                <a:solidFill>
                  <a:srgbClr val="000099"/>
                </a:solidFill>
              </a:rPr>
              <a:t>d</a:t>
            </a:r>
            <a:r>
              <a:rPr lang="en-US" sz="2000" dirty="0" smtClean="0">
                <a:solidFill>
                  <a:srgbClr val="000099"/>
                </a:solidFill>
              </a:rPr>
              <a:t>(</a:t>
            </a:r>
            <a:r>
              <a:rPr lang="en-US" sz="2000" baseline="30000" dirty="0" smtClean="0">
                <a:solidFill>
                  <a:srgbClr val="000099"/>
                </a:solidFill>
              </a:rPr>
              <a:t>3</a:t>
            </a:r>
            <a:r>
              <a:rPr lang="en-US" sz="2000" dirty="0" smtClean="0">
                <a:solidFill>
                  <a:srgbClr val="000099"/>
                </a:solidFill>
              </a:rPr>
              <a:t>He)/ </a:t>
            </a:r>
            <a:r>
              <a:rPr lang="en-US" sz="2000" i="1" dirty="0" err="1" smtClean="0">
                <a:solidFill>
                  <a:srgbClr val="000099"/>
                </a:solidFill>
              </a:rPr>
              <a:t>d</a:t>
            </a:r>
            <a:r>
              <a:rPr lang="en-US" sz="2000" i="1" baseline="-25000" dirty="0" err="1" smtClean="0">
                <a:solidFill>
                  <a:srgbClr val="000099"/>
                </a:solidFill>
              </a:rPr>
              <a:t>n</a:t>
            </a:r>
            <a:r>
              <a:rPr lang="en-US" sz="2000" dirty="0" smtClean="0">
                <a:solidFill>
                  <a:srgbClr val="000099"/>
                </a:solidFill>
              </a:rPr>
              <a:t> = 10</a:t>
            </a:r>
            <a:r>
              <a:rPr lang="en-US" sz="2000" baseline="30000" dirty="0" smtClean="0">
                <a:solidFill>
                  <a:srgbClr val="000099"/>
                </a:solidFill>
              </a:rPr>
              <a:t>-5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9200" y="6488668"/>
            <a:ext cx="2988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slide from Victor </a:t>
            </a:r>
            <a:r>
              <a:rPr lang="en-US" dirty="0" err="1" smtClean="0">
                <a:solidFill>
                  <a:srgbClr val="000000"/>
                </a:solidFill>
              </a:rPr>
              <a:t>Flambaum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0" y="3886200"/>
            <a:ext cx="445008" cy="332232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rgbClr val="212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139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9400" y="63500"/>
            <a:ext cx="6389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</a:rPr>
              <a:t>Hg EDM University of Washington, Seattle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2819400" cy="224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Bild 1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5638800"/>
            <a:ext cx="25993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54"/>
          <a:stretch>
            <a:fillRect/>
          </a:stretch>
        </p:blipFill>
        <p:spPr bwMode="auto">
          <a:xfrm>
            <a:off x="3581400" y="2590800"/>
            <a:ext cx="5257800" cy="2749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5" descr="Hgvessel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200400"/>
            <a:ext cx="2401887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6" descr="AUT_173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609600"/>
            <a:ext cx="3598863" cy="17684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" name="Rectangle 9"/>
          <p:cNvSpPr/>
          <p:nvPr/>
        </p:nvSpPr>
        <p:spPr>
          <a:xfrm>
            <a:off x="609600" y="5791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Spin coherence time:    300 sec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Electrical Resistance: 2</a:t>
            </a:r>
            <a:r>
              <a:rPr lang="en-US" b="1" dirty="0" smtClean="0">
                <a:solidFill>
                  <a:srgbClr val="0000FF"/>
                </a:solidFill>
                <a:sym typeface="Symbol" pitchFamily="18" charset="2"/>
              </a:rPr>
              <a:t>10</a:t>
            </a:r>
            <a:r>
              <a:rPr lang="en-US" b="1" baseline="30000" dirty="0" smtClean="0">
                <a:solidFill>
                  <a:srgbClr val="0000FF"/>
                </a:solidFill>
                <a:sym typeface="Symbol" pitchFamily="18" charset="2"/>
              </a:rPr>
              <a:t>16 </a:t>
            </a:r>
            <a:r>
              <a:rPr lang="en-US" b="1" dirty="0" smtClean="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W</a:t>
            </a:r>
            <a:endParaRPr lang="en-US" b="1" dirty="0">
              <a:solidFill>
                <a:srgbClr val="0000FF"/>
              </a:solidFill>
              <a:latin typeface="Symbol" pitchFamily="18" charset="2"/>
              <a:sym typeface="Symbol" pitchFamily="18" charset="2"/>
            </a:endParaRPr>
          </a:p>
        </p:txBody>
      </p:sp>
      <p:pic>
        <p:nvPicPr>
          <p:cNvPr id="11" name="Picture 4" descr="HgEDM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533400"/>
            <a:ext cx="2819400" cy="1915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12" name="Group 11"/>
          <p:cNvGrpSpPr/>
          <p:nvPr/>
        </p:nvGrpSpPr>
        <p:grpSpPr>
          <a:xfrm>
            <a:off x="3886200" y="3048000"/>
            <a:ext cx="1828800" cy="1590675"/>
            <a:chOff x="1408113" y="2108200"/>
            <a:chExt cx="1828800" cy="1590675"/>
          </a:xfrm>
        </p:grpSpPr>
        <p:pic>
          <p:nvPicPr>
            <p:cNvPr id="13" name="Picture 5" descr="cell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8113" y="2157413"/>
              <a:ext cx="1828800" cy="409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6" descr="cell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8113" y="2533650"/>
              <a:ext cx="1828800" cy="411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7" descr="cell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8113" y="3287713"/>
              <a:ext cx="1828800" cy="411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8" descr="cell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8113" y="2911475"/>
              <a:ext cx="1828800" cy="411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1971675" y="2108200"/>
              <a:ext cx="4413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2000">
                  <a:solidFill>
                    <a:srgbClr val="0000FF"/>
                  </a:solidFill>
                  <a:latin typeface="Symbol" pitchFamily="18" charset="2"/>
                  <a:sym typeface="Math A" pitchFamily="18" charset="2"/>
                </a:rPr>
                <a:t>w</a:t>
              </a:r>
              <a:r>
                <a:rPr lang="en-US" sz="2000" baseline="-25000">
                  <a:solidFill>
                    <a:srgbClr val="0000FF"/>
                  </a:solidFill>
                  <a:sym typeface="Math A" pitchFamily="18" charset="2"/>
                </a:rPr>
                <a:t>1</a:t>
              </a:r>
              <a:endParaRPr lang="en-US" sz="2000">
                <a:solidFill>
                  <a:srgbClr val="0000FF"/>
                </a:solidFill>
              </a:endParaRPr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1958975" y="2479675"/>
              <a:ext cx="4413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  <a:latin typeface="Symbol" pitchFamily="18" charset="2"/>
                  <a:sym typeface="Math A" pitchFamily="18" charset="2"/>
                </a:rPr>
                <a:t>w</a:t>
              </a:r>
              <a:r>
                <a:rPr lang="en-US" sz="2000" baseline="-25000">
                  <a:solidFill>
                    <a:srgbClr val="FF0000"/>
                  </a:solidFill>
                  <a:sym typeface="Math A" pitchFamily="18" charset="2"/>
                </a:rPr>
                <a:t>2</a:t>
              </a:r>
              <a:endParaRPr lang="en-US" sz="2000">
                <a:solidFill>
                  <a:srgbClr val="FF0000"/>
                </a:solidFill>
              </a:endParaRPr>
            </a:p>
          </p:txBody>
        </p:sp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1962150" y="2840038"/>
              <a:ext cx="4413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  <a:latin typeface="Symbol" pitchFamily="18" charset="2"/>
                  <a:sym typeface="Math A" pitchFamily="18" charset="2"/>
                </a:rPr>
                <a:t>w</a:t>
              </a:r>
              <a:r>
                <a:rPr lang="en-US" sz="2000" baseline="-25000">
                  <a:solidFill>
                    <a:srgbClr val="FF0000"/>
                  </a:solidFill>
                  <a:sym typeface="Math A" pitchFamily="18" charset="2"/>
                </a:rPr>
                <a:t>3</a:t>
              </a:r>
              <a:endParaRPr lang="en-US" sz="2000">
                <a:solidFill>
                  <a:srgbClr val="FF0000"/>
                </a:solidFill>
              </a:endParaRPr>
            </a:p>
          </p:txBody>
        </p: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1960563" y="3233738"/>
              <a:ext cx="4413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2000">
                  <a:solidFill>
                    <a:srgbClr val="0000FF"/>
                  </a:solidFill>
                  <a:latin typeface="Symbol" pitchFamily="18" charset="2"/>
                  <a:sym typeface="Math A" pitchFamily="18" charset="2"/>
                </a:rPr>
                <a:t>w</a:t>
              </a:r>
              <a:r>
                <a:rPr lang="en-US" sz="2000" baseline="-25000">
                  <a:solidFill>
                    <a:srgbClr val="0000FF"/>
                  </a:solidFill>
                  <a:sym typeface="Math A" pitchFamily="18" charset="2"/>
                </a:rPr>
                <a:t>4</a:t>
              </a:r>
              <a:endParaRPr lang="en-US" sz="2000">
                <a:solidFill>
                  <a:srgbClr val="0000FF"/>
                </a:solidFill>
              </a:endParaRPr>
            </a:p>
          </p:txBody>
        </p:sp>
        <p:sp>
          <p:nvSpPr>
            <p:cNvPr id="21" name="AutoShape 19"/>
            <p:cNvSpPr>
              <a:spLocks noChangeArrowheads="1"/>
            </p:cNvSpPr>
            <p:nvPr/>
          </p:nvSpPr>
          <p:spPr bwMode="auto">
            <a:xfrm>
              <a:off x="2520950" y="2614613"/>
              <a:ext cx="139700" cy="241300"/>
            </a:xfrm>
            <a:prstGeom prst="upArrow">
              <a:avLst>
                <a:gd name="adj1" fmla="val 50000"/>
                <a:gd name="adj2" fmla="val 43182"/>
              </a:avLst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AutoShape 20"/>
            <p:cNvSpPr>
              <a:spLocks noChangeArrowheads="1"/>
            </p:cNvSpPr>
            <p:nvPr/>
          </p:nvSpPr>
          <p:spPr bwMode="auto">
            <a:xfrm>
              <a:off x="2520950" y="2994025"/>
              <a:ext cx="139700" cy="239713"/>
            </a:xfrm>
            <a:prstGeom prst="downArrow">
              <a:avLst>
                <a:gd name="adj1" fmla="val 50000"/>
                <a:gd name="adj2" fmla="val 42898"/>
              </a:avLst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auto">
            <a:xfrm>
              <a:off x="2741613" y="2568575"/>
              <a:ext cx="319087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1600" b="1" i="1">
                  <a:solidFill>
                    <a:srgbClr val="FF3300"/>
                  </a:solidFill>
                </a:rPr>
                <a:t>E</a:t>
              </a:r>
              <a:endParaRPr lang="en-US" sz="1600" b="1" i="1">
                <a:solidFill>
                  <a:srgbClr val="FF9900"/>
                </a:solidFill>
              </a:endParaRPr>
            </a:p>
          </p:txBody>
        </p:sp>
        <p:sp>
          <p:nvSpPr>
            <p:cNvPr id="24" name="Text Box 22"/>
            <p:cNvSpPr txBox="1">
              <a:spLocks noChangeArrowheads="1"/>
            </p:cNvSpPr>
            <p:nvPr/>
          </p:nvSpPr>
          <p:spPr bwMode="auto">
            <a:xfrm>
              <a:off x="2728913" y="2940050"/>
              <a:ext cx="319087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1600" b="1" i="1">
                  <a:solidFill>
                    <a:srgbClr val="FF3300"/>
                  </a:solidFill>
                </a:rPr>
                <a:t>E</a:t>
              </a:r>
              <a:endParaRPr lang="en-US" sz="1600" b="1" i="1">
                <a:solidFill>
                  <a:srgbClr val="FF9900"/>
                </a:solidFill>
              </a:endParaRPr>
            </a:p>
          </p:txBody>
        </p:sp>
      </p:grpSp>
      <p:pic>
        <p:nvPicPr>
          <p:cNvPr id="25" name="Picture 2" descr="newoldcomp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2971800"/>
            <a:ext cx="2590800" cy="2218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228600"/>
            <a:ext cx="662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</a:rPr>
              <a:t>Hg EDM University of Washington, Seattle</a:t>
            </a:r>
            <a:r>
              <a:rPr lang="en-US" sz="2400" b="1" dirty="0" smtClean="0"/>
              <a:t> II</a:t>
            </a:r>
            <a:endParaRPr lang="en-US" sz="2400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61"/>
          <a:stretch>
            <a:fillRect/>
          </a:stretch>
        </p:blipFill>
        <p:spPr bwMode="auto">
          <a:xfrm>
            <a:off x="228600" y="1295400"/>
            <a:ext cx="441007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4419600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ectangle 4"/>
          <p:cNvSpPr/>
          <p:nvPr/>
        </p:nvSpPr>
        <p:spPr>
          <a:xfrm>
            <a:off x="1447800" y="4191000"/>
            <a:ext cx="6019800" cy="20005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d(</a:t>
            </a:r>
            <a:r>
              <a:rPr lang="en-US" b="1" baseline="30000" dirty="0" smtClean="0">
                <a:solidFill>
                  <a:srgbClr val="0000FF"/>
                </a:solidFill>
              </a:rPr>
              <a:t>199</a:t>
            </a:r>
            <a:r>
              <a:rPr lang="en-US" b="1" dirty="0" smtClean="0">
                <a:solidFill>
                  <a:srgbClr val="0000FF"/>
                </a:solidFill>
              </a:rPr>
              <a:t>Hg) = (0.49±1.29</a:t>
            </a:r>
            <a:r>
              <a:rPr lang="en-US" b="1" baseline="-25000" dirty="0" smtClean="0">
                <a:solidFill>
                  <a:srgbClr val="0000FF"/>
                </a:solidFill>
              </a:rPr>
              <a:t>stat</a:t>
            </a:r>
            <a:r>
              <a:rPr lang="en-US" b="1" dirty="0" smtClean="0">
                <a:solidFill>
                  <a:srgbClr val="0000FF"/>
                </a:solidFill>
              </a:rPr>
              <a:t>±0.76</a:t>
            </a:r>
            <a:r>
              <a:rPr lang="en-US" b="1" baseline="-25000" dirty="0" smtClean="0">
                <a:solidFill>
                  <a:srgbClr val="0000FF"/>
                </a:solidFill>
              </a:rPr>
              <a:t>syst</a:t>
            </a:r>
            <a:r>
              <a:rPr lang="en-US" b="1" dirty="0" smtClean="0">
                <a:solidFill>
                  <a:srgbClr val="0000FF"/>
                </a:solidFill>
              </a:rPr>
              <a:t>)×10</a:t>
            </a:r>
            <a:r>
              <a:rPr lang="en-US" b="1" baseline="30000" dirty="0" smtClean="0">
                <a:solidFill>
                  <a:srgbClr val="0000FF"/>
                </a:solidFill>
              </a:rPr>
              <a:t>−29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i="1" dirty="0" smtClean="0">
                <a:solidFill>
                  <a:srgbClr val="0000FF"/>
                </a:solidFill>
              </a:rPr>
              <a:t>e</a:t>
            </a:r>
            <a:r>
              <a:rPr lang="en-US" b="1" dirty="0" smtClean="0">
                <a:solidFill>
                  <a:srgbClr val="0000FF"/>
                </a:solidFill>
              </a:rPr>
              <a:t> cm </a:t>
            </a:r>
            <a:endParaRPr lang="en-US" sz="800" b="1" dirty="0" smtClean="0">
              <a:solidFill>
                <a:srgbClr val="0000FF"/>
              </a:solidFill>
            </a:endParaRPr>
          </a:p>
          <a:p>
            <a:pPr algn="ctr"/>
            <a:r>
              <a:rPr lang="en-US" sz="800" b="1" dirty="0" smtClean="0">
                <a:solidFill>
                  <a:srgbClr val="0000FF"/>
                </a:solidFill>
              </a:rPr>
              <a:t>        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translates into </a:t>
            </a:r>
            <a:endParaRPr lang="en-US" sz="800" b="1" dirty="0" smtClean="0">
              <a:solidFill>
                <a:srgbClr val="0000FF"/>
              </a:solidFill>
            </a:endParaRPr>
          </a:p>
          <a:p>
            <a:pPr algn="ctr"/>
            <a:endParaRPr lang="en-US" sz="800" b="1" dirty="0" smtClean="0">
              <a:solidFill>
                <a:srgbClr val="0000FF"/>
              </a:solidFill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|d(</a:t>
            </a:r>
            <a:r>
              <a:rPr lang="en-US" b="1" baseline="30000" dirty="0" smtClean="0">
                <a:solidFill>
                  <a:srgbClr val="0000FF"/>
                </a:solidFill>
              </a:rPr>
              <a:t>199</a:t>
            </a:r>
            <a:r>
              <a:rPr lang="en-US" b="1" dirty="0" smtClean="0">
                <a:solidFill>
                  <a:srgbClr val="0000FF"/>
                </a:solidFill>
              </a:rPr>
              <a:t>Hg)| &lt; 3.1×10</a:t>
            </a:r>
            <a:r>
              <a:rPr lang="en-US" b="1" baseline="30000" dirty="0" smtClean="0">
                <a:solidFill>
                  <a:srgbClr val="0000FF"/>
                </a:solidFill>
              </a:rPr>
              <a:t>−29</a:t>
            </a:r>
            <a:r>
              <a:rPr lang="en-US" b="1" dirty="0" smtClean="0">
                <a:solidFill>
                  <a:srgbClr val="0000FF"/>
                </a:solidFill>
              </a:rPr>
              <a:t> e cm (95% C.L.)</a:t>
            </a:r>
          </a:p>
          <a:p>
            <a:pPr algn="ctr"/>
            <a:endParaRPr lang="en-US" b="1" dirty="0" smtClean="0">
              <a:solidFill>
                <a:srgbClr val="0000FF"/>
              </a:solidFill>
            </a:endParaRPr>
          </a:p>
          <a:p>
            <a:pPr algn="ctr"/>
            <a:r>
              <a:rPr lang="en-US" b="1" dirty="0" smtClean="0">
                <a:solidFill>
                  <a:srgbClr val="CC0000"/>
                </a:solidFill>
              </a:rPr>
              <a:t>Systematic limits expected factor of 5 further lower</a:t>
            </a:r>
          </a:p>
          <a:p>
            <a:pPr lvl="1" algn="ctr"/>
            <a:endParaRPr lang="en-US" dirty="0" smtClean="0">
              <a:solidFill>
                <a:srgbClr val="CC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6324600"/>
            <a:ext cx="4572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W. C. Griffith, M. D. Swallows, T. H. Loftus, M. V. </a:t>
            </a:r>
            <a:r>
              <a:rPr lang="en-US" sz="1200" dirty="0" err="1" smtClean="0"/>
              <a:t>Romalis</a:t>
            </a:r>
            <a:r>
              <a:rPr lang="en-US" sz="1200" dirty="0" smtClean="0"/>
              <a:t>, B. R. </a:t>
            </a:r>
            <a:r>
              <a:rPr lang="en-US" sz="1200" dirty="0" err="1" smtClean="0"/>
              <a:t>Heckel</a:t>
            </a:r>
            <a:r>
              <a:rPr lang="en-US" sz="1200" dirty="0" smtClean="0"/>
              <a:t>, E. N. Fortson , Phys. Rev. </a:t>
            </a:r>
            <a:r>
              <a:rPr lang="en-US" sz="1200" dirty="0" err="1" smtClean="0"/>
              <a:t>Lett</a:t>
            </a:r>
            <a:r>
              <a:rPr lang="en-US" sz="1200" dirty="0" smtClean="0"/>
              <a:t>. </a:t>
            </a:r>
            <a:r>
              <a:rPr lang="en-US" sz="1200" b="1" dirty="0" smtClean="0"/>
              <a:t>102</a:t>
            </a:r>
            <a:r>
              <a:rPr lang="en-US" sz="1200" dirty="0" smtClean="0"/>
              <a:t>, 101601 (2009)</a:t>
            </a:r>
          </a:p>
          <a:p>
            <a:r>
              <a:rPr lang="en-US" dirty="0" smtClean="0"/>
              <a:t>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133600" y="838200"/>
            <a:ext cx="4054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 year data  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 factor 7 improvement 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47" y="749300"/>
            <a:ext cx="901645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752600" y="4114800"/>
            <a:ext cx="558999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 Going on in a structured way</a:t>
            </a:r>
            <a:endParaRPr lang="en-US" sz="2800" b="1" dirty="0">
              <a:solidFill>
                <a:srgbClr val="FF25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2821933" y="2465408"/>
            <a:ext cx="4148315" cy="3915398"/>
            <a:chOff x="304800" y="447112"/>
            <a:chExt cx="4026791" cy="391539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3" name="Picture 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47112"/>
              <a:ext cx="3761335" cy="3503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sp>
          <p:nvSpPr>
            <p:cNvPr id="4" name="TextBox 3"/>
            <p:cNvSpPr txBox="1"/>
            <p:nvPr/>
          </p:nvSpPr>
          <p:spPr>
            <a:xfrm>
              <a:off x="304800" y="3962400"/>
              <a:ext cx="4026791" cy="40011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US" sz="2000" dirty="0">
                  <a:solidFill>
                    <a:srgbClr val="000099"/>
                  </a:solidFill>
                  <a:cs typeface="+mn-cs"/>
                </a:rPr>
                <a:t>3 families  of matter  - 4 force carriers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3075610" y="2850083"/>
            <a:ext cx="762000" cy="2118167"/>
          </a:xfrm>
          <a:prstGeom prst="ellipse">
            <a:avLst/>
          </a:prstGeom>
          <a:noFill/>
          <a:ln w="101600">
            <a:solidFill>
              <a:srgbClr val="FFFF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16390" name="WordArt 2"/>
          <p:cNvSpPr>
            <a:spLocks noChangeArrowheads="1" noChangeShapeType="1" noTextEdit="1"/>
          </p:cNvSpPr>
          <p:nvPr/>
        </p:nvSpPr>
        <p:spPr bwMode="auto">
          <a:xfrm>
            <a:off x="2744788" y="404813"/>
            <a:ext cx="4343400" cy="1771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Standard Model</a:t>
            </a:r>
          </a:p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&amp; </a:t>
            </a:r>
          </a:p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Radium</a:t>
            </a:r>
          </a:p>
        </p:txBody>
      </p:sp>
      <p:sp>
        <p:nvSpPr>
          <p:cNvPr id="7" name="Oval 6"/>
          <p:cNvSpPr/>
          <p:nvPr/>
        </p:nvSpPr>
        <p:spPr>
          <a:xfrm>
            <a:off x="5279623" y="3607038"/>
            <a:ext cx="1458410" cy="598752"/>
          </a:xfrm>
          <a:prstGeom prst="ellipse">
            <a:avLst/>
          </a:prstGeom>
          <a:noFill/>
          <a:ln w="101600">
            <a:solidFill>
              <a:srgbClr val="FFFF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6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9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228600"/>
            <a:ext cx="4591921" cy="301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79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8624" y="3429000"/>
            <a:ext cx="552450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1219200"/>
            <a:ext cx="2464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FF"/>
                </a:solidFill>
              </a:rPr>
              <a:t> clean analysis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3581400"/>
            <a:ext cx="29530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FF"/>
                </a:solidFill>
              </a:rPr>
              <a:t> extraction of 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  various limits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  from two-electron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  atom EDM limits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EDMs of atoms of experimental interest</a:t>
            </a:r>
          </a:p>
        </p:txBody>
      </p:sp>
      <p:graphicFrame>
        <p:nvGraphicFramePr>
          <p:cNvPr id="104577" name="Group 12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32289656"/>
              </p:ext>
            </p:extLst>
          </p:nvPr>
        </p:nvGraphicFramePr>
        <p:xfrm>
          <a:off x="236538" y="1524000"/>
          <a:ext cx="8602662" cy="4311333"/>
        </p:xfrm>
        <a:graphic>
          <a:graphicData uri="http://schemas.openxmlformats.org/drawingml/2006/table">
            <a:tbl>
              <a:tblPr/>
              <a:tblGrid>
                <a:gridCol w="712787"/>
                <a:gridCol w="1504950"/>
                <a:gridCol w="2236788"/>
                <a:gridCol w="2074862"/>
                <a:gridCol w="2073275"/>
              </a:tblGrid>
              <a:tr h="5222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Atom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[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S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/(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e fm3)]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e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[10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-25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-12" charset="-128"/>
                        </a:rPr>
                        <a:t>h]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 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e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Expt.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3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0.00008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0.0005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2DE7FB"/>
                        </a:solidFill>
                        <a:effectLst/>
                        <a:latin typeface="Arial" charset="0"/>
                        <a:ea typeface="ＭＳ Ｐゴシック" pitchFamily="-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54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129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Xe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0.38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Seattle, Ann Arbor,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Princeton,Tokyo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, 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Mainz-PTB-HD-KVI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70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171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Yb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-1.9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Bangalore,Kyoto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80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199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Hg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-2.8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Seattle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86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223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Rn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3300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TRIUMF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88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225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-8.2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2500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Argonne,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KVI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pitchFamily="-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88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223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-8.2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3400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4517" name="Text Box 69"/>
          <p:cNvSpPr txBox="1">
            <a:spLocks noChangeArrowheads="1"/>
          </p:cNvSpPr>
          <p:nvPr/>
        </p:nvSpPr>
        <p:spPr bwMode="auto">
          <a:xfrm>
            <a:off x="990600" y="5938939"/>
            <a:ext cx="4095993" cy="40011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 err="1" smtClean="0">
                <a:solidFill>
                  <a:srgbClr val="000099"/>
                </a:solidFill>
              </a:rPr>
              <a:t>d</a:t>
            </a:r>
            <a:r>
              <a:rPr lang="en-US" sz="2000" i="1" baseline="-25000" dirty="0" err="1" smtClean="0">
                <a:solidFill>
                  <a:srgbClr val="000099"/>
                </a:solidFill>
              </a:rPr>
              <a:t>n</a:t>
            </a:r>
            <a:r>
              <a:rPr lang="en-US" sz="2000" dirty="0" smtClean="0">
                <a:solidFill>
                  <a:srgbClr val="000099"/>
                </a:solidFill>
              </a:rPr>
              <a:t> = 5 x 10</a:t>
            </a:r>
            <a:r>
              <a:rPr lang="en-US" sz="2000" baseline="30000" dirty="0" smtClean="0">
                <a:solidFill>
                  <a:srgbClr val="000099"/>
                </a:solidFill>
              </a:rPr>
              <a:t>-24 </a:t>
            </a:r>
            <a:r>
              <a:rPr lang="en-US" sz="2000" i="1" dirty="0" smtClean="0">
                <a:solidFill>
                  <a:srgbClr val="000099"/>
                </a:solidFill>
              </a:rPr>
              <a:t>e</a:t>
            </a:r>
            <a:r>
              <a:rPr lang="en-US" sz="2000" dirty="0" smtClean="0">
                <a:solidFill>
                  <a:srgbClr val="000099"/>
                </a:solidFill>
              </a:rPr>
              <a:t> cm </a:t>
            </a:r>
            <a:r>
              <a:rPr lang="en-US" sz="2000" dirty="0" smtClean="0">
                <a:solidFill>
                  <a:srgbClr val="000099"/>
                </a:solidFill>
                <a:latin typeface="Symbol" pitchFamily="18" charset="2"/>
              </a:rPr>
              <a:t>h</a:t>
            </a:r>
            <a:r>
              <a:rPr lang="en-US" sz="2000" dirty="0" smtClean="0">
                <a:solidFill>
                  <a:srgbClr val="000099"/>
                </a:solidFill>
              </a:rPr>
              <a:t>,  </a:t>
            </a:r>
            <a:r>
              <a:rPr lang="en-US" sz="2000" i="1" dirty="0" smtClean="0">
                <a:solidFill>
                  <a:srgbClr val="000099"/>
                </a:solidFill>
              </a:rPr>
              <a:t>d</a:t>
            </a:r>
            <a:r>
              <a:rPr lang="en-US" sz="2000" dirty="0" smtClean="0">
                <a:solidFill>
                  <a:srgbClr val="000099"/>
                </a:solidFill>
              </a:rPr>
              <a:t>(</a:t>
            </a:r>
            <a:r>
              <a:rPr lang="en-US" sz="2000" baseline="30000" dirty="0" smtClean="0">
                <a:solidFill>
                  <a:srgbClr val="000099"/>
                </a:solidFill>
              </a:rPr>
              <a:t>3</a:t>
            </a:r>
            <a:r>
              <a:rPr lang="en-US" sz="2000" dirty="0" smtClean="0">
                <a:solidFill>
                  <a:srgbClr val="000099"/>
                </a:solidFill>
              </a:rPr>
              <a:t>He)/ </a:t>
            </a:r>
            <a:r>
              <a:rPr lang="en-US" sz="2000" i="1" dirty="0" err="1" smtClean="0">
                <a:solidFill>
                  <a:srgbClr val="000099"/>
                </a:solidFill>
              </a:rPr>
              <a:t>d</a:t>
            </a:r>
            <a:r>
              <a:rPr lang="en-US" sz="2000" i="1" baseline="-25000" dirty="0" err="1" smtClean="0">
                <a:solidFill>
                  <a:srgbClr val="000099"/>
                </a:solidFill>
              </a:rPr>
              <a:t>n</a:t>
            </a:r>
            <a:r>
              <a:rPr lang="en-US" sz="2000" dirty="0" smtClean="0">
                <a:solidFill>
                  <a:srgbClr val="000099"/>
                </a:solidFill>
              </a:rPr>
              <a:t> = 10</a:t>
            </a:r>
            <a:r>
              <a:rPr lang="en-US" sz="2000" baseline="30000" dirty="0" smtClean="0">
                <a:solidFill>
                  <a:srgbClr val="000099"/>
                </a:solidFill>
              </a:rPr>
              <a:t>-5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9200" y="6488668"/>
            <a:ext cx="2988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slide from Victor </a:t>
            </a:r>
            <a:r>
              <a:rPr lang="en-US" dirty="0" err="1" smtClean="0">
                <a:solidFill>
                  <a:srgbClr val="000000"/>
                </a:solidFill>
              </a:rPr>
              <a:t>Flambaum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89430" y="4876800"/>
            <a:ext cx="527449" cy="457200"/>
            <a:chOff x="-70249" y="4800600"/>
            <a:chExt cx="527449" cy="457200"/>
          </a:xfrm>
        </p:grpSpPr>
        <p:sp>
          <p:nvSpPr>
            <p:cNvPr id="9" name="Oval 8"/>
            <p:cNvSpPr/>
            <p:nvPr/>
          </p:nvSpPr>
          <p:spPr>
            <a:xfrm>
              <a:off x="0" y="4800600"/>
              <a:ext cx="457200" cy="45720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rgbClr val="FFFF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70249" y="4844534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solidFill>
                    <a:srgbClr val="FFFFFF"/>
                  </a:solidFill>
                </a:rPr>
                <a:t>KVI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81182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Text Box 2"/>
          <p:cNvSpPr txBox="1">
            <a:spLocks noChangeArrowheads="1"/>
          </p:cNvSpPr>
          <p:nvPr/>
        </p:nvSpPr>
        <p:spPr bwMode="auto">
          <a:xfrm>
            <a:off x="1490663" y="115888"/>
            <a:ext cx="6091732" cy="461665"/>
          </a:xfrm>
          <a:prstGeom prst="rect">
            <a:avLst/>
          </a:prstGeom>
          <a:gradFill rotWithShape="1">
            <a:gsLst>
              <a:gs pos="0">
                <a:srgbClr val="FFFFDD"/>
              </a:gs>
              <a:gs pos="100000">
                <a:srgbClr val="FFFFB9"/>
              </a:gs>
            </a:gsLst>
            <a:path path="shape">
              <a:fillToRect l="50000" t="50000" r="50000" b="50000"/>
            </a:path>
          </a:gra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Radium Permanent </a:t>
            </a:r>
            <a:r>
              <a:rPr lang="de-DE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de-DE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lectric</a:t>
            </a:r>
            <a:r>
              <a:rPr lang="de-DE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de-DE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ipole </a:t>
            </a:r>
            <a:r>
              <a:rPr 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de-DE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oment</a:t>
            </a:r>
          </a:p>
        </p:txBody>
      </p:sp>
      <p:pic>
        <p:nvPicPr>
          <p:cNvPr id="566275" name="Picture 3" descr="radium_at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1219200"/>
            <a:ext cx="5335588" cy="4121150"/>
          </a:xfrm>
          <a:prstGeom prst="rect">
            <a:avLst/>
          </a:prstGeom>
          <a:noFill/>
        </p:spPr>
      </p:pic>
      <p:sp>
        <p:nvSpPr>
          <p:cNvPr id="566277" name="Rectangle 5"/>
          <p:cNvSpPr>
            <a:spLocks noChangeArrowheads="1"/>
          </p:cNvSpPr>
          <p:nvPr/>
        </p:nvSpPr>
        <p:spPr bwMode="auto">
          <a:xfrm>
            <a:off x="3565234" y="3010019"/>
            <a:ext cx="101891" cy="369332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566278" name="Text Box 6"/>
          <p:cNvSpPr txBox="1">
            <a:spLocks noChangeArrowheads="1"/>
          </p:cNvSpPr>
          <p:nvPr/>
        </p:nvSpPr>
        <p:spPr bwMode="auto">
          <a:xfrm>
            <a:off x="3466939" y="3055858"/>
            <a:ext cx="298480" cy="33855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600" dirty="0" smtClean="0">
                <a:solidFill>
                  <a:schemeClr val="bg2"/>
                </a:solidFill>
              </a:rPr>
              <a:t>6</a:t>
            </a:r>
            <a:endParaRPr lang="de-DE" sz="1600" dirty="0">
              <a:solidFill>
                <a:schemeClr val="bg2"/>
              </a:solidFill>
            </a:endParaRPr>
          </a:p>
        </p:txBody>
      </p:sp>
      <p:sp>
        <p:nvSpPr>
          <p:cNvPr id="566279" name="Text Box 7"/>
          <p:cNvSpPr txBox="1">
            <a:spLocks noChangeArrowheads="1"/>
          </p:cNvSpPr>
          <p:nvPr/>
        </p:nvSpPr>
        <p:spPr bwMode="auto">
          <a:xfrm>
            <a:off x="152400" y="5867400"/>
            <a:ext cx="3505200" cy="7302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>
                <a:solidFill>
                  <a:srgbClr val="000099"/>
                </a:solidFill>
              </a:rPr>
              <a:t>Ra also interesting for weak interaction effects</a:t>
            </a:r>
          </a:p>
          <a:p>
            <a:pPr lvl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>
                <a:solidFill>
                  <a:srgbClr val="000099"/>
                </a:solidFill>
              </a:rPr>
              <a:t>Anapole moment, weak charge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>
                <a:solidFill>
                  <a:srgbClr val="000099"/>
                </a:solidFill>
              </a:rPr>
              <a:t>	</a:t>
            </a:r>
            <a:r>
              <a:rPr lang="en-US" sz="1400"/>
              <a:t>(Dzuba el al., PRA 6, 062509)</a:t>
            </a:r>
          </a:p>
        </p:txBody>
      </p:sp>
      <p:sp>
        <p:nvSpPr>
          <p:cNvPr id="566280" name="Text Box 8"/>
          <p:cNvSpPr txBox="1">
            <a:spLocks noChangeArrowheads="1"/>
          </p:cNvSpPr>
          <p:nvPr/>
        </p:nvSpPr>
        <p:spPr bwMode="auto">
          <a:xfrm>
            <a:off x="4648200" y="3733800"/>
            <a:ext cx="4267200" cy="2651125"/>
          </a:xfrm>
          <a:prstGeom prst="rect">
            <a:avLst/>
          </a:prstGeom>
          <a:solidFill>
            <a:srgbClr val="FFFFB9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eaLnBrk="0" hangingPunct="0">
              <a:lnSpc>
                <a:spcPct val="210000"/>
              </a:lnSpc>
              <a:buClrTx/>
              <a:buSzTx/>
              <a:buFontTx/>
              <a:buNone/>
            </a:pPr>
            <a:r>
              <a:rPr lang="de-DE" b="1" baseline="3000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de-DE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 :  electron spins parallel</a:t>
            </a:r>
          </a:p>
          <a:p>
            <a:pPr eaLnBrk="0" hangingPunct="0">
              <a:lnSpc>
                <a:spcPct val="210000"/>
              </a:lnSpc>
              <a:buClrTx/>
              <a:buSzTx/>
              <a:buFontTx/>
              <a:buNone/>
            </a:pPr>
            <a:r>
              <a:rPr lang="de-DE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 electron EDM</a:t>
            </a:r>
            <a:endParaRPr lang="de-DE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lnSpc>
                <a:spcPct val="210000"/>
              </a:lnSpc>
              <a:buClrTx/>
              <a:buSzTx/>
              <a:buFontTx/>
              <a:buNone/>
            </a:pPr>
            <a:r>
              <a:rPr lang="de-DE" b="1" baseline="3000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de-DE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 : electron Spins anti-parallel</a:t>
            </a:r>
          </a:p>
          <a:p>
            <a:pPr eaLnBrk="0" hangingPunct="0">
              <a:lnSpc>
                <a:spcPct val="210000"/>
              </a:lnSpc>
              <a:buClrTx/>
              <a:buSzTx/>
              <a:buFontTx/>
              <a:buNone/>
            </a:pPr>
            <a:r>
              <a:rPr lang="de-DE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 atomic / nuclear EDM</a:t>
            </a:r>
            <a:endParaRPr lang="de-DE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  <p:sp>
        <p:nvSpPr>
          <p:cNvPr id="566281" name="Text Box 9"/>
          <p:cNvSpPr txBox="1">
            <a:spLocks noChangeArrowheads="1"/>
          </p:cNvSpPr>
          <p:nvPr/>
        </p:nvSpPr>
        <p:spPr bwMode="auto">
          <a:xfrm>
            <a:off x="4648200" y="762000"/>
            <a:ext cx="4191000" cy="2622256"/>
          </a:xfrm>
          <a:prstGeom prst="rect">
            <a:avLst/>
          </a:prstGeom>
          <a:solidFill>
            <a:srgbClr val="CCFFFF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0" hangingPunct="0">
              <a:lnSpc>
                <a:spcPct val="210000"/>
              </a:lnSpc>
              <a:buClrTx/>
              <a:buSzTx/>
              <a:buFontTx/>
              <a:buNone/>
            </a:pPr>
            <a:r>
              <a:rPr lang="de-DE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Benefits</a:t>
            </a:r>
            <a:r>
              <a:rPr lang="de-D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de-D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Radium</a:t>
            </a:r>
          </a:p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de-DE" sz="1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lnSpc>
                <a:spcPct val="90000"/>
              </a:lnSpc>
              <a:buClrTx/>
              <a:buSzTx/>
              <a:buFontTx/>
              <a:buChar char="•"/>
            </a:pP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near</a:t>
            </a:r>
            <a:r>
              <a:rPr lang="de-DE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degeneracy</a:t>
            </a:r>
            <a:r>
              <a:rPr lang="de-DE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de-DE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baseline="30000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de-DE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de-DE" b="1" baseline="-25000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de-DE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</a:t>
            </a:r>
            <a:r>
              <a:rPr lang="de-DE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baseline="30000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de-DE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de-DE" b="1" baseline="-25000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de-DE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 eaLnBrk="0" hangingPunct="0">
              <a:lnSpc>
                <a:spcPct val="80000"/>
              </a:lnSpc>
              <a:buClrTx/>
              <a:buSzTx/>
              <a:buFontTx/>
              <a:buNone/>
            </a:pPr>
            <a:r>
              <a:rPr lang="de-DE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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~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40 000 </a:t>
            </a:r>
            <a:r>
              <a:rPr lang="de-DE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enhancement</a:t>
            </a:r>
            <a:endParaRPr lang="de-DE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 eaLnBrk="0" hangingPunct="0">
              <a:lnSpc>
                <a:spcPct val="80000"/>
              </a:lnSpc>
              <a:buClrTx/>
              <a:buSzTx/>
              <a:buFontTx/>
              <a:buNone/>
            </a:pPr>
            <a:endParaRPr lang="de-DE" b="1" dirty="0"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 eaLnBrk="0" hangingPunct="0">
              <a:lnSpc>
                <a:spcPct val="90000"/>
              </a:lnSpc>
              <a:buClrTx/>
              <a:buSzTx/>
              <a:buFontTx/>
              <a:buChar char="•"/>
            </a:pP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de-DE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some</a:t>
            </a:r>
            <a:r>
              <a:rPr lang="de-DE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de-DE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nuclei</a:t>
            </a:r>
            <a:r>
              <a:rPr lang="de-DE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de-DE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strongly</a:t>
            </a:r>
            <a:r>
              <a:rPr lang="de-DE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de-DE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deformed</a:t>
            </a:r>
            <a:endParaRPr lang="de-DE" b="1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 eaLnBrk="0" hangingPunct="0">
              <a:lnSpc>
                <a:spcPct val="80000"/>
              </a:lnSpc>
              <a:buClrTx/>
              <a:buSzTx/>
              <a:buFontTx/>
              <a:buNone/>
            </a:pPr>
            <a:r>
              <a:rPr lang="de-DE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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de-DE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nuclear</a:t>
            </a: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de-DE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enhancement</a:t>
            </a: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</a:p>
          <a:p>
            <a:pPr eaLnBrk="0" hangingPunct="0">
              <a:lnSpc>
                <a:spcPct val="80000"/>
              </a:lnSpc>
              <a:buClrTx/>
              <a:buSzTx/>
              <a:buFontTx/>
              <a:buNone/>
            </a:pP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      50~1000 </a:t>
            </a:r>
            <a:r>
              <a:rPr lang="de-DE" sz="1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(?</a:t>
            </a:r>
            <a:r>
              <a:rPr lang="de-DE" sz="1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is</a:t>
            </a:r>
            <a:r>
              <a:rPr lang="de-DE" sz="1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Schiff </a:t>
            </a:r>
            <a:r>
              <a:rPr lang="de-DE" sz="1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operator</a:t>
            </a:r>
            <a:r>
              <a:rPr lang="de-DE" sz="1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de-DE" sz="1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correct</a:t>
            </a:r>
            <a:r>
              <a:rPr lang="de-DE" sz="1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?)</a:t>
            </a:r>
          </a:p>
        </p:txBody>
      </p:sp>
      <p:sp>
        <p:nvSpPr>
          <p:cNvPr id="566282" name="Text Box 10"/>
          <p:cNvSpPr txBox="1">
            <a:spLocks noChangeArrowheads="1"/>
          </p:cNvSpPr>
          <p:nvPr/>
        </p:nvSpPr>
        <p:spPr bwMode="auto">
          <a:xfrm>
            <a:off x="0" y="0"/>
            <a:ext cx="93821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TRI</a:t>
            </a:r>
            <a:r>
              <a:rPr lang="de-DE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de-DE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endParaRPr lang="de-DE" sz="28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i="0" dirty="0" smtClean="0"/>
              <a:t>Deformed Nuclei</a:t>
            </a:r>
            <a:endParaRPr lang="en-US" i="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Enhancement of Dipole Moments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319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IS475 @ ISOLDE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1219200"/>
            <a:ext cx="845820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99"/>
                </a:solidFill>
              </a:rPr>
              <a:t>Measurements of </a:t>
            </a:r>
            <a:r>
              <a:rPr lang="en-US" sz="3200" b="1" dirty="0" err="1">
                <a:solidFill>
                  <a:srgbClr val="000099"/>
                </a:solidFill>
              </a:rPr>
              <a:t>octupole</a:t>
            </a:r>
            <a:r>
              <a:rPr lang="en-US" sz="3200" b="1" dirty="0">
                <a:solidFill>
                  <a:srgbClr val="000099"/>
                </a:solidFill>
              </a:rPr>
              <a:t> collectivity in</a:t>
            </a:r>
          </a:p>
          <a:p>
            <a:pPr algn="ctr"/>
            <a:r>
              <a:rPr lang="en-US" sz="3200" b="1" dirty="0">
                <a:solidFill>
                  <a:srgbClr val="000099"/>
                </a:solidFill>
              </a:rPr>
              <a:t>odd-mass </a:t>
            </a:r>
            <a:r>
              <a:rPr lang="en-US" sz="3200" b="1" dirty="0" err="1">
                <a:solidFill>
                  <a:srgbClr val="000099"/>
                </a:solidFill>
              </a:rPr>
              <a:t>Rn</a:t>
            </a:r>
            <a:r>
              <a:rPr lang="en-US" sz="3200" b="1" dirty="0">
                <a:solidFill>
                  <a:srgbClr val="000099"/>
                </a:solidFill>
              </a:rPr>
              <a:t>, </a:t>
            </a:r>
            <a:r>
              <a:rPr lang="en-US" sz="3200" b="1" dirty="0" err="1">
                <a:solidFill>
                  <a:srgbClr val="000099"/>
                </a:solidFill>
              </a:rPr>
              <a:t>Fr</a:t>
            </a:r>
            <a:r>
              <a:rPr lang="en-US" sz="3200" b="1" dirty="0">
                <a:solidFill>
                  <a:srgbClr val="000099"/>
                </a:solidFill>
              </a:rPr>
              <a:t> and Ra isotopes</a:t>
            </a:r>
          </a:p>
          <a:p>
            <a:r>
              <a:rPr lang="sv-SE" sz="1400" b="1" i="1" dirty="0">
                <a:solidFill>
                  <a:srgbClr val="0070C0"/>
                </a:solidFill>
              </a:rPr>
              <a:t>CERN-ISOLDE </a:t>
            </a:r>
            <a:r>
              <a:rPr lang="sv-SE" sz="1400" dirty="0">
                <a:solidFill>
                  <a:srgbClr val="0070C0"/>
                </a:solidFill>
              </a:rPr>
              <a:t>(J. Pakarinen, T. Stora, D. Voulot, </a:t>
            </a:r>
            <a:r>
              <a:rPr lang="sv-SE" sz="1400" dirty="0" smtClean="0">
                <a:solidFill>
                  <a:srgbClr val="0070C0"/>
                </a:solidFill>
              </a:rPr>
              <a:t>F.Wenander),</a:t>
            </a:r>
            <a:r>
              <a:rPr lang="en-US" sz="1400" i="1" dirty="0" smtClean="0">
                <a:solidFill>
                  <a:srgbClr val="0070C0"/>
                </a:solidFill>
              </a:rPr>
              <a:t>TU </a:t>
            </a:r>
            <a:r>
              <a:rPr lang="en-US" sz="1400" b="1" i="1" dirty="0">
                <a:solidFill>
                  <a:srgbClr val="0070C0"/>
                </a:solidFill>
              </a:rPr>
              <a:t>Darmstadt </a:t>
            </a:r>
            <a:r>
              <a:rPr lang="en-US" sz="1400" dirty="0">
                <a:solidFill>
                  <a:srgbClr val="0070C0"/>
                </a:solidFill>
              </a:rPr>
              <a:t>(Th. </a:t>
            </a:r>
            <a:r>
              <a:rPr lang="en-US" sz="1400" dirty="0" err="1" smtClean="0">
                <a:solidFill>
                  <a:srgbClr val="0070C0"/>
                </a:solidFill>
              </a:rPr>
              <a:t>Kröll</a:t>
            </a:r>
            <a:r>
              <a:rPr lang="en-US" sz="1400" dirty="0" smtClean="0">
                <a:solidFill>
                  <a:srgbClr val="0070C0"/>
                </a:solidFill>
              </a:rPr>
              <a:t>),</a:t>
            </a:r>
            <a:r>
              <a:rPr lang="en-US" sz="1400" b="1" i="1" dirty="0" smtClean="0">
                <a:solidFill>
                  <a:srgbClr val="0070C0"/>
                </a:solidFill>
              </a:rPr>
              <a:t>GANIL </a:t>
            </a:r>
            <a:r>
              <a:rPr lang="en-US" sz="1400" dirty="0">
                <a:solidFill>
                  <a:srgbClr val="0070C0"/>
                </a:solidFill>
              </a:rPr>
              <a:t>(E. </a:t>
            </a:r>
            <a:r>
              <a:rPr lang="en-US" sz="1400" dirty="0" smtClean="0">
                <a:solidFill>
                  <a:srgbClr val="0070C0"/>
                </a:solidFill>
              </a:rPr>
              <a:t>Clément), </a:t>
            </a:r>
            <a:r>
              <a:rPr lang="nl-NL" sz="1400" i="1" dirty="0" smtClean="0">
                <a:solidFill>
                  <a:srgbClr val="0070C0"/>
                </a:solidFill>
              </a:rPr>
              <a:t>U </a:t>
            </a:r>
            <a:r>
              <a:rPr lang="nl-NL" sz="1400" b="1" i="1" dirty="0">
                <a:solidFill>
                  <a:srgbClr val="0070C0"/>
                </a:solidFill>
              </a:rPr>
              <a:t>Groningen KVI </a:t>
            </a:r>
            <a:r>
              <a:rPr lang="nl-NL" sz="1400" dirty="0">
                <a:solidFill>
                  <a:srgbClr val="0070C0"/>
                </a:solidFill>
              </a:rPr>
              <a:t>(K. Jungmann, J. Van de Walle, L. Willmann, H.W. </a:t>
            </a:r>
            <a:r>
              <a:rPr lang="nl-NL" sz="1400" dirty="0" smtClean="0">
                <a:solidFill>
                  <a:srgbClr val="0070C0"/>
                </a:solidFill>
              </a:rPr>
              <a:t>Wilschut),</a:t>
            </a:r>
            <a:r>
              <a:rPr lang="en-US" sz="1400" i="1" dirty="0" smtClean="0">
                <a:solidFill>
                  <a:srgbClr val="0070C0"/>
                </a:solidFill>
              </a:rPr>
              <a:t>U </a:t>
            </a:r>
            <a:r>
              <a:rPr lang="en-US" sz="1400" b="1" i="1" dirty="0" err="1">
                <a:solidFill>
                  <a:srgbClr val="0070C0"/>
                </a:solidFill>
              </a:rPr>
              <a:t>Jyväskylä</a:t>
            </a:r>
            <a:r>
              <a:rPr lang="en-US" sz="1400" b="1" i="1" dirty="0">
                <a:solidFill>
                  <a:srgbClr val="0070C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</a:rPr>
              <a:t>(T. </a:t>
            </a:r>
            <a:r>
              <a:rPr lang="en-US" sz="1400" dirty="0" err="1">
                <a:solidFill>
                  <a:srgbClr val="0070C0"/>
                </a:solidFill>
              </a:rPr>
              <a:t>Grahn</a:t>
            </a:r>
            <a:r>
              <a:rPr lang="en-US" sz="1400" dirty="0">
                <a:solidFill>
                  <a:srgbClr val="0070C0"/>
                </a:solidFill>
              </a:rPr>
              <a:t>, P. T. </a:t>
            </a:r>
            <a:r>
              <a:rPr lang="en-US" sz="1400" dirty="0" err="1">
                <a:solidFill>
                  <a:srgbClr val="0070C0"/>
                </a:solidFill>
              </a:rPr>
              <a:t>Greenlees</a:t>
            </a:r>
            <a:r>
              <a:rPr lang="en-US" sz="1400" dirty="0">
                <a:solidFill>
                  <a:srgbClr val="0070C0"/>
                </a:solidFill>
              </a:rPr>
              <a:t>, R. </a:t>
            </a:r>
            <a:r>
              <a:rPr lang="en-US" sz="1400" dirty="0" err="1">
                <a:solidFill>
                  <a:srgbClr val="0070C0"/>
                </a:solidFill>
              </a:rPr>
              <a:t>Julin</a:t>
            </a:r>
            <a:r>
              <a:rPr lang="en-US" sz="1400" dirty="0">
                <a:solidFill>
                  <a:srgbClr val="0070C0"/>
                </a:solidFill>
              </a:rPr>
              <a:t>, P. </a:t>
            </a:r>
            <a:r>
              <a:rPr lang="en-US" sz="1400" dirty="0" err="1" smtClean="0">
                <a:solidFill>
                  <a:srgbClr val="0070C0"/>
                </a:solidFill>
              </a:rPr>
              <a:t>Nieminen</a:t>
            </a:r>
            <a:r>
              <a:rPr lang="en-US" sz="1400" dirty="0" smtClean="0">
                <a:solidFill>
                  <a:srgbClr val="0070C0"/>
                </a:solidFill>
              </a:rPr>
              <a:t>),</a:t>
            </a:r>
            <a:r>
              <a:rPr lang="en-US" sz="1400" i="1" dirty="0" smtClean="0">
                <a:solidFill>
                  <a:srgbClr val="0070C0"/>
                </a:solidFill>
              </a:rPr>
              <a:t>U </a:t>
            </a:r>
            <a:r>
              <a:rPr lang="en-US" sz="1400" b="1" i="1" dirty="0">
                <a:solidFill>
                  <a:srgbClr val="0070C0"/>
                </a:solidFill>
              </a:rPr>
              <a:t>Kentucky </a:t>
            </a:r>
            <a:r>
              <a:rPr lang="en-US" sz="1400" dirty="0">
                <a:solidFill>
                  <a:srgbClr val="0070C0"/>
                </a:solidFill>
              </a:rPr>
              <a:t>(S.W. </a:t>
            </a:r>
            <a:r>
              <a:rPr lang="en-US" sz="1400" dirty="0" smtClean="0">
                <a:solidFill>
                  <a:srgbClr val="0070C0"/>
                </a:solidFill>
              </a:rPr>
              <a:t>Yates),</a:t>
            </a:r>
            <a:r>
              <a:rPr lang="en-US" sz="1400" i="1" dirty="0" smtClean="0">
                <a:solidFill>
                  <a:srgbClr val="0070C0"/>
                </a:solidFill>
              </a:rPr>
              <a:t>U </a:t>
            </a:r>
            <a:r>
              <a:rPr lang="en-US" sz="1400" b="1" i="1" dirty="0">
                <a:solidFill>
                  <a:srgbClr val="0070C0"/>
                </a:solidFill>
              </a:rPr>
              <a:t>Köln </a:t>
            </a:r>
            <a:r>
              <a:rPr lang="en-US" sz="1400" dirty="0">
                <a:solidFill>
                  <a:srgbClr val="0070C0"/>
                </a:solidFill>
              </a:rPr>
              <a:t>(A. </a:t>
            </a:r>
            <a:r>
              <a:rPr lang="en-US" sz="1400" dirty="0" err="1">
                <a:solidFill>
                  <a:srgbClr val="0070C0"/>
                </a:solidFill>
              </a:rPr>
              <a:t>Blazhev</a:t>
            </a:r>
            <a:r>
              <a:rPr lang="en-US" sz="1400" dirty="0">
                <a:solidFill>
                  <a:srgbClr val="0070C0"/>
                </a:solidFill>
              </a:rPr>
              <a:t>, N. </a:t>
            </a:r>
            <a:r>
              <a:rPr lang="en-US" sz="1400" dirty="0" err="1" smtClean="0">
                <a:solidFill>
                  <a:srgbClr val="0070C0"/>
                </a:solidFill>
              </a:rPr>
              <a:t>Warr</a:t>
            </a:r>
            <a:r>
              <a:rPr lang="en-US" sz="1400" dirty="0" smtClean="0">
                <a:solidFill>
                  <a:srgbClr val="0070C0"/>
                </a:solidFill>
              </a:rPr>
              <a:t>),</a:t>
            </a:r>
            <a:r>
              <a:rPr lang="en-US" sz="1400" b="1" i="1" dirty="0" smtClean="0">
                <a:solidFill>
                  <a:srgbClr val="0070C0"/>
                </a:solidFill>
              </a:rPr>
              <a:t>Lawrence </a:t>
            </a:r>
            <a:r>
              <a:rPr lang="en-US" sz="1400" b="1" i="1" dirty="0">
                <a:solidFill>
                  <a:srgbClr val="0070C0"/>
                </a:solidFill>
              </a:rPr>
              <a:t>Livermore </a:t>
            </a:r>
            <a:r>
              <a:rPr lang="en-US" sz="1400" i="1" dirty="0">
                <a:solidFill>
                  <a:srgbClr val="0070C0"/>
                </a:solidFill>
              </a:rPr>
              <a:t>L </a:t>
            </a:r>
            <a:r>
              <a:rPr lang="en-US" sz="1400" dirty="0">
                <a:solidFill>
                  <a:srgbClr val="0070C0"/>
                </a:solidFill>
              </a:rPr>
              <a:t>(E. Kwan, M. A. </a:t>
            </a:r>
            <a:r>
              <a:rPr lang="en-US" sz="1400" dirty="0" err="1">
                <a:solidFill>
                  <a:srgbClr val="0070C0"/>
                </a:solidFill>
              </a:rPr>
              <a:t>Stoyer</a:t>
            </a:r>
            <a:r>
              <a:rPr lang="en-US" sz="1400" dirty="0">
                <a:solidFill>
                  <a:srgbClr val="0070C0"/>
                </a:solidFill>
              </a:rPr>
              <a:t>, C.-Y. </a:t>
            </a:r>
            <a:r>
              <a:rPr lang="en-US" sz="1400" dirty="0" smtClean="0">
                <a:solidFill>
                  <a:srgbClr val="0070C0"/>
                </a:solidFill>
              </a:rPr>
              <a:t>Wu),</a:t>
            </a:r>
            <a:r>
              <a:rPr lang="nl-NL" sz="1400" i="1" dirty="0" smtClean="0">
                <a:solidFill>
                  <a:srgbClr val="0070C0"/>
                </a:solidFill>
              </a:rPr>
              <a:t>KU </a:t>
            </a:r>
            <a:r>
              <a:rPr lang="nl-NL" sz="1400" b="1" i="1" dirty="0">
                <a:solidFill>
                  <a:srgbClr val="0070C0"/>
                </a:solidFill>
              </a:rPr>
              <a:t>Leuven </a:t>
            </a:r>
            <a:r>
              <a:rPr lang="nl-NL" sz="1400" dirty="0">
                <a:solidFill>
                  <a:srgbClr val="0070C0"/>
                </a:solidFill>
              </a:rPr>
              <a:t>(M. Huyse, P. Van </a:t>
            </a:r>
            <a:r>
              <a:rPr lang="nl-NL" sz="1400" dirty="0" smtClean="0">
                <a:solidFill>
                  <a:srgbClr val="0070C0"/>
                </a:solidFill>
              </a:rPr>
              <a:t>Duppen),</a:t>
            </a:r>
            <a:r>
              <a:rPr lang="en-US" sz="1400" i="1" dirty="0" smtClean="0">
                <a:solidFill>
                  <a:srgbClr val="0070C0"/>
                </a:solidFill>
              </a:rPr>
              <a:t>U </a:t>
            </a:r>
            <a:r>
              <a:rPr lang="en-US" sz="1400" b="1" i="1" dirty="0">
                <a:solidFill>
                  <a:srgbClr val="0070C0"/>
                </a:solidFill>
              </a:rPr>
              <a:t>Liverpool </a:t>
            </a:r>
            <a:r>
              <a:rPr lang="en-US" sz="1400" dirty="0">
                <a:solidFill>
                  <a:srgbClr val="0070C0"/>
                </a:solidFill>
              </a:rPr>
              <a:t>(P.A. Butler, R.-D. Herzberg, D.T. Joss, R.D. Page, P. </a:t>
            </a:r>
            <a:r>
              <a:rPr lang="en-US" sz="1400" dirty="0" err="1">
                <a:solidFill>
                  <a:srgbClr val="0070C0"/>
                </a:solidFill>
              </a:rPr>
              <a:t>Papadakis</a:t>
            </a:r>
            <a:r>
              <a:rPr lang="en-US" sz="1400" dirty="0">
                <a:solidFill>
                  <a:srgbClr val="0070C0"/>
                </a:solidFill>
              </a:rPr>
              <a:t>, </a:t>
            </a:r>
            <a:r>
              <a:rPr lang="en-US" sz="1400" dirty="0" err="1" smtClean="0">
                <a:solidFill>
                  <a:srgbClr val="0070C0"/>
                </a:solidFill>
              </a:rPr>
              <a:t>M.Scheck</a:t>
            </a:r>
            <a:r>
              <a:rPr lang="en-US" sz="1400" dirty="0" smtClean="0">
                <a:solidFill>
                  <a:srgbClr val="0070C0"/>
                </a:solidFill>
              </a:rPr>
              <a:t>),</a:t>
            </a:r>
            <a:r>
              <a:rPr lang="en-US" sz="1400" i="1" dirty="0" smtClean="0">
                <a:solidFill>
                  <a:srgbClr val="0070C0"/>
                </a:solidFill>
              </a:rPr>
              <a:t>U </a:t>
            </a:r>
            <a:r>
              <a:rPr lang="en-US" sz="1400" b="1" i="1" dirty="0">
                <a:solidFill>
                  <a:srgbClr val="0070C0"/>
                </a:solidFill>
              </a:rPr>
              <a:t>Lund </a:t>
            </a:r>
            <a:r>
              <a:rPr lang="en-US" sz="1400" dirty="0">
                <a:solidFill>
                  <a:srgbClr val="0070C0"/>
                </a:solidFill>
              </a:rPr>
              <a:t>(J. </a:t>
            </a:r>
            <a:r>
              <a:rPr lang="en-US" sz="1400" dirty="0" err="1" smtClean="0">
                <a:solidFill>
                  <a:srgbClr val="0070C0"/>
                </a:solidFill>
              </a:rPr>
              <a:t>Cederkäll</a:t>
            </a:r>
            <a:r>
              <a:rPr lang="en-US" sz="1400" dirty="0" smtClean="0">
                <a:solidFill>
                  <a:srgbClr val="0070C0"/>
                </a:solidFill>
              </a:rPr>
              <a:t>),</a:t>
            </a:r>
            <a:r>
              <a:rPr lang="en-US" sz="1400" i="1" dirty="0" smtClean="0">
                <a:solidFill>
                  <a:srgbClr val="0070C0"/>
                </a:solidFill>
              </a:rPr>
              <a:t>U </a:t>
            </a:r>
            <a:r>
              <a:rPr lang="en-US" sz="1400" b="1" i="1" dirty="0">
                <a:solidFill>
                  <a:srgbClr val="0070C0"/>
                </a:solidFill>
              </a:rPr>
              <a:t>Michigan </a:t>
            </a:r>
            <a:r>
              <a:rPr lang="en-US" sz="1400" dirty="0">
                <a:solidFill>
                  <a:srgbClr val="0070C0"/>
                </a:solidFill>
              </a:rPr>
              <a:t>(T. </a:t>
            </a:r>
            <a:r>
              <a:rPr lang="en-US" sz="1400" dirty="0" err="1">
                <a:solidFill>
                  <a:srgbClr val="0070C0"/>
                </a:solidFill>
              </a:rPr>
              <a:t>Chupp</a:t>
            </a:r>
            <a:r>
              <a:rPr lang="en-US" sz="1400" dirty="0">
                <a:solidFill>
                  <a:srgbClr val="0070C0"/>
                </a:solidFill>
              </a:rPr>
              <a:t>, W. </a:t>
            </a:r>
            <a:r>
              <a:rPr lang="en-US" sz="1400" dirty="0" err="1" smtClean="0">
                <a:solidFill>
                  <a:srgbClr val="0070C0"/>
                </a:solidFill>
              </a:rPr>
              <a:t>Lorenzon</a:t>
            </a:r>
            <a:r>
              <a:rPr lang="en-US" sz="1400" dirty="0" smtClean="0">
                <a:solidFill>
                  <a:srgbClr val="0070C0"/>
                </a:solidFill>
              </a:rPr>
              <a:t>),</a:t>
            </a:r>
            <a:r>
              <a:rPr lang="de-DE" sz="1400" i="1" dirty="0" smtClean="0">
                <a:solidFill>
                  <a:srgbClr val="0070C0"/>
                </a:solidFill>
              </a:rPr>
              <a:t>TU </a:t>
            </a:r>
            <a:r>
              <a:rPr lang="de-DE" sz="1400" b="1" i="1" dirty="0">
                <a:solidFill>
                  <a:srgbClr val="0070C0"/>
                </a:solidFill>
              </a:rPr>
              <a:t>München </a:t>
            </a:r>
            <a:r>
              <a:rPr lang="de-DE" sz="1400" dirty="0">
                <a:solidFill>
                  <a:srgbClr val="0070C0"/>
                </a:solidFill>
              </a:rPr>
              <a:t>(V. Bildstein, R. Gernhäuser, R. Krücken, D. Muecher, N. Nowak, </a:t>
            </a:r>
            <a:r>
              <a:rPr lang="de-DE" sz="1400" dirty="0" smtClean="0">
                <a:solidFill>
                  <a:srgbClr val="0070C0"/>
                </a:solidFill>
              </a:rPr>
              <a:t>K.</a:t>
            </a:r>
            <a:r>
              <a:rPr lang="en-US" sz="1400" dirty="0" err="1" smtClean="0">
                <a:solidFill>
                  <a:srgbClr val="0070C0"/>
                </a:solidFill>
              </a:rPr>
              <a:t>Wimmer</a:t>
            </a:r>
            <a:r>
              <a:rPr lang="en-US" sz="1400" dirty="0" smtClean="0">
                <a:solidFill>
                  <a:srgbClr val="0070C0"/>
                </a:solidFill>
              </a:rPr>
              <a:t>),</a:t>
            </a:r>
            <a:r>
              <a:rPr lang="en-US" sz="1400" i="1" dirty="0" smtClean="0">
                <a:solidFill>
                  <a:srgbClr val="0070C0"/>
                </a:solidFill>
              </a:rPr>
              <a:t>U </a:t>
            </a:r>
            <a:r>
              <a:rPr lang="en-US" sz="1400" b="1" i="1" dirty="0">
                <a:solidFill>
                  <a:srgbClr val="0070C0"/>
                </a:solidFill>
              </a:rPr>
              <a:t>Oslo </a:t>
            </a:r>
            <a:r>
              <a:rPr lang="en-US" sz="1400" dirty="0">
                <a:solidFill>
                  <a:srgbClr val="0070C0"/>
                </a:solidFill>
              </a:rPr>
              <a:t>(</a:t>
            </a:r>
            <a:r>
              <a:rPr lang="en-US" sz="1400" dirty="0" err="1">
                <a:solidFill>
                  <a:srgbClr val="0070C0"/>
                </a:solidFill>
              </a:rPr>
              <a:t>A.Bürger</a:t>
            </a:r>
            <a:r>
              <a:rPr lang="en-US" sz="1400" dirty="0">
                <a:solidFill>
                  <a:srgbClr val="0070C0"/>
                </a:solidFill>
              </a:rPr>
              <a:t>, M. </a:t>
            </a:r>
            <a:r>
              <a:rPr lang="en-US" sz="1400" dirty="0" err="1">
                <a:solidFill>
                  <a:srgbClr val="0070C0"/>
                </a:solidFill>
              </a:rPr>
              <a:t>Guttormsen</a:t>
            </a:r>
            <a:r>
              <a:rPr lang="en-US" sz="1400" dirty="0">
                <a:solidFill>
                  <a:srgbClr val="0070C0"/>
                </a:solidFill>
              </a:rPr>
              <a:t>, A.-C. Larsen, </a:t>
            </a:r>
            <a:r>
              <a:rPr lang="en-US" sz="1400" dirty="0" err="1">
                <a:solidFill>
                  <a:srgbClr val="0070C0"/>
                </a:solidFill>
              </a:rPr>
              <a:t>H.T.Nyhus</a:t>
            </a:r>
            <a:r>
              <a:rPr lang="en-US" sz="1400" dirty="0">
                <a:solidFill>
                  <a:srgbClr val="0070C0"/>
                </a:solidFill>
              </a:rPr>
              <a:t>, S. </a:t>
            </a:r>
            <a:r>
              <a:rPr lang="en-US" sz="1400" dirty="0" err="1">
                <a:solidFill>
                  <a:srgbClr val="0070C0"/>
                </a:solidFill>
              </a:rPr>
              <a:t>Siem</a:t>
            </a:r>
            <a:r>
              <a:rPr lang="en-US" sz="1400" dirty="0">
                <a:solidFill>
                  <a:srgbClr val="0070C0"/>
                </a:solidFill>
              </a:rPr>
              <a:t>, </a:t>
            </a:r>
            <a:r>
              <a:rPr lang="en-US" sz="1400" dirty="0" err="1">
                <a:solidFill>
                  <a:srgbClr val="0070C0"/>
                </a:solidFill>
              </a:rPr>
              <a:t>H.Toft</a:t>
            </a:r>
            <a:r>
              <a:rPr lang="en-US" sz="1400" dirty="0">
                <a:solidFill>
                  <a:srgbClr val="0070C0"/>
                </a:solidFill>
              </a:rPr>
              <a:t>, </a:t>
            </a:r>
            <a:r>
              <a:rPr lang="en-US" sz="1400" dirty="0" smtClean="0">
                <a:solidFill>
                  <a:srgbClr val="0070C0"/>
                </a:solidFill>
              </a:rPr>
              <a:t>G. </a:t>
            </a:r>
            <a:r>
              <a:rPr lang="en-US" sz="1400" dirty="0" err="1" smtClean="0">
                <a:solidFill>
                  <a:srgbClr val="0070C0"/>
                </a:solidFill>
              </a:rPr>
              <a:t>Tveten</a:t>
            </a:r>
            <a:r>
              <a:rPr lang="en-US" sz="1400" dirty="0" smtClean="0">
                <a:solidFill>
                  <a:srgbClr val="0070C0"/>
                </a:solidFill>
              </a:rPr>
              <a:t>),</a:t>
            </a:r>
            <a:r>
              <a:rPr lang="en-US" sz="1400" i="1" dirty="0" smtClean="0">
                <a:solidFill>
                  <a:srgbClr val="0070C0"/>
                </a:solidFill>
              </a:rPr>
              <a:t>U </a:t>
            </a:r>
            <a:r>
              <a:rPr lang="en-US" sz="1400" b="1" i="1" dirty="0">
                <a:solidFill>
                  <a:srgbClr val="0070C0"/>
                </a:solidFill>
              </a:rPr>
              <a:t>Rochester </a:t>
            </a:r>
            <a:r>
              <a:rPr lang="en-US" sz="1400" dirty="0">
                <a:solidFill>
                  <a:srgbClr val="0070C0"/>
                </a:solidFill>
              </a:rPr>
              <a:t>(D. Cline, A. </a:t>
            </a:r>
            <a:r>
              <a:rPr lang="en-US" sz="1400" dirty="0" smtClean="0">
                <a:solidFill>
                  <a:srgbClr val="0070C0"/>
                </a:solidFill>
              </a:rPr>
              <a:t>Hayes),</a:t>
            </a:r>
            <a:r>
              <a:rPr lang="pl-PL" sz="1400" i="1" dirty="0" smtClean="0">
                <a:solidFill>
                  <a:srgbClr val="0070C0"/>
                </a:solidFill>
              </a:rPr>
              <a:t>HIL </a:t>
            </a:r>
            <a:r>
              <a:rPr lang="pl-PL" sz="1400" i="1" dirty="0">
                <a:solidFill>
                  <a:srgbClr val="0070C0"/>
                </a:solidFill>
              </a:rPr>
              <a:t>U </a:t>
            </a:r>
            <a:r>
              <a:rPr lang="pl-PL" sz="1400" b="1" i="1" dirty="0">
                <a:solidFill>
                  <a:srgbClr val="0070C0"/>
                </a:solidFill>
              </a:rPr>
              <a:t>Warsaw </a:t>
            </a:r>
            <a:r>
              <a:rPr lang="pl-PL" sz="1400" dirty="0">
                <a:solidFill>
                  <a:srgbClr val="0070C0"/>
                </a:solidFill>
              </a:rPr>
              <a:t>(K. Hadynska-Klek, J. Iwanicki, P. Napiorkowski, D. Pietak, J. </a:t>
            </a:r>
            <a:r>
              <a:rPr lang="pl-PL" sz="1400" dirty="0" smtClean="0">
                <a:solidFill>
                  <a:srgbClr val="0070C0"/>
                </a:solidFill>
              </a:rPr>
              <a:t>Srebrny,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K</a:t>
            </a:r>
            <a:r>
              <a:rPr lang="en-US" sz="1400" dirty="0">
                <a:solidFill>
                  <a:srgbClr val="0070C0"/>
                </a:solidFill>
              </a:rPr>
              <a:t>. </a:t>
            </a:r>
            <a:r>
              <a:rPr lang="en-US" sz="1400" dirty="0" err="1">
                <a:solidFill>
                  <a:srgbClr val="0070C0"/>
                </a:solidFill>
              </a:rPr>
              <a:t>Wrzosek-Lipska</a:t>
            </a:r>
            <a:r>
              <a:rPr lang="en-US" sz="1400" dirty="0">
                <a:solidFill>
                  <a:srgbClr val="0070C0"/>
                </a:solidFill>
              </a:rPr>
              <a:t>, M. </a:t>
            </a:r>
            <a:r>
              <a:rPr lang="en-US" sz="1400" dirty="0" err="1" smtClean="0">
                <a:solidFill>
                  <a:srgbClr val="0070C0"/>
                </a:solidFill>
              </a:rPr>
              <a:t>Zielinska</a:t>
            </a:r>
            <a:r>
              <a:rPr lang="en-US" sz="1400" dirty="0" smtClean="0">
                <a:solidFill>
                  <a:srgbClr val="0070C0"/>
                </a:solidFill>
              </a:rPr>
              <a:t>),</a:t>
            </a:r>
            <a:r>
              <a:rPr lang="en-US" sz="1400" i="1" dirty="0" smtClean="0">
                <a:solidFill>
                  <a:srgbClr val="0070C0"/>
                </a:solidFill>
              </a:rPr>
              <a:t>U </a:t>
            </a:r>
            <a:r>
              <a:rPr lang="en-US" sz="1400" b="1" i="1" dirty="0">
                <a:solidFill>
                  <a:srgbClr val="0070C0"/>
                </a:solidFill>
              </a:rPr>
              <a:t>West Scotland </a:t>
            </a:r>
            <a:r>
              <a:rPr lang="en-US" sz="1400" dirty="0">
                <a:solidFill>
                  <a:srgbClr val="0070C0"/>
                </a:solidFill>
              </a:rPr>
              <a:t>(A. Andreyev, J.F. Smith)</a:t>
            </a:r>
          </a:p>
          <a:p>
            <a:r>
              <a:rPr lang="en-US" sz="1400" dirty="0">
                <a:solidFill>
                  <a:srgbClr val="0070C0"/>
                </a:solidFill>
              </a:rPr>
              <a:t>Spokesperson: </a:t>
            </a:r>
            <a:r>
              <a:rPr lang="en-US" sz="1400" b="1" dirty="0" err="1">
                <a:solidFill>
                  <a:srgbClr val="0070C0"/>
                </a:solidFill>
              </a:rPr>
              <a:t>P.A.Butler</a:t>
            </a:r>
            <a:r>
              <a:rPr lang="en-US" sz="1400" b="1" dirty="0">
                <a:solidFill>
                  <a:srgbClr val="0070C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</a:rPr>
              <a:t>(</a:t>
            </a:r>
            <a:r>
              <a:rPr lang="en-US" sz="1400" b="1" i="1" dirty="0">
                <a:solidFill>
                  <a:srgbClr val="0070C0"/>
                </a:solidFill>
              </a:rPr>
              <a:t>Liverpool</a:t>
            </a:r>
            <a:r>
              <a:rPr lang="en-US" sz="1400" dirty="0">
                <a:solidFill>
                  <a:srgbClr val="0070C0"/>
                </a:solidFill>
              </a:rPr>
              <a:t>)</a:t>
            </a:r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000099"/>
                </a:solidFill>
              </a:rPr>
              <a:t>Abstract</a:t>
            </a:r>
            <a:endParaRPr lang="en-US" b="1" dirty="0">
              <a:solidFill>
                <a:srgbClr val="000099"/>
              </a:solidFill>
            </a:endParaRPr>
          </a:p>
          <a:p>
            <a:r>
              <a:rPr lang="en-US" dirty="0">
                <a:solidFill>
                  <a:srgbClr val="000099"/>
                </a:solidFill>
              </a:rPr>
              <a:t>It is proposed to study </a:t>
            </a:r>
            <a:r>
              <a:rPr lang="en-US" dirty="0" err="1">
                <a:solidFill>
                  <a:srgbClr val="000099"/>
                </a:solidFill>
              </a:rPr>
              <a:t>octupole</a:t>
            </a:r>
            <a:r>
              <a:rPr lang="en-US" dirty="0">
                <a:solidFill>
                  <a:srgbClr val="000099"/>
                </a:solidFill>
              </a:rPr>
              <a:t> correlations in odd-mass </a:t>
            </a:r>
            <a:r>
              <a:rPr lang="en-US" dirty="0" err="1">
                <a:solidFill>
                  <a:srgbClr val="000099"/>
                </a:solidFill>
              </a:rPr>
              <a:t>Rn</a:t>
            </a:r>
            <a:r>
              <a:rPr lang="en-US" dirty="0">
                <a:solidFill>
                  <a:srgbClr val="000099"/>
                </a:solidFill>
              </a:rPr>
              <a:t>, </a:t>
            </a:r>
            <a:r>
              <a:rPr lang="en-US" dirty="0" err="1">
                <a:solidFill>
                  <a:srgbClr val="000099"/>
                </a:solidFill>
              </a:rPr>
              <a:t>Fr</a:t>
            </a:r>
            <a:r>
              <a:rPr lang="en-US" dirty="0">
                <a:solidFill>
                  <a:srgbClr val="000099"/>
                </a:solidFill>
              </a:rPr>
              <a:t> and Ra</a:t>
            </a:r>
          </a:p>
          <a:p>
            <a:r>
              <a:rPr lang="en-US" dirty="0">
                <a:solidFill>
                  <a:srgbClr val="000099"/>
                </a:solidFill>
              </a:rPr>
              <a:t>isotopes using Coulomb excitation at 4.5-5 </a:t>
            </a:r>
            <a:r>
              <a:rPr lang="en-US" dirty="0" err="1">
                <a:solidFill>
                  <a:srgbClr val="000099"/>
                </a:solidFill>
              </a:rPr>
              <a:t>MeV.A</a:t>
            </a:r>
            <a:r>
              <a:rPr lang="en-US" dirty="0">
                <a:solidFill>
                  <a:srgbClr val="000099"/>
                </a:solidFill>
              </a:rPr>
              <a:t>. These data are</a:t>
            </a:r>
          </a:p>
          <a:p>
            <a:r>
              <a:rPr lang="en-US" dirty="0">
                <a:solidFill>
                  <a:srgbClr val="000099"/>
                </a:solidFill>
              </a:rPr>
              <a:t>necessary to interpret EDM measurements in terms of time-reversal</a:t>
            </a:r>
          </a:p>
          <a:p>
            <a:r>
              <a:rPr lang="en-US" dirty="0">
                <a:solidFill>
                  <a:srgbClr val="000099"/>
                </a:solidFill>
              </a:rPr>
              <a:t>violating interactions.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6328291"/>
            <a:ext cx="5799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</a:rPr>
              <a:t>First </a:t>
            </a:r>
            <a:r>
              <a:rPr lang="en-US" sz="2400" dirty="0" err="1" smtClean="0">
                <a:solidFill>
                  <a:srgbClr val="000099"/>
                </a:solidFill>
              </a:rPr>
              <a:t>Beamtime@ISOLDE</a:t>
            </a:r>
            <a:r>
              <a:rPr lang="en-US" sz="2400" dirty="0" smtClean="0">
                <a:solidFill>
                  <a:srgbClr val="000099"/>
                </a:solidFill>
              </a:rPr>
              <a:t>  2012 on </a:t>
            </a:r>
            <a:r>
              <a:rPr lang="en-US" sz="2400" baseline="30000" dirty="0" smtClean="0">
                <a:solidFill>
                  <a:srgbClr val="000099"/>
                </a:solidFill>
              </a:rPr>
              <a:t>221</a:t>
            </a:r>
            <a:r>
              <a:rPr lang="en-US" sz="2400" dirty="0" smtClean="0">
                <a:solidFill>
                  <a:srgbClr val="000099"/>
                </a:solidFill>
              </a:rPr>
              <a:t>Rn</a:t>
            </a:r>
            <a:endParaRPr lang="en-US" sz="24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422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e-DE" sz="2400" smtClean="0"/>
              <a:t/>
            </a:r>
            <a:br>
              <a:rPr lang="de-DE" sz="2400" smtClean="0"/>
            </a:br>
            <a:r>
              <a:rPr lang="de-DE" sz="2400" smtClean="0"/>
              <a:t>B(E3,0</a:t>
            </a:r>
            <a:r>
              <a:rPr lang="de-DE" sz="2400" baseline="30000" smtClean="0"/>
              <a:t>+</a:t>
            </a:r>
            <a:r>
              <a:rPr lang="de-DE" sz="2400" smtClean="0"/>
              <a:t> </a:t>
            </a:r>
            <a:r>
              <a:rPr lang="de-DE" sz="2400" smtClean="0">
                <a:sym typeface="MT Extra" pitchFamily="18" charset="2"/>
              </a:rPr>
              <a:t> 3</a:t>
            </a:r>
            <a:r>
              <a:rPr lang="de-DE" sz="2400" baseline="30000" smtClean="0">
                <a:sym typeface="MT Extra" pitchFamily="18" charset="2"/>
              </a:rPr>
              <a:t>-</a:t>
            </a:r>
            <a:r>
              <a:rPr lang="de-DE" sz="2400" smtClean="0"/>
              <a:t>)</a:t>
            </a:r>
            <a:r>
              <a:rPr lang="de-DE" sz="2400" smtClean="0">
                <a:sym typeface="MT Extra" pitchFamily="18" charset="2"/>
              </a:rPr>
              <a:t> in </a:t>
            </a:r>
            <a:r>
              <a:rPr lang="de-DE" sz="2400" baseline="30000" smtClean="0">
                <a:sym typeface="MT Extra" pitchFamily="18" charset="2"/>
              </a:rPr>
              <a:t>224</a:t>
            </a:r>
            <a:r>
              <a:rPr lang="de-DE" sz="2400" smtClean="0">
                <a:sym typeface="MT Extra" pitchFamily="18" charset="2"/>
              </a:rPr>
              <a:t>Ra?</a:t>
            </a:r>
            <a:r>
              <a:rPr lang="de-DE" sz="2400" smtClean="0"/>
              <a:t/>
            </a:r>
            <a:br>
              <a:rPr lang="de-DE" sz="2400" smtClean="0"/>
            </a:br>
            <a:r>
              <a:rPr lang="de-DE" sz="2400" smtClean="0"/>
              <a:t>   Octupole collectivity – Macroscopic</a:t>
            </a:r>
            <a:br>
              <a:rPr lang="de-DE" sz="2400" smtClean="0"/>
            </a:br>
            <a:endParaRPr lang="en-US" sz="2400" smtClean="0"/>
          </a:p>
        </p:txBody>
      </p:sp>
      <p:sp>
        <p:nvSpPr>
          <p:cNvPr id="9" name="Rectangle 17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0" y="6437313"/>
            <a:ext cx="7200900" cy="2317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1200" dirty="0"/>
              <a:t>  </a:t>
            </a:r>
            <a:r>
              <a:rPr lang="de-DE" sz="1200" dirty="0" smtClean="0"/>
              <a:t>  DPG Frühjahrstagung 2012 Mainz |  IKP TU Darmstadt  </a:t>
            </a:r>
            <a:r>
              <a:rPr lang="de-DE" sz="1200" dirty="0"/>
              <a:t>|  Dr. Marcus </a:t>
            </a:r>
            <a:r>
              <a:rPr lang="de-DE" sz="1200" dirty="0" smtClean="0"/>
              <a:t>Scheck</a:t>
            </a:r>
            <a:endParaRPr lang="de-DE" sz="1200" dirty="0"/>
          </a:p>
          <a:p>
            <a:pPr>
              <a:defRPr/>
            </a:pPr>
            <a:endParaRPr lang="de-DE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50825" y="1773238"/>
            <a:ext cx="4330700" cy="8302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err="1">
                <a:latin typeface="Baskerville Old Face" pitchFamily="18" charset="0"/>
              </a:rPr>
              <a:t>Multipole</a:t>
            </a:r>
            <a:r>
              <a:rPr lang="en-US" sz="2400" dirty="0">
                <a:latin typeface="Baskerville Old Face" pitchFamily="18" charset="0"/>
              </a:rPr>
              <a:t> expansion of the shape:</a:t>
            </a:r>
          </a:p>
          <a:p>
            <a:pPr algn="ctr">
              <a:defRPr/>
            </a:pPr>
            <a:r>
              <a:rPr lang="en-US" sz="2400" dirty="0">
                <a:latin typeface="Baskerville Old Face" pitchFamily="18" charset="0"/>
              </a:rPr>
              <a:t>2</a:t>
            </a:r>
            <a:r>
              <a:rPr lang="en-US" sz="2400" baseline="30000" dirty="0">
                <a:latin typeface="Baskerville Old Face" pitchFamily="18" charset="0"/>
              </a:rPr>
              <a:t>L</a:t>
            </a:r>
            <a:r>
              <a:rPr lang="en-US" sz="2400" dirty="0">
                <a:latin typeface="Baskerville Old Face" pitchFamily="18" charset="0"/>
              </a:rPr>
              <a:t>-pole and L=3  </a:t>
            </a:r>
            <a:r>
              <a:rPr lang="en-US" sz="2400" dirty="0">
                <a:latin typeface="Baskerville Old Face" pitchFamily="18" charset="0"/>
                <a:ea typeface="MS PGothic"/>
              </a:rPr>
              <a:t>⇒ Octupole</a:t>
            </a:r>
            <a:endParaRPr lang="en-US" sz="2400" dirty="0">
              <a:latin typeface="Baskerville Old Face" pitchFamily="18" charset="0"/>
            </a:endParaRPr>
          </a:p>
        </p:txBody>
      </p:sp>
      <p:pic>
        <p:nvPicPr>
          <p:cNvPr id="1024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284538"/>
            <a:ext cx="3255963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281738"/>
            <a:ext cx="26495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52" y="28135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ISOLDE IS475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44242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e-DE" sz="2400" smtClean="0"/>
              <a:t/>
            </a:r>
            <a:br>
              <a:rPr lang="de-DE" sz="2400" smtClean="0"/>
            </a:br>
            <a:r>
              <a:rPr lang="de-DE" sz="2400" smtClean="0"/>
              <a:t>B(E3,0</a:t>
            </a:r>
            <a:r>
              <a:rPr lang="de-DE" sz="2400" baseline="30000" smtClean="0"/>
              <a:t>+</a:t>
            </a:r>
            <a:r>
              <a:rPr lang="de-DE" sz="2400" smtClean="0"/>
              <a:t> </a:t>
            </a:r>
            <a:r>
              <a:rPr lang="de-DE" sz="2400" smtClean="0">
                <a:sym typeface="MT Extra" pitchFamily="18" charset="2"/>
              </a:rPr>
              <a:t> 3</a:t>
            </a:r>
            <a:r>
              <a:rPr lang="de-DE" sz="2400" baseline="30000" smtClean="0">
                <a:sym typeface="MT Extra" pitchFamily="18" charset="2"/>
              </a:rPr>
              <a:t>-</a:t>
            </a:r>
            <a:r>
              <a:rPr lang="de-DE" sz="2400" smtClean="0"/>
              <a:t>)</a:t>
            </a:r>
            <a:r>
              <a:rPr lang="de-DE" sz="2400" smtClean="0">
                <a:sym typeface="MT Extra" pitchFamily="18" charset="2"/>
              </a:rPr>
              <a:t> in </a:t>
            </a:r>
            <a:r>
              <a:rPr lang="de-DE" sz="2400" baseline="30000" smtClean="0">
                <a:sym typeface="MT Extra" pitchFamily="18" charset="2"/>
              </a:rPr>
              <a:t>224</a:t>
            </a:r>
            <a:r>
              <a:rPr lang="de-DE" sz="2400" smtClean="0">
                <a:sym typeface="MT Extra" pitchFamily="18" charset="2"/>
              </a:rPr>
              <a:t>Ra?</a:t>
            </a:r>
            <a:r>
              <a:rPr lang="de-DE" sz="2400" smtClean="0"/>
              <a:t/>
            </a:r>
            <a:br>
              <a:rPr lang="de-DE" sz="2400" smtClean="0"/>
            </a:br>
            <a:r>
              <a:rPr lang="de-DE" sz="2400" smtClean="0"/>
              <a:t>   Octupole collectivity – Macroscopic</a:t>
            </a:r>
            <a:br>
              <a:rPr lang="de-DE" sz="2400" smtClean="0"/>
            </a:br>
            <a:endParaRPr lang="en-US" sz="2400" smtClean="0"/>
          </a:p>
        </p:txBody>
      </p:sp>
      <p:sp>
        <p:nvSpPr>
          <p:cNvPr id="9" name="Rectangle 17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-76200" y="6553200"/>
            <a:ext cx="90678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1200" dirty="0"/>
              <a:t>  </a:t>
            </a:r>
            <a:r>
              <a:rPr lang="de-DE" sz="1200" dirty="0" smtClean="0"/>
              <a:t>  DPG Frühjahrstagung 2012 Mainz |  IKP TU Darmstadt  </a:t>
            </a:r>
            <a:r>
              <a:rPr lang="de-DE" sz="1200" dirty="0"/>
              <a:t>|  Dr. Marcus </a:t>
            </a:r>
            <a:r>
              <a:rPr lang="de-DE" sz="1200" dirty="0" smtClean="0"/>
              <a:t>Scheck</a:t>
            </a:r>
            <a:endParaRPr lang="de-DE" sz="1200" dirty="0"/>
          </a:p>
          <a:p>
            <a:pPr>
              <a:defRPr/>
            </a:pPr>
            <a:endParaRPr lang="de-DE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50825" y="1773238"/>
            <a:ext cx="4330700" cy="8302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err="1">
                <a:latin typeface="Baskerville Old Face" pitchFamily="18" charset="0"/>
              </a:rPr>
              <a:t>Multipole</a:t>
            </a:r>
            <a:r>
              <a:rPr lang="en-US" sz="2400" dirty="0">
                <a:latin typeface="Baskerville Old Face" pitchFamily="18" charset="0"/>
              </a:rPr>
              <a:t> expansion of the shape:</a:t>
            </a:r>
          </a:p>
          <a:p>
            <a:pPr algn="ctr">
              <a:defRPr/>
            </a:pPr>
            <a:r>
              <a:rPr lang="en-US" sz="2400" dirty="0">
                <a:latin typeface="Baskerville Old Face" pitchFamily="18" charset="0"/>
              </a:rPr>
              <a:t>2</a:t>
            </a:r>
            <a:r>
              <a:rPr lang="en-US" sz="2400" baseline="30000" dirty="0">
                <a:latin typeface="Baskerville Old Face" pitchFamily="18" charset="0"/>
              </a:rPr>
              <a:t>L</a:t>
            </a:r>
            <a:r>
              <a:rPr lang="en-US" sz="2400" dirty="0">
                <a:latin typeface="Baskerville Old Face" pitchFamily="18" charset="0"/>
              </a:rPr>
              <a:t>-pole and L=3  </a:t>
            </a:r>
            <a:r>
              <a:rPr lang="en-US" sz="2400" dirty="0">
                <a:latin typeface="Baskerville Old Face" pitchFamily="18" charset="0"/>
                <a:ea typeface="MS PGothic"/>
              </a:rPr>
              <a:t>⇒ Octupole</a:t>
            </a:r>
            <a:endParaRPr lang="en-US" sz="2400" dirty="0">
              <a:latin typeface="Baskerville Old Face" pitchFamily="18" charset="0"/>
            </a:endParaRPr>
          </a:p>
        </p:txBody>
      </p:sp>
      <p:pic>
        <p:nvPicPr>
          <p:cNvPr id="1229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141663"/>
            <a:ext cx="3916363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8488" y="5624513"/>
            <a:ext cx="3435350" cy="5238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Baskerville Old Face" pitchFamily="18" charset="0"/>
              </a:rPr>
              <a:t>Reflection Asymmetric</a:t>
            </a:r>
          </a:p>
        </p:txBody>
      </p:sp>
      <p:pic>
        <p:nvPicPr>
          <p:cNvPr id="122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705" y="6053138"/>
            <a:ext cx="26495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631950"/>
            <a:ext cx="3786187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652" y="28135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ISOLDE IS475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74449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2400" smtClean="0"/>
              <a:t>Measure B(E3,0</a:t>
            </a:r>
            <a:r>
              <a:rPr lang="en-US" sz="2400" baseline="30000" smtClean="0"/>
              <a:t>+</a:t>
            </a:r>
            <a:r>
              <a:rPr lang="en-US" sz="2400" smtClean="0">
                <a:sym typeface="MT Extra" pitchFamily="18" charset="2"/>
              </a:rPr>
              <a:t>3</a:t>
            </a:r>
            <a:r>
              <a:rPr lang="en-US" sz="2400" baseline="30000" smtClean="0">
                <a:sym typeface="MT Extra" pitchFamily="18" charset="2"/>
              </a:rPr>
              <a:t>-</a:t>
            </a:r>
            <a:r>
              <a:rPr lang="en-US" sz="2400" smtClean="0">
                <a:sym typeface="MT Extra" pitchFamily="18" charset="2"/>
              </a:rPr>
              <a:t>) strengths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/>
              <a:t>Why Coulomb excitation?</a:t>
            </a:r>
          </a:p>
        </p:txBody>
      </p:sp>
      <p:sp>
        <p:nvSpPr>
          <p:cNvPr id="9" name="Rectangle 17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0" y="6437313"/>
            <a:ext cx="7200900" cy="2317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1200" dirty="0"/>
              <a:t>  </a:t>
            </a:r>
            <a:r>
              <a:rPr lang="de-DE" sz="1200" dirty="0" smtClean="0"/>
              <a:t>  DPG Frühjahrstagung 2012 Mainz |  IKP TU Darmstadt  </a:t>
            </a:r>
            <a:r>
              <a:rPr lang="de-DE" sz="1200" dirty="0"/>
              <a:t>|  </a:t>
            </a:r>
            <a:r>
              <a:rPr lang="de-DE" sz="1200" dirty="0" smtClean="0"/>
              <a:t>Dr. Marcus Scheck</a:t>
            </a:r>
            <a:endParaRPr lang="de-DE" sz="1200" dirty="0"/>
          </a:p>
          <a:p>
            <a:pPr>
              <a:defRPr/>
            </a:pPr>
            <a:endParaRPr lang="de-DE" sz="1000" dirty="0"/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281738"/>
            <a:ext cx="26495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5600" y="1700213"/>
            <a:ext cx="2376488" cy="4000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/>
              <a:t>Decay-process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14538" y="5013176"/>
            <a:ext cx="2957862" cy="369332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254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357F31"/>
                </a:solidFill>
                <a:latin typeface="Arial" charset="0"/>
              </a:rPr>
              <a:t>E1</a:t>
            </a:r>
            <a:r>
              <a:rPr lang="en-US" dirty="0">
                <a:latin typeface="Arial" charset="0"/>
              </a:rPr>
              <a:t> 10</a:t>
            </a:r>
            <a:r>
              <a:rPr lang="en-US" baseline="30000" dirty="0">
                <a:latin typeface="Arial" charset="0"/>
              </a:rPr>
              <a:t>4</a:t>
            </a:r>
            <a:r>
              <a:rPr lang="en-US" dirty="0">
                <a:latin typeface="Arial" charset="0"/>
              </a:rPr>
              <a:t>-10</a:t>
            </a:r>
            <a:r>
              <a:rPr lang="en-US" baseline="30000" dirty="0">
                <a:latin typeface="Arial" charset="0"/>
              </a:rPr>
              <a:t>6</a:t>
            </a:r>
            <a:r>
              <a:rPr lang="en-US" dirty="0">
                <a:latin typeface="Arial" charset="0"/>
              </a:rPr>
              <a:t>x more probable</a:t>
            </a:r>
          </a:p>
        </p:txBody>
      </p:sp>
      <p:pic>
        <p:nvPicPr>
          <p:cNvPr id="4506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2381250"/>
            <a:ext cx="386238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55650" y="1706563"/>
            <a:ext cx="3240088" cy="4000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/>
              <a:t>Excitation-process</a:t>
            </a:r>
          </a:p>
        </p:txBody>
      </p:sp>
      <p:pic>
        <p:nvPicPr>
          <p:cNvPr id="45067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422525"/>
            <a:ext cx="386238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8" name="TextBox 4"/>
          <p:cNvSpPr txBox="1">
            <a:spLocks noChangeArrowheads="1"/>
          </p:cNvSpPr>
          <p:nvPr/>
        </p:nvSpPr>
        <p:spPr bwMode="auto">
          <a:xfrm>
            <a:off x="900113" y="5692775"/>
            <a:ext cx="7639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Populate 3</a:t>
            </a:r>
            <a:r>
              <a:rPr lang="en-US" baseline="30000" dirty="0"/>
              <a:t>-</a:t>
            </a:r>
            <a:r>
              <a:rPr lang="en-US" dirty="0"/>
              <a:t> level with </a:t>
            </a:r>
            <a:r>
              <a:rPr lang="en-US" dirty="0">
                <a:solidFill>
                  <a:srgbClr val="FF0000"/>
                </a:solidFill>
              </a:rPr>
              <a:t>E3</a:t>
            </a:r>
            <a:r>
              <a:rPr lang="en-US" dirty="0"/>
              <a:t> in </a:t>
            </a:r>
            <a:r>
              <a:rPr lang="en-US" dirty="0" err="1"/>
              <a:t>Coulex</a:t>
            </a:r>
            <a:r>
              <a:rPr lang="en-US" dirty="0"/>
              <a:t> </a:t>
            </a:r>
            <a:r>
              <a:rPr lang="en-US" dirty="0">
                <a:latin typeface="MS PGothic" pitchFamily="34" charset="-128"/>
                <a:ea typeface="MS PGothic" pitchFamily="34" charset="-128"/>
              </a:rPr>
              <a:t>⇒</a:t>
            </a:r>
            <a:r>
              <a:rPr lang="en-US" dirty="0"/>
              <a:t> observe </a:t>
            </a:r>
            <a:r>
              <a:rPr lang="en-US" dirty="0">
                <a:solidFill>
                  <a:srgbClr val="357F31"/>
                </a:solidFill>
              </a:rPr>
              <a:t>E1</a:t>
            </a:r>
            <a:r>
              <a:rPr lang="en-US" dirty="0"/>
              <a:t>(and </a:t>
            </a:r>
            <a:r>
              <a:rPr lang="en-US" dirty="0">
                <a:solidFill>
                  <a:srgbClr val="FFC000"/>
                </a:solidFill>
              </a:rPr>
              <a:t>E2</a:t>
            </a:r>
            <a:r>
              <a:rPr lang="en-US" dirty="0"/>
              <a:t>) decay </a:t>
            </a:r>
            <a:r>
              <a:rPr lang="en-US" dirty="0">
                <a:latin typeface="Symbol" pitchFamily="18" charset="2"/>
              </a:rPr>
              <a:t>g</a:t>
            </a:r>
            <a:r>
              <a:rPr lang="en-US" dirty="0"/>
              <a:t> ray(s)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1013" y="5229225"/>
            <a:ext cx="1525587" cy="3698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/>
              <a:t>Principle: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652" y="28135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ISOLDE IS475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4289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852738"/>
            <a:ext cx="35496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65400"/>
            <a:ext cx="446405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281738"/>
            <a:ext cx="26495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63850" y="1547813"/>
            <a:ext cx="3221038" cy="3683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99"/>
                </a:solidFill>
              </a:rPr>
              <a:t>Experimental Information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88100" y="2133600"/>
            <a:ext cx="2000250" cy="3698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atin typeface="Symbol" pitchFamily="18" charset="2"/>
              </a:rPr>
              <a:t>g</a:t>
            </a:r>
            <a:r>
              <a:rPr lang="en-US" dirty="0"/>
              <a:t>-ray Spectrum</a:t>
            </a:r>
          </a:p>
        </p:txBody>
      </p:sp>
      <p:sp>
        <p:nvSpPr>
          <p:cNvPr id="491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Kinematics and </a:t>
            </a:r>
            <a:r>
              <a:rPr lang="en-US" smtClean="0">
                <a:latin typeface="Symbol" pitchFamily="18" charset="2"/>
              </a:rPr>
              <a:t>g</a:t>
            </a:r>
            <a:r>
              <a:rPr lang="en-US" smtClean="0"/>
              <a:t>-ray spectra</a:t>
            </a: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0" y="6437313"/>
            <a:ext cx="7200900" cy="2317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1200" dirty="0"/>
              <a:t>  </a:t>
            </a:r>
            <a:r>
              <a:rPr lang="de-DE" sz="1200" dirty="0" smtClean="0"/>
              <a:t>  DPG Frühjahrstagung 2012 Mainz |  IKP TU Darmstadt  </a:t>
            </a:r>
            <a:r>
              <a:rPr lang="de-DE" sz="1200" dirty="0"/>
              <a:t>|  Dr. Marcus </a:t>
            </a:r>
            <a:r>
              <a:rPr lang="de-DE" sz="1200" dirty="0" smtClean="0"/>
              <a:t>Scheck</a:t>
            </a:r>
            <a:endParaRPr lang="de-DE" sz="1200" dirty="0"/>
          </a:p>
          <a:p>
            <a:pPr>
              <a:defRPr/>
            </a:pPr>
            <a:endParaRPr lang="de-DE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23850" y="2133600"/>
            <a:ext cx="3602038" cy="3683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/>
              <a:t>(Inverse) reaction kinematics</a:t>
            </a:r>
          </a:p>
        </p:txBody>
      </p:sp>
      <p:sp>
        <p:nvSpPr>
          <p:cNvPr id="49161" name="TextBox 3"/>
          <p:cNvSpPr txBox="1">
            <a:spLocks noChangeArrowheads="1"/>
          </p:cNvSpPr>
          <p:nvPr/>
        </p:nvSpPr>
        <p:spPr bwMode="auto">
          <a:xfrm rot="-5400000">
            <a:off x="-373062" y="3694112"/>
            <a:ext cx="1270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/>
              <a:t>Energy [MeV]</a:t>
            </a:r>
          </a:p>
        </p:txBody>
      </p:sp>
      <p:sp>
        <p:nvSpPr>
          <p:cNvPr id="49162" name="TextBox 4"/>
          <p:cNvSpPr txBox="1">
            <a:spLocks noChangeArrowheads="1"/>
          </p:cNvSpPr>
          <p:nvPr/>
        </p:nvSpPr>
        <p:spPr bwMode="auto">
          <a:xfrm>
            <a:off x="1427163" y="5065713"/>
            <a:ext cx="1481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>
                <a:sym typeface="Symbol" pitchFamily="18" charset="2"/>
              </a:rPr>
              <a:t>Polar angle  [</a:t>
            </a:r>
            <a:r>
              <a:rPr lang="en-US" sz="1400" baseline="30000">
                <a:sym typeface="Symbol" pitchFamily="18" charset="2"/>
              </a:rPr>
              <a:t>o</a:t>
            </a:r>
            <a:r>
              <a:rPr lang="en-US" sz="1400">
                <a:sym typeface="Symbol" pitchFamily="18" charset="2"/>
              </a:rPr>
              <a:t>]</a:t>
            </a:r>
            <a:endParaRPr lang="en-US" sz="1400"/>
          </a:p>
        </p:txBody>
      </p:sp>
      <p:sp>
        <p:nvSpPr>
          <p:cNvPr id="15" name="Oval 14"/>
          <p:cNvSpPr/>
          <p:nvPr/>
        </p:nvSpPr>
        <p:spPr>
          <a:xfrm>
            <a:off x="850305" y="3768196"/>
            <a:ext cx="1465982" cy="445171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rthographicFront">
              <a:rot lat="0" lon="0" rev="10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264966" y="4143182"/>
            <a:ext cx="1321643" cy="554360"/>
          </a:xfrm>
          <a:prstGeom prst="ellipse">
            <a:avLst/>
          </a:prstGeom>
          <a:noFill/>
          <a:ln>
            <a:solidFill>
              <a:srgbClr val="F236CE"/>
            </a:solidFill>
          </a:ln>
          <a:scene3d>
            <a:camera prst="orthographicFront">
              <a:rot lat="0" lon="0" rev="9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50305" y="4242792"/>
            <a:ext cx="1583704" cy="454750"/>
          </a:xfrm>
          <a:prstGeom prst="ellipse">
            <a:avLst/>
          </a:prstGeom>
          <a:noFill/>
          <a:ln>
            <a:solidFill>
              <a:srgbClr val="002060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66329" y="4688877"/>
            <a:ext cx="1583704" cy="217002"/>
          </a:xfrm>
          <a:prstGeom prst="ellipse">
            <a:avLst/>
          </a:prstGeom>
          <a:noFill/>
          <a:ln>
            <a:solidFill>
              <a:srgbClr val="F6750A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3195638" y="3632200"/>
            <a:ext cx="1150937" cy="61118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168" name="TextBox 5"/>
          <p:cNvSpPr txBox="1">
            <a:spLocks noChangeArrowheads="1"/>
          </p:cNvSpPr>
          <p:nvPr/>
        </p:nvSpPr>
        <p:spPr bwMode="auto">
          <a:xfrm>
            <a:off x="2166938" y="3141663"/>
            <a:ext cx="134461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b="1"/>
              <a:t>Target recoils</a:t>
            </a:r>
          </a:p>
        </p:txBody>
      </p:sp>
      <p:sp>
        <p:nvSpPr>
          <p:cNvPr id="49169" name="TextBox 6"/>
          <p:cNvSpPr txBox="1">
            <a:spLocks noChangeArrowheads="1"/>
          </p:cNvSpPr>
          <p:nvPr/>
        </p:nvSpPr>
        <p:spPr bwMode="auto">
          <a:xfrm>
            <a:off x="109538" y="5133975"/>
            <a:ext cx="1090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b="1"/>
              <a:t>Projectiles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433638" y="3448050"/>
            <a:ext cx="406400" cy="7731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755650" y="4483100"/>
            <a:ext cx="1008063" cy="6461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72" name="TextBox 25"/>
          <p:cNvSpPr txBox="1">
            <a:spLocks noChangeArrowheads="1"/>
          </p:cNvSpPr>
          <p:nvPr/>
        </p:nvSpPr>
        <p:spPr bwMode="auto">
          <a:xfrm>
            <a:off x="6469063" y="5611813"/>
            <a:ext cx="1847850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/>
              <a:t>4x 9 </a:t>
            </a:r>
            <a:r>
              <a:rPr lang="en-US">
                <a:latin typeface="Symbol" pitchFamily="18" charset="2"/>
              </a:rPr>
              <a:t>g</a:t>
            </a:r>
            <a:r>
              <a:rPr lang="en-US"/>
              <a:t>-ray yields</a:t>
            </a:r>
          </a:p>
        </p:txBody>
      </p:sp>
      <p:sp>
        <p:nvSpPr>
          <p:cNvPr id="49173" name="TextBox 27"/>
          <p:cNvSpPr txBox="1">
            <a:spLocks noChangeArrowheads="1"/>
          </p:cNvSpPr>
          <p:nvPr/>
        </p:nvSpPr>
        <p:spPr bwMode="auto">
          <a:xfrm>
            <a:off x="755650" y="5589588"/>
            <a:ext cx="2673350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Split in 4 angular ranges</a:t>
            </a:r>
          </a:p>
        </p:txBody>
      </p:sp>
      <p:sp>
        <p:nvSpPr>
          <p:cNvPr id="49175" name="TextBox 1"/>
          <p:cNvSpPr txBox="1">
            <a:spLocks noChangeArrowheads="1"/>
          </p:cNvSpPr>
          <p:nvPr/>
        </p:nvSpPr>
        <p:spPr bwMode="auto">
          <a:xfrm>
            <a:off x="3195638" y="3706813"/>
            <a:ext cx="936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200" b="1"/>
              <a:t>Doppler</a:t>
            </a:r>
          </a:p>
          <a:p>
            <a:pPr algn="ctr" eaLnBrk="1" hangingPunct="1"/>
            <a:r>
              <a:rPr lang="en-US" sz="1200" b="1"/>
              <a:t>correction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652" y="28135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ISOLDE IS475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44823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587500"/>
            <a:ext cx="34226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410200" y="838200"/>
            <a:ext cx="34893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Enhancement due to</a:t>
            </a:r>
          </a:p>
          <a:p>
            <a:pPr eaLnBrk="1" hangingPunct="1"/>
            <a:r>
              <a:rPr lang="en-US" sz="28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Octupole deformation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04800" y="838200"/>
            <a:ext cx="44116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Partial Nuclear Level scheme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011238" y="1279525"/>
            <a:ext cx="9810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baseline="30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225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</a:p>
        </p:txBody>
      </p:sp>
      <p:pic>
        <p:nvPicPr>
          <p:cNvPr id="15366" name="Picture 6" descr="lucas_fi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2044700"/>
            <a:ext cx="4175125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Line 7"/>
          <p:cNvSpPr>
            <a:spLocks noChangeShapeType="1"/>
          </p:cNvSpPr>
          <p:nvPr/>
        </p:nvSpPr>
        <p:spPr bwMode="auto">
          <a:xfrm flipH="1" flipV="1">
            <a:off x="1908175" y="4652963"/>
            <a:ext cx="1368425" cy="3857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 flipH="1" flipV="1">
            <a:off x="2895600" y="3525838"/>
            <a:ext cx="3810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094163" y="5516563"/>
            <a:ext cx="4911725" cy="5445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Nuclear enhancement: 50 - 500</a:t>
            </a:r>
            <a:endParaRPr lang="en-US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4395" name="Rectangle 11"/>
          <p:cNvSpPr>
            <a:spLocks noChangeArrowheads="1"/>
          </p:cNvSpPr>
          <p:nvPr/>
        </p:nvSpPr>
        <p:spPr bwMode="auto">
          <a:xfrm>
            <a:off x="0" y="76200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 anchor="ctr"/>
          <a:lstStyle/>
          <a:p>
            <a:pPr algn="ctr">
              <a:defRPr/>
            </a:pPr>
            <a:r>
              <a:rPr lang="en-US" sz="4000" b="1" i="1" dirty="0">
                <a:latin typeface="+mj-lt"/>
              </a:rPr>
              <a:t>Radium Atom: Nuclear Structure</a:t>
            </a:r>
          </a:p>
        </p:txBody>
      </p:sp>
      <p:sp>
        <p:nvSpPr>
          <p:cNvPr id="15371" name="Text Box 12"/>
          <p:cNvSpPr txBox="1">
            <a:spLocks noChangeArrowheads="1"/>
          </p:cNvSpPr>
          <p:nvPr/>
        </p:nvSpPr>
        <p:spPr bwMode="auto">
          <a:xfrm>
            <a:off x="395288" y="5589588"/>
            <a:ext cx="33131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3333FF"/>
                </a:solidFill>
                <a:latin typeface="Times New Roman" pitchFamily="18" charset="0"/>
              </a:rPr>
              <a:t>Theory</a:t>
            </a:r>
            <a:endParaRPr lang="en-US" dirty="0">
              <a:latin typeface="Times New Roman" pitchFamily="18" charset="0"/>
            </a:endParaRPr>
          </a:p>
          <a:p>
            <a:pPr eaLnBrk="1" hangingPunct="1"/>
            <a:r>
              <a:rPr lang="en-US" dirty="0">
                <a:latin typeface="Times New Roman" pitchFamily="18" charset="0"/>
              </a:rPr>
              <a:t>J. Engel, J. </a:t>
            </a:r>
            <a:r>
              <a:rPr lang="en-US" dirty="0" err="1">
                <a:latin typeface="Times New Roman" pitchFamily="18" charset="0"/>
              </a:rPr>
              <a:t>Dobaczewski</a:t>
            </a:r>
            <a:r>
              <a:rPr lang="en-US" dirty="0">
                <a:latin typeface="Times New Roman" pitchFamily="18" charset="0"/>
              </a:rPr>
              <a:t> et al.</a:t>
            </a:r>
            <a:r>
              <a:rPr lang="en-US" sz="1400" dirty="0">
                <a:latin typeface="Times New Roman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92950" y="2492375"/>
            <a:ext cx="1366838" cy="649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6" name="TextBox 15"/>
          <p:cNvSpPr txBox="1">
            <a:spLocks noChangeArrowheads="1"/>
          </p:cNvSpPr>
          <p:nvPr/>
        </p:nvSpPr>
        <p:spPr bwMode="auto">
          <a:xfrm>
            <a:off x="349250" y="5151438"/>
            <a:ext cx="4641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>
                <a:latin typeface="Times New Roman" pitchFamily="18" charset="0"/>
                <a:cs typeface="Times New Roman" pitchFamily="18" charset="0"/>
              </a:rPr>
              <a:t>Figure from I. Ahmad &amp; P. Butler, Ann. Rev. Nucl. Part.Sci.</a:t>
            </a:r>
            <a:r>
              <a:rPr lang="en-US" sz="1200" b="1">
                <a:latin typeface="Times New Roman" pitchFamily="18" charset="0"/>
                <a:cs typeface="Times New Roman" pitchFamily="18" charset="0"/>
              </a:rPr>
              <a:t>43</a:t>
            </a:r>
            <a:r>
              <a:rPr lang="en-US" sz="1200">
                <a:latin typeface="Times New Roman" pitchFamily="18" charset="0"/>
                <a:cs typeface="Times New Roman" pitchFamily="18" charset="0"/>
              </a:rPr>
              <a:t>,71(1993)</a:t>
            </a:r>
          </a:p>
        </p:txBody>
      </p:sp>
      <p:sp>
        <p:nvSpPr>
          <p:cNvPr id="15377" name="TextBox 16"/>
          <p:cNvSpPr txBox="1">
            <a:spLocks noChangeArrowheads="1"/>
          </p:cNvSpPr>
          <p:nvPr/>
        </p:nvSpPr>
        <p:spPr bwMode="auto">
          <a:xfrm>
            <a:off x="5164138" y="5146675"/>
            <a:ext cx="36147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>
                <a:latin typeface="Times New Roman" pitchFamily="18" charset="0"/>
                <a:cs typeface="Times New Roman" pitchFamily="18" charset="0"/>
              </a:rPr>
              <a:t>Figure from  R. Lucas, Europhysics news </a:t>
            </a:r>
            <a:r>
              <a:rPr lang="en-US" sz="1200" b="1">
                <a:latin typeface="Times New Roman" pitchFamily="18" charset="0"/>
                <a:cs typeface="Times New Roman" pitchFamily="18" charset="0"/>
              </a:rPr>
              <a:t>31</a:t>
            </a:r>
            <a:r>
              <a:rPr lang="en-US" sz="1200">
                <a:latin typeface="Times New Roman" pitchFamily="18" charset="0"/>
                <a:cs typeface="Times New Roman" pitchFamily="18" charset="0"/>
              </a:rPr>
              <a:t>,71(2001)</a:t>
            </a:r>
          </a:p>
        </p:txBody>
      </p:sp>
    </p:spTree>
    <p:extLst>
      <p:ext uri="{BB962C8B-B14F-4D97-AF65-F5344CB8AC3E}">
        <p14:creationId xmlns:p14="http://schemas.microsoft.com/office/powerpoint/2010/main" val="1369398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1" name="Text Box 3"/>
          <p:cNvSpPr txBox="1">
            <a:spLocks noChangeArrowheads="1"/>
          </p:cNvSpPr>
          <p:nvPr/>
        </p:nvSpPr>
        <p:spPr bwMode="auto">
          <a:xfrm>
            <a:off x="3647984" y="1790343"/>
            <a:ext cx="1752600" cy="240065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complementary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approaches</a:t>
            </a:r>
          </a:p>
          <a:p>
            <a:pPr eaLnBrk="0" hangingPunct="0">
              <a:defRPr/>
            </a:pPr>
            <a:endParaRPr lang="en-US" sz="1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 eaLnBrk="0" hangingPunct="0">
              <a:defRPr/>
            </a:pPr>
            <a:r>
              <a:rPr lang="en-US" sz="8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en-US" sz="8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</a:t>
            </a:r>
            <a:endParaRPr lang="en-US" dirty="0" smtClean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 eaLnBrk="0" hangingPunct="0">
              <a:defRPr/>
            </a:pP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843" name="Group 39"/>
          <p:cNvGrpSpPr>
            <a:grpSpLocks/>
          </p:cNvGrpSpPr>
          <p:nvPr/>
        </p:nvGrpSpPr>
        <p:grpSpPr bwMode="auto">
          <a:xfrm>
            <a:off x="5528108" y="598488"/>
            <a:ext cx="3124200" cy="5943600"/>
            <a:chOff x="3334" y="576"/>
            <a:chExt cx="1968" cy="3744"/>
          </a:xfrm>
        </p:grpSpPr>
        <p:pic>
          <p:nvPicPr>
            <p:cNvPr id="35849" name="Picture 14" descr="KVI_AI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34" y="953"/>
              <a:ext cx="1968" cy="15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65583" name="Text Box 15"/>
            <p:cNvSpPr txBox="1">
              <a:spLocks noChangeArrowheads="1"/>
            </p:cNvSpPr>
            <p:nvPr/>
          </p:nvSpPr>
          <p:spPr bwMode="auto">
            <a:xfrm>
              <a:off x="4193" y="4032"/>
              <a:ext cx="116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en-US" sz="240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pic>
          <p:nvPicPr>
            <p:cNvPr id="35851" name="Picture 16" descr="PICT004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44" y="2538"/>
              <a:ext cx="1939" cy="159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65585" name="Text Box 17"/>
            <p:cNvSpPr txBox="1">
              <a:spLocks noChangeArrowheads="1"/>
            </p:cNvSpPr>
            <p:nvPr/>
          </p:nvSpPr>
          <p:spPr bwMode="auto">
            <a:xfrm>
              <a:off x="3456" y="576"/>
              <a:ext cx="161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</a:t>
              </a:r>
              <a:r>
                <a:rPr lang="en-US" sz="2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Precision Frontier</a:t>
              </a:r>
            </a:p>
          </p:txBody>
        </p:sp>
      </p:grpSp>
      <p:grpSp>
        <p:nvGrpSpPr>
          <p:cNvPr id="35844" name="Group 38"/>
          <p:cNvGrpSpPr>
            <a:grpSpLocks/>
          </p:cNvGrpSpPr>
          <p:nvPr/>
        </p:nvGrpSpPr>
        <p:grpSpPr bwMode="auto">
          <a:xfrm>
            <a:off x="304800" y="593220"/>
            <a:ext cx="3200400" cy="5524500"/>
            <a:chOff x="192" y="528"/>
            <a:chExt cx="2016" cy="3480"/>
          </a:xfrm>
        </p:grpSpPr>
        <p:sp>
          <p:nvSpPr>
            <p:cNvPr id="365579" name="Text Box 11"/>
            <p:cNvSpPr txBox="1">
              <a:spLocks noChangeArrowheads="1"/>
            </p:cNvSpPr>
            <p:nvPr/>
          </p:nvSpPr>
          <p:spPr bwMode="auto">
            <a:xfrm>
              <a:off x="240" y="528"/>
              <a:ext cx="184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Direct Search Frontier</a:t>
              </a:r>
            </a:p>
          </p:txBody>
        </p:sp>
        <p:pic>
          <p:nvPicPr>
            <p:cNvPr id="35847" name="Picture 3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" y="960"/>
              <a:ext cx="2016" cy="1379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  <p:pic>
          <p:nvPicPr>
            <p:cNvPr id="35848" name="Picture 3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" y="2496"/>
              <a:ext cx="2016" cy="151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</p:grpSp>
      <p:sp>
        <p:nvSpPr>
          <p:cNvPr id="365608" name="Text Box 40"/>
          <p:cNvSpPr txBox="1">
            <a:spLocks noChangeArrowheads="1"/>
          </p:cNvSpPr>
          <p:nvPr/>
        </p:nvSpPr>
        <p:spPr bwMode="auto">
          <a:xfrm>
            <a:off x="681038" y="0"/>
            <a:ext cx="7135812" cy="523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Experiments at the Frontiers of Standard Theory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553840" y="3835132"/>
            <a:ext cx="1940887" cy="1862901"/>
            <a:chOff x="3505727" y="4374386"/>
            <a:chExt cx="1940887" cy="1862901"/>
          </a:xfrm>
        </p:grpSpPr>
        <p:sp>
          <p:nvSpPr>
            <p:cNvPr id="2" name="Rectangle 1"/>
            <p:cNvSpPr/>
            <p:nvPr/>
          </p:nvSpPr>
          <p:spPr>
            <a:xfrm rot="2414521">
              <a:off x="3505727" y="4374386"/>
              <a:ext cx="90601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</a:t>
              </a:r>
              <a:endParaRPr lang="en-US" sz="5400" dirty="0"/>
            </a:p>
          </p:txBody>
        </p:sp>
        <p:sp>
          <p:nvSpPr>
            <p:cNvPr id="14" name="Rectangle 13"/>
            <p:cNvSpPr/>
            <p:nvPr/>
          </p:nvSpPr>
          <p:spPr>
            <a:xfrm rot="18644093">
              <a:off x="4531940" y="4373861"/>
              <a:ext cx="90601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</a:t>
              </a:r>
              <a:endParaRPr lang="en-US" sz="5400" dirty="0"/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3664527" y="5283180"/>
              <a:ext cx="1577676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</a:t>
              </a:r>
              <a:r>
                <a:rPr lang="en-US" sz="28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Intensity</a:t>
              </a:r>
            </a:p>
            <a:p>
              <a:pPr>
                <a:defRPr/>
              </a:pPr>
              <a:r>
                <a:rPr lang="en-US" sz="28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Frontier</a:t>
              </a:r>
              <a:endPara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06210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5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Text Box 2"/>
          <p:cNvSpPr txBox="1">
            <a:spLocks noChangeArrowheads="1"/>
          </p:cNvSpPr>
          <p:nvPr/>
        </p:nvSpPr>
        <p:spPr bwMode="auto">
          <a:xfrm>
            <a:off x="4102100" y="5956300"/>
            <a:ext cx="477361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46" tIns="48323" rIns="96646" bIns="48323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hangingPunct="0"/>
            <a:r>
              <a:rPr kumimoji="1" lang="en-US" altLang="zh-TW" sz="1400" i="1">
                <a:latin typeface="Calibri" pitchFamily="34" charset="0"/>
                <a:ea typeface="PMingLiU" pitchFamily="18" charset="-120"/>
              </a:rPr>
              <a:t>Schiff moment of </a:t>
            </a:r>
            <a:r>
              <a:rPr kumimoji="1" lang="en-US" altLang="zh-TW" sz="1400" i="1" baseline="30000">
                <a:latin typeface="Calibri" pitchFamily="34" charset="0"/>
                <a:ea typeface="PMingLiU" pitchFamily="18" charset="-120"/>
              </a:rPr>
              <a:t>225</a:t>
            </a:r>
            <a:r>
              <a:rPr kumimoji="1" lang="en-US" altLang="zh-TW" sz="1400" i="1">
                <a:latin typeface="Calibri" pitchFamily="34" charset="0"/>
                <a:ea typeface="PMingLiU" pitchFamily="18" charset="-120"/>
              </a:rPr>
              <a:t>Ra, Dobaczewski, Engel (2005)</a:t>
            </a:r>
          </a:p>
          <a:p>
            <a:pPr algn="r" eaLnBrk="0" hangingPunct="0"/>
            <a:r>
              <a:rPr kumimoji="1" lang="en-US" altLang="zh-TW" sz="1400" i="1">
                <a:latin typeface="Calibri" pitchFamily="34" charset="0"/>
                <a:ea typeface="PMingLiU" pitchFamily="18" charset="-120"/>
              </a:rPr>
              <a:t>Schiff moment of </a:t>
            </a:r>
            <a:r>
              <a:rPr kumimoji="1" lang="en-US" altLang="zh-TW" sz="1400" i="1" baseline="30000">
                <a:latin typeface="Calibri" pitchFamily="34" charset="0"/>
                <a:ea typeface="PMingLiU" pitchFamily="18" charset="-120"/>
              </a:rPr>
              <a:t>199</a:t>
            </a:r>
            <a:r>
              <a:rPr kumimoji="1" lang="en-US" altLang="zh-TW" sz="1400" i="1">
                <a:latin typeface="Calibri" pitchFamily="34" charset="0"/>
                <a:ea typeface="PMingLiU" pitchFamily="18" charset="-120"/>
              </a:rPr>
              <a:t>Hg, Ban, Dobaczewski, Engel, Shukla (2010)</a:t>
            </a:r>
            <a:endParaRPr lang="en-US" sz="1400" i="1">
              <a:latin typeface="Calibri" pitchFamily="34" charset="0"/>
              <a:ea typeface="PMingLiU" pitchFamily="18" charset="-120"/>
            </a:endParaRPr>
          </a:p>
        </p:txBody>
      </p:sp>
      <p:graphicFrame>
        <p:nvGraphicFramePr>
          <p:cNvPr id="249859" name="Group 3"/>
          <p:cNvGraphicFramePr>
            <a:graphicFrameLocks noGrp="1"/>
          </p:cNvGraphicFramePr>
          <p:nvPr/>
        </p:nvGraphicFramePr>
        <p:xfrm>
          <a:off x="3895725" y="4603750"/>
          <a:ext cx="4932363" cy="1341120"/>
        </p:xfrm>
        <a:graphic>
          <a:graphicData uri="http://schemas.openxmlformats.org/drawingml/2006/table">
            <a:tbl>
              <a:tblPr/>
              <a:tblGrid>
                <a:gridCol w="1644650"/>
                <a:gridCol w="1046163"/>
                <a:gridCol w="1046162"/>
                <a:gridCol w="1195388"/>
              </a:tblGrid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Skyrme Model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Isoscalar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Isovector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Isotensor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SIII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4000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SkM*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SLy4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8000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9886" name="Text Box 37"/>
          <p:cNvSpPr txBox="1">
            <a:spLocks noChangeArrowheads="1"/>
          </p:cNvSpPr>
          <p:nvPr/>
        </p:nvSpPr>
        <p:spPr bwMode="auto">
          <a:xfrm>
            <a:off x="3816350" y="4216400"/>
            <a:ext cx="47736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Enhancement Factor: EDM (</a:t>
            </a:r>
            <a:r>
              <a:rPr lang="en-US" sz="1600" b="1" baseline="30000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225</a:t>
            </a:r>
            <a:r>
              <a:rPr lang="en-US" sz="1600" b="1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Ra) / EDM (</a:t>
            </a:r>
            <a:r>
              <a:rPr lang="en-US" sz="1600" b="1" baseline="30000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199</a:t>
            </a:r>
            <a:r>
              <a:rPr lang="en-US" sz="1600" b="1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Hg)</a:t>
            </a:r>
          </a:p>
        </p:txBody>
      </p:sp>
      <p:sp>
        <p:nvSpPr>
          <p:cNvPr id="249887" name="Text Box 38"/>
          <p:cNvSpPr txBox="1">
            <a:spLocks noChangeArrowheads="1"/>
          </p:cNvSpPr>
          <p:nvPr/>
        </p:nvSpPr>
        <p:spPr bwMode="auto">
          <a:xfrm>
            <a:off x="2057400" y="762000"/>
            <a:ext cx="69342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3038" indent="-1730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lnSpc>
                <a:spcPct val="150000"/>
              </a:lnSpc>
              <a:buFontTx/>
              <a:buChar char="•"/>
            </a:pPr>
            <a:r>
              <a:rPr lang="en-US" sz="1800" dirty="0">
                <a:solidFill>
                  <a:srgbClr val="3333FF"/>
                </a:solidFill>
                <a:latin typeface="Arial" pitchFamily="34" charset="0"/>
                <a:ea typeface="MS PGothic" pitchFamily="34" charset="-128"/>
              </a:rPr>
              <a:t>Closely spaced parity doublet</a:t>
            </a:r>
            <a:r>
              <a:rPr lang="en-US" sz="1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en-US" sz="1400" dirty="0">
                <a:latin typeface="Arial" pitchFamily="34" charset="0"/>
                <a:ea typeface="MS PGothic" pitchFamily="34" charset="-128"/>
              </a:rPr>
              <a:t>– </a:t>
            </a:r>
            <a:r>
              <a:rPr lang="en-US" sz="1400" i="1" dirty="0" err="1">
                <a:latin typeface="Arial" pitchFamily="34" charset="0"/>
              </a:rPr>
              <a:t>Haxton</a:t>
            </a:r>
            <a:r>
              <a:rPr lang="en-US" sz="1400" i="1" dirty="0">
                <a:latin typeface="Arial" pitchFamily="34" charset="0"/>
              </a:rPr>
              <a:t> &amp; Henley (1983)</a:t>
            </a:r>
            <a:endParaRPr lang="en-US" sz="1400" dirty="0">
              <a:latin typeface="Arial" pitchFamily="34" charset="0"/>
              <a:ea typeface="MS PGothic" pitchFamily="34" charset="-128"/>
            </a:endParaRPr>
          </a:p>
          <a:p>
            <a:pPr eaLnBrk="0" hangingPunct="0">
              <a:lnSpc>
                <a:spcPct val="150000"/>
              </a:lnSpc>
              <a:buFontTx/>
              <a:buChar char="•"/>
            </a:pPr>
            <a:r>
              <a:rPr lang="en-US" sz="1800" dirty="0">
                <a:solidFill>
                  <a:srgbClr val="3333FF"/>
                </a:solidFill>
                <a:latin typeface="Arial" pitchFamily="34" charset="0"/>
                <a:ea typeface="MS PGothic" pitchFamily="34" charset="-128"/>
              </a:rPr>
              <a:t>Large intrinsic Schiff moment due to </a:t>
            </a:r>
            <a:r>
              <a:rPr lang="en-US" sz="1800" dirty="0" err="1">
                <a:solidFill>
                  <a:srgbClr val="3333FF"/>
                </a:solidFill>
                <a:latin typeface="Arial" pitchFamily="34" charset="0"/>
                <a:ea typeface="MS PGothic" pitchFamily="34" charset="-128"/>
              </a:rPr>
              <a:t>octupole</a:t>
            </a:r>
            <a:r>
              <a:rPr lang="en-US" sz="1800" dirty="0">
                <a:solidFill>
                  <a:srgbClr val="3333FF"/>
                </a:solidFill>
                <a:latin typeface="Arial" pitchFamily="34" charset="0"/>
                <a:ea typeface="MS PGothic" pitchFamily="34" charset="-128"/>
              </a:rPr>
              <a:t> deformation</a:t>
            </a:r>
          </a:p>
          <a:p>
            <a:pPr lvl="2" eaLnBrk="0" hangingPunct="0">
              <a:lnSpc>
                <a:spcPct val="150000"/>
              </a:lnSpc>
            </a:pPr>
            <a:r>
              <a:rPr lang="en-US" sz="1400" i="1" dirty="0">
                <a:latin typeface="Arial" pitchFamily="34" charset="0"/>
              </a:rPr>
              <a:t>		                            – </a:t>
            </a:r>
            <a:r>
              <a:rPr lang="en-US" sz="1400" i="1" dirty="0" err="1">
                <a:latin typeface="Arial" pitchFamily="34" charset="0"/>
              </a:rPr>
              <a:t>Auerbach</a:t>
            </a:r>
            <a:r>
              <a:rPr lang="en-US" sz="1400" i="1" dirty="0">
                <a:latin typeface="Arial" pitchFamily="34" charset="0"/>
              </a:rPr>
              <a:t>, </a:t>
            </a:r>
            <a:r>
              <a:rPr lang="en-US" sz="1400" i="1" dirty="0" err="1">
                <a:latin typeface="Arial" pitchFamily="34" charset="0"/>
              </a:rPr>
              <a:t>Flambaum</a:t>
            </a:r>
            <a:r>
              <a:rPr lang="en-US" sz="1400" i="1" dirty="0">
                <a:latin typeface="Arial" pitchFamily="34" charset="0"/>
              </a:rPr>
              <a:t> &amp; </a:t>
            </a:r>
            <a:r>
              <a:rPr lang="en-US" sz="1400" i="1" dirty="0" err="1">
                <a:latin typeface="Arial" pitchFamily="34" charset="0"/>
              </a:rPr>
              <a:t>Spevak</a:t>
            </a:r>
            <a:r>
              <a:rPr lang="en-US" sz="1400" i="1" dirty="0">
                <a:latin typeface="Arial" pitchFamily="34" charset="0"/>
              </a:rPr>
              <a:t> (1996)</a:t>
            </a:r>
            <a:endParaRPr lang="en-US" sz="1400" dirty="0">
              <a:latin typeface="Arial" pitchFamily="34" charset="0"/>
              <a:ea typeface="MS PGothic" pitchFamily="34" charset="-128"/>
            </a:endParaRPr>
          </a:p>
          <a:p>
            <a:pPr eaLnBrk="0" hangingPunct="0">
              <a:lnSpc>
                <a:spcPct val="150000"/>
              </a:lnSpc>
              <a:buFontTx/>
              <a:buChar char="•"/>
            </a:pPr>
            <a:r>
              <a:rPr lang="en-US" sz="1800" dirty="0">
                <a:solidFill>
                  <a:srgbClr val="3333FF"/>
                </a:solidFill>
                <a:latin typeface="Arial" pitchFamily="34" charset="0"/>
                <a:ea typeface="MS PGothic" pitchFamily="34" charset="-128"/>
              </a:rPr>
              <a:t>Relativistic atomic structure (</a:t>
            </a:r>
            <a:r>
              <a:rPr lang="en-US" sz="1800" baseline="30000" dirty="0">
                <a:solidFill>
                  <a:srgbClr val="3333FF"/>
                </a:solidFill>
                <a:latin typeface="Arial" pitchFamily="34" charset="0"/>
                <a:ea typeface="MS PGothic" pitchFamily="34" charset="-128"/>
              </a:rPr>
              <a:t>225</a:t>
            </a:r>
            <a:r>
              <a:rPr lang="en-US" sz="1800" dirty="0">
                <a:solidFill>
                  <a:srgbClr val="3333FF"/>
                </a:solidFill>
                <a:latin typeface="Arial" pitchFamily="34" charset="0"/>
                <a:ea typeface="MS PGothic" pitchFamily="34" charset="-128"/>
              </a:rPr>
              <a:t>Ra / </a:t>
            </a:r>
            <a:r>
              <a:rPr lang="en-US" sz="1800" baseline="30000" dirty="0">
                <a:solidFill>
                  <a:srgbClr val="3333FF"/>
                </a:solidFill>
                <a:latin typeface="Arial" pitchFamily="34" charset="0"/>
                <a:ea typeface="MS PGothic" pitchFamily="34" charset="-128"/>
              </a:rPr>
              <a:t>199</a:t>
            </a:r>
            <a:r>
              <a:rPr lang="en-US" sz="1800" dirty="0">
                <a:solidFill>
                  <a:srgbClr val="3333FF"/>
                </a:solidFill>
                <a:latin typeface="Arial" pitchFamily="34" charset="0"/>
                <a:ea typeface="MS PGothic" pitchFamily="34" charset="-128"/>
              </a:rPr>
              <a:t>Hg ~ 3)</a:t>
            </a:r>
          </a:p>
          <a:p>
            <a:pPr eaLnBrk="0" hangingPunct="0">
              <a:lnSpc>
                <a:spcPct val="150000"/>
              </a:lnSpc>
            </a:pPr>
            <a:r>
              <a:rPr kumimoji="1" lang="en-US" altLang="zh-TW" sz="1400" i="1" dirty="0">
                <a:latin typeface="Arial" pitchFamily="34" charset="0"/>
                <a:ea typeface="PMingLiU" pitchFamily="18" charset="-120"/>
              </a:rPr>
              <a:t>				          – </a:t>
            </a:r>
            <a:r>
              <a:rPr kumimoji="1" lang="en-US" altLang="zh-TW" sz="1400" i="1" dirty="0" err="1">
                <a:latin typeface="Arial" pitchFamily="34" charset="0"/>
                <a:ea typeface="PMingLiU" pitchFamily="18" charset="-120"/>
              </a:rPr>
              <a:t>Dzuba</a:t>
            </a:r>
            <a:r>
              <a:rPr kumimoji="1" lang="en-US" altLang="zh-TW" sz="1400" i="1" dirty="0">
                <a:latin typeface="Arial" pitchFamily="34" charset="0"/>
                <a:ea typeface="PMingLiU" pitchFamily="18" charset="-120"/>
              </a:rPr>
              <a:t>, </a:t>
            </a:r>
            <a:r>
              <a:rPr kumimoji="1" lang="en-US" altLang="zh-TW" sz="1400" i="1" dirty="0" err="1">
                <a:latin typeface="Arial" pitchFamily="34" charset="0"/>
                <a:ea typeface="PMingLiU" pitchFamily="18" charset="-120"/>
              </a:rPr>
              <a:t>Flambaum</a:t>
            </a:r>
            <a:r>
              <a:rPr kumimoji="1" lang="en-US" altLang="zh-TW" sz="1400" i="1" dirty="0">
                <a:latin typeface="Arial" pitchFamily="34" charset="0"/>
                <a:ea typeface="PMingLiU" pitchFamily="18" charset="-120"/>
              </a:rPr>
              <a:t>, </a:t>
            </a:r>
            <a:r>
              <a:rPr kumimoji="1" lang="en-US" altLang="zh-TW" sz="1400" i="1" dirty="0" err="1">
                <a:latin typeface="Arial" pitchFamily="34" charset="0"/>
                <a:ea typeface="PMingLiU" pitchFamily="18" charset="-120"/>
              </a:rPr>
              <a:t>Ginges</a:t>
            </a:r>
            <a:r>
              <a:rPr kumimoji="1" lang="en-US" altLang="zh-TW" sz="1400" i="1" dirty="0">
                <a:latin typeface="Arial" pitchFamily="34" charset="0"/>
                <a:ea typeface="PMingLiU" pitchFamily="18" charset="-120"/>
              </a:rPr>
              <a:t>, </a:t>
            </a:r>
            <a:r>
              <a:rPr kumimoji="1" lang="en-US" altLang="zh-TW" sz="1400" i="1" dirty="0" err="1">
                <a:latin typeface="Arial" pitchFamily="34" charset="0"/>
                <a:ea typeface="PMingLiU" pitchFamily="18" charset="-120"/>
              </a:rPr>
              <a:t>Kozlov</a:t>
            </a:r>
            <a:r>
              <a:rPr kumimoji="1" lang="en-US" altLang="zh-TW" sz="1400" i="1" dirty="0">
                <a:latin typeface="Arial" pitchFamily="34" charset="0"/>
                <a:ea typeface="PMingLiU" pitchFamily="18" charset="-120"/>
              </a:rPr>
              <a:t> (2002)</a:t>
            </a:r>
            <a:endParaRPr kumimoji="1" lang="en-US" sz="1400" i="1" dirty="0">
              <a:latin typeface="Arial" pitchFamily="34" charset="0"/>
            </a:endParaRPr>
          </a:p>
        </p:txBody>
      </p:sp>
      <p:sp>
        <p:nvSpPr>
          <p:cNvPr id="80936" name="Rectangle 40"/>
          <p:cNvSpPr>
            <a:spLocks noGrp="1" noChangeArrowheads="1"/>
          </p:cNvSpPr>
          <p:nvPr>
            <p:ph type="title" idx="4294967295"/>
          </p:nvPr>
        </p:nvSpPr>
        <p:spPr>
          <a:xfrm>
            <a:off x="561975" y="152400"/>
            <a:ext cx="7954962" cy="3476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rgbClr val="000099"/>
                </a:solidFill>
                <a:latin typeface="+mn-lt"/>
                <a:ea typeface="+mj-ea"/>
                <a:cs typeface="+mj-cs"/>
              </a:rPr>
              <a:t>EDM of </a:t>
            </a:r>
            <a:r>
              <a:rPr lang="en-US" sz="3200" b="1" baseline="30000" dirty="0">
                <a:solidFill>
                  <a:srgbClr val="000099"/>
                </a:solidFill>
                <a:latin typeface="+mn-lt"/>
                <a:ea typeface="+mj-ea"/>
                <a:cs typeface="+mj-cs"/>
              </a:rPr>
              <a:t>225</a:t>
            </a:r>
            <a:r>
              <a:rPr lang="en-US" sz="3200" b="1" dirty="0">
                <a:solidFill>
                  <a:srgbClr val="000099"/>
                </a:solidFill>
                <a:latin typeface="+mn-lt"/>
                <a:ea typeface="+mj-ea"/>
                <a:cs typeface="+mj-cs"/>
              </a:rPr>
              <a:t>Ra enhanced</a:t>
            </a:r>
          </a:p>
        </p:txBody>
      </p:sp>
      <p:grpSp>
        <p:nvGrpSpPr>
          <p:cNvPr id="249889" name="Group 33"/>
          <p:cNvGrpSpPr>
            <a:grpSpLocks/>
          </p:cNvGrpSpPr>
          <p:nvPr/>
        </p:nvGrpSpPr>
        <p:grpSpPr bwMode="auto">
          <a:xfrm>
            <a:off x="381000" y="2819400"/>
            <a:ext cx="3352800" cy="3657600"/>
            <a:chOff x="240" y="1776"/>
            <a:chExt cx="2112" cy="2304"/>
          </a:xfrm>
        </p:grpSpPr>
        <p:sp>
          <p:nvSpPr>
            <p:cNvPr id="249890" name="AutoShape 42"/>
            <p:cNvSpPr>
              <a:spLocks noChangeArrowheads="1"/>
            </p:cNvSpPr>
            <p:nvPr/>
          </p:nvSpPr>
          <p:spPr bwMode="auto">
            <a:xfrm>
              <a:off x="240" y="1776"/>
              <a:ext cx="1968" cy="2304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91" name="Text Box 43"/>
            <p:cNvSpPr txBox="1">
              <a:spLocks noChangeAspect="1" noChangeArrowheads="1"/>
            </p:cNvSpPr>
            <p:nvPr/>
          </p:nvSpPr>
          <p:spPr bwMode="auto">
            <a:xfrm>
              <a:off x="855" y="3171"/>
              <a:ext cx="1497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/>
              <a:r>
                <a:rPr lang="en-US" sz="2000">
                  <a:latin typeface="Symbol" pitchFamily="18" charset="2"/>
                  <a:ea typeface="PMingLiU" pitchFamily="18" charset="-120"/>
                  <a:sym typeface="Symbol" pitchFamily="18" charset="2"/>
                </a:rPr>
                <a:t></a:t>
              </a:r>
              <a:r>
                <a:rPr lang="en-US" sz="2000" baseline="30000">
                  <a:latin typeface="Symbol" pitchFamily="18" charset="2"/>
                  <a:ea typeface="PMingLiU" pitchFamily="18" charset="-120"/>
                </a:rPr>
                <a:t>- </a:t>
              </a:r>
              <a:r>
                <a:rPr lang="en-US" sz="2000">
                  <a:latin typeface="Symbol" pitchFamily="18" charset="2"/>
                  <a:ea typeface="PMingLiU" pitchFamily="18" charset="-120"/>
                </a:rPr>
                <a:t>= (|a</a:t>
              </a:r>
              <a:r>
                <a:rPr lang="en-US" sz="2000">
                  <a:latin typeface="Symbol" pitchFamily="18" charset="2"/>
                  <a:ea typeface="PMingLiU" pitchFamily="18" charset="-120"/>
                  <a:sym typeface="Symbol" pitchFamily="18" charset="2"/>
                </a:rPr>
                <a:t></a:t>
              </a:r>
              <a:r>
                <a:rPr lang="en-US" sz="2000">
                  <a:latin typeface="Symbol" pitchFamily="18" charset="2"/>
                  <a:ea typeface="PMingLiU" pitchFamily="18" charset="-120"/>
                </a:rPr>
                <a:t> - |b</a:t>
              </a:r>
              <a:r>
                <a:rPr lang="en-US" sz="2000">
                  <a:latin typeface="Symbol" pitchFamily="18" charset="2"/>
                  <a:ea typeface="PMingLiU" pitchFamily="18" charset="-120"/>
                  <a:sym typeface="Symbol" pitchFamily="18" charset="2"/>
                </a:rPr>
                <a:t></a:t>
              </a:r>
              <a:r>
                <a:rPr lang="en-US" sz="2000">
                  <a:latin typeface="Symbol" pitchFamily="18" charset="2"/>
                  <a:ea typeface="PMingLiU" pitchFamily="18" charset="-120"/>
                </a:rPr>
                <a:t>)/</a:t>
              </a:r>
              <a:r>
                <a:rPr lang="en-US" sz="2000">
                  <a:latin typeface="Symbol" pitchFamily="18" charset="2"/>
                  <a:ea typeface="PMingLiU" pitchFamily="18" charset="-120"/>
                  <a:sym typeface="Symbol" pitchFamily="18" charset="2"/>
                </a:rPr>
                <a:t></a:t>
              </a:r>
              <a:r>
                <a:rPr lang="en-US" sz="2000">
                  <a:latin typeface="Symbol" pitchFamily="18" charset="2"/>
                  <a:ea typeface="PMingLiU" pitchFamily="18" charset="-120"/>
                </a:rPr>
                <a:t>2</a:t>
              </a:r>
              <a:r>
                <a:rPr lang="en-US" sz="2000">
                  <a:latin typeface="Symbol" pitchFamily="18" charset="2"/>
                  <a:ea typeface="PMingLiU" pitchFamily="18" charset="-120"/>
                  <a:sym typeface="Symbol" pitchFamily="18" charset="2"/>
                </a:rPr>
                <a:t> </a:t>
              </a:r>
            </a:p>
            <a:p>
              <a:pPr eaLnBrk="0" hangingPunct="0"/>
              <a:endParaRPr lang="en-US" sz="2000">
                <a:latin typeface="Symbol" pitchFamily="18" charset="2"/>
                <a:ea typeface="PMingLiU" pitchFamily="18" charset="-120"/>
                <a:sym typeface="Symbol" pitchFamily="18" charset="2"/>
              </a:endParaRPr>
            </a:p>
            <a:p>
              <a:pPr eaLnBrk="0" hangingPunct="0"/>
              <a:r>
                <a:rPr lang="en-US" sz="2000">
                  <a:latin typeface="Symbol" pitchFamily="18" charset="2"/>
                  <a:ea typeface="PMingLiU" pitchFamily="18" charset="-120"/>
                  <a:sym typeface="Symbol" pitchFamily="18" charset="2"/>
                </a:rPr>
                <a:t></a:t>
              </a:r>
              <a:r>
                <a:rPr lang="en-US" sz="2000" baseline="30000">
                  <a:latin typeface="Symbol" pitchFamily="18" charset="2"/>
                  <a:ea typeface="PMingLiU" pitchFamily="18" charset="-120"/>
                </a:rPr>
                <a:t>+ </a:t>
              </a:r>
              <a:r>
                <a:rPr lang="en-US" sz="2000">
                  <a:latin typeface="Symbol" pitchFamily="18" charset="2"/>
                  <a:ea typeface="PMingLiU" pitchFamily="18" charset="-120"/>
                </a:rPr>
                <a:t>= (|a</a:t>
              </a:r>
              <a:r>
                <a:rPr lang="en-US" sz="2000">
                  <a:latin typeface="Symbol" pitchFamily="18" charset="2"/>
                  <a:ea typeface="PMingLiU" pitchFamily="18" charset="-120"/>
                  <a:sym typeface="Symbol" pitchFamily="18" charset="2"/>
                </a:rPr>
                <a:t></a:t>
              </a:r>
              <a:r>
                <a:rPr lang="en-US" sz="2000">
                  <a:latin typeface="Symbol" pitchFamily="18" charset="2"/>
                  <a:ea typeface="PMingLiU" pitchFamily="18" charset="-120"/>
                </a:rPr>
                <a:t> + |b</a:t>
              </a:r>
              <a:r>
                <a:rPr lang="en-US" sz="2000">
                  <a:latin typeface="Symbol" pitchFamily="18" charset="2"/>
                  <a:ea typeface="PMingLiU" pitchFamily="18" charset="-120"/>
                  <a:sym typeface="Symbol" pitchFamily="18" charset="2"/>
                </a:rPr>
                <a:t></a:t>
              </a:r>
              <a:r>
                <a:rPr lang="en-US" sz="2000">
                  <a:latin typeface="Symbol" pitchFamily="18" charset="2"/>
                  <a:ea typeface="PMingLiU" pitchFamily="18" charset="-120"/>
                </a:rPr>
                <a:t>)/</a:t>
              </a:r>
              <a:r>
                <a:rPr lang="en-US" sz="2000">
                  <a:latin typeface="Symbol" pitchFamily="18" charset="2"/>
                  <a:ea typeface="PMingLiU" pitchFamily="18" charset="-120"/>
                  <a:sym typeface="Symbol" pitchFamily="18" charset="2"/>
                </a:rPr>
                <a:t></a:t>
              </a:r>
              <a:r>
                <a:rPr lang="en-US" sz="2000">
                  <a:latin typeface="Symbol" pitchFamily="18" charset="2"/>
                  <a:ea typeface="PMingLiU" pitchFamily="18" charset="-120"/>
                </a:rPr>
                <a:t>2</a:t>
              </a:r>
              <a:endParaRPr lang="en-US" sz="2000">
                <a:ea typeface="PMingLiU" pitchFamily="18" charset="-120"/>
              </a:endParaRPr>
            </a:p>
          </p:txBody>
        </p:sp>
        <p:sp>
          <p:nvSpPr>
            <p:cNvPr id="249892" name="Line 44"/>
            <p:cNvSpPr>
              <a:spLocks noChangeShapeType="1"/>
            </p:cNvSpPr>
            <p:nvPr/>
          </p:nvSpPr>
          <p:spPr bwMode="auto">
            <a:xfrm>
              <a:off x="352" y="3696"/>
              <a:ext cx="524" cy="0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6646" tIns="48323" rIns="96646" bIns="48323" anchor="ctr"/>
            <a:lstStyle/>
            <a:p>
              <a:endParaRPr lang="en-US"/>
            </a:p>
          </p:txBody>
        </p:sp>
        <p:sp>
          <p:nvSpPr>
            <p:cNvPr id="249893" name="Line 45"/>
            <p:cNvSpPr>
              <a:spLocks noChangeShapeType="1"/>
            </p:cNvSpPr>
            <p:nvPr/>
          </p:nvSpPr>
          <p:spPr bwMode="auto">
            <a:xfrm>
              <a:off x="354" y="3268"/>
              <a:ext cx="524" cy="0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6646" tIns="48323" rIns="96646" bIns="48323" anchor="ctr"/>
            <a:lstStyle/>
            <a:p>
              <a:endParaRPr lang="en-US"/>
            </a:p>
          </p:txBody>
        </p:sp>
        <p:sp>
          <p:nvSpPr>
            <p:cNvPr id="249894" name="Line 46"/>
            <p:cNvSpPr>
              <a:spLocks noChangeShapeType="1"/>
            </p:cNvSpPr>
            <p:nvPr/>
          </p:nvSpPr>
          <p:spPr bwMode="auto">
            <a:xfrm>
              <a:off x="495" y="3273"/>
              <a:ext cx="2" cy="430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6646" tIns="48323" rIns="96646" bIns="48323" anchor="ctr"/>
            <a:lstStyle/>
            <a:p>
              <a:endParaRPr lang="en-US"/>
            </a:p>
          </p:txBody>
        </p:sp>
        <p:sp>
          <p:nvSpPr>
            <p:cNvPr id="249895" name="Text Box 47"/>
            <p:cNvSpPr txBox="1">
              <a:spLocks noChangeArrowheads="1"/>
            </p:cNvSpPr>
            <p:nvPr/>
          </p:nvSpPr>
          <p:spPr bwMode="auto">
            <a:xfrm>
              <a:off x="471" y="3356"/>
              <a:ext cx="495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46" tIns="48323" rIns="96646" bIns="48323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hangingPunct="0"/>
              <a:r>
                <a:rPr lang="en-US" sz="1600">
                  <a:ea typeface="PMingLiU" pitchFamily="18" charset="-120"/>
                </a:rPr>
                <a:t>55 keV</a:t>
              </a:r>
            </a:p>
          </p:txBody>
        </p:sp>
        <p:grpSp>
          <p:nvGrpSpPr>
            <p:cNvPr id="249896" name="Group 48"/>
            <p:cNvGrpSpPr>
              <a:grpSpLocks/>
            </p:cNvGrpSpPr>
            <p:nvPr/>
          </p:nvGrpSpPr>
          <p:grpSpPr bwMode="auto">
            <a:xfrm>
              <a:off x="330" y="2200"/>
              <a:ext cx="842" cy="853"/>
              <a:chOff x="2726" y="866"/>
              <a:chExt cx="842" cy="853"/>
            </a:xfrm>
          </p:grpSpPr>
          <p:pic>
            <p:nvPicPr>
              <p:cNvPr id="249897" name="Picture 49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6" y="866"/>
                <a:ext cx="842" cy="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9898" name="Text Box 50"/>
              <p:cNvSpPr txBox="1">
                <a:spLocks noChangeArrowheads="1"/>
              </p:cNvSpPr>
              <p:nvPr/>
            </p:nvSpPr>
            <p:spPr bwMode="auto">
              <a:xfrm>
                <a:off x="2949" y="1057"/>
                <a:ext cx="442" cy="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6646" tIns="48323" rIns="96646" bIns="48323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hangingPunct="0"/>
                <a:r>
                  <a:rPr lang="en-US" sz="3600" b="1">
                    <a:solidFill>
                      <a:srgbClr val="0000FF"/>
                    </a:solidFill>
                    <a:ea typeface="PMingLiU" pitchFamily="18" charset="-120"/>
                  </a:rPr>
                  <a:t>|</a:t>
                </a:r>
                <a:r>
                  <a:rPr lang="en-US" sz="3200" b="1">
                    <a:solidFill>
                      <a:srgbClr val="0000FF"/>
                    </a:solidFill>
                    <a:latin typeface="Symbol" pitchFamily="18" charset="2"/>
                    <a:ea typeface="PMingLiU" pitchFamily="18" charset="-120"/>
                  </a:rPr>
                  <a:t>a</a:t>
                </a:r>
                <a:r>
                  <a:rPr lang="en-US" sz="3600" b="1">
                    <a:solidFill>
                      <a:srgbClr val="0000FF"/>
                    </a:solidFill>
                    <a:ea typeface="PMingLiU" pitchFamily="18" charset="-120"/>
                    <a:sym typeface="Symbol" pitchFamily="18" charset="2"/>
                  </a:rPr>
                  <a:t></a:t>
                </a:r>
                <a:endParaRPr lang="en-US" sz="3600" b="1">
                  <a:solidFill>
                    <a:srgbClr val="0000FF"/>
                  </a:solidFill>
                  <a:ea typeface="PMingLiU" pitchFamily="18" charset="-120"/>
                </a:endParaRPr>
              </a:p>
            </p:txBody>
          </p:sp>
        </p:grpSp>
        <p:grpSp>
          <p:nvGrpSpPr>
            <p:cNvPr id="249899" name="Group 51"/>
            <p:cNvGrpSpPr>
              <a:grpSpLocks/>
            </p:cNvGrpSpPr>
            <p:nvPr/>
          </p:nvGrpSpPr>
          <p:grpSpPr bwMode="auto">
            <a:xfrm>
              <a:off x="1258" y="2212"/>
              <a:ext cx="842" cy="853"/>
              <a:chOff x="3654" y="878"/>
              <a:chExt cx="842" cy="853"/>
            </a:xfrm>
          </p:grpSpPr>
          <p:pic>
            <p:nvPicPr>
              <p:cNvPr id="249900" name="Picture 52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654" y="878"/>
                <a:ext cx="842" cy="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9901" name="Text Box 53"/>
              <p:cNvSpPr txBox="1">
                <a:spLocks noChangeArrowheads="1"/>
              </p:cNvSpPr>
              <p:nvPr/>
            </p:nvSpPr>
            <p:spPr bwMode="auto">
              <a:xfrm>
                <a:off x="3887" y="1069"/>
                <a:ext cx="421" cy="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6646" tIns="48323" rIns="96646" bIns="48323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hangingPunct="0"/>
                <a:r>
                  <a:rPr lang="en-US" sz="3600" b="1">
                    <a:solidFill>
                      <a:srgbClr val="0000FF"/>
                    </a:solidFill>
                    <a:ea typeface="PMingLiU" pitchFamily="18" charset="-120"/>
                  </a:rPr>
                  <a:t>|</a:t>
                </a:r>
                <a:r>
                  <a:rPr lang="en-US" sz="3200" b="1">
                    <a:solidFill>
                      <a:srgbClr val="0000FF"/>
                    </a:solidFill>
                    <a:latin typeface="Symbol" pitchFamily="18" charset="2"/>
                    <a:ea typeface="PMingLiU" pitchFamily="18" charset="-120"/>
                  </a:rPr>
                  <a:t>b</a:t>
                </a:r>
                <a:r>
                  <a:rPr lang="en-US" sz="3600" b="1">
                    <a:solidFill>
                      <a:srgbClr val="0000FF"/>
                    </a:solidFill>
                    <a:ea typeface="PMingLiU" pitchFamily="18" charset="-120"/>
                    <a:sym typeface="Symbol" pitchFamily="18" charset="2"/>
                  </a:rPr>
                  <a:t></a:t>
                </a:r>
                <a:endParaRPr lang="en-US" sz="3600" b="1">
                  <a:solidFill>
                    <a:srgbClr val="0000FF"/>
                  </a:solidFill>
                  <a:ea typeface="PMingLiU" pitchFamily="18" charset="-120"/>
                </a:endParaRPr>
              </a:p>
            </p:txBody>
          </p:sp>
        </p:grpSp>
        <p:sp>
          <p:nvSpPr>
            <p:cNvPr id="249902" name="Text Box 54"/>
            <p:cNvSpPr txBox="1">
              <a:spLocks noChangeArrowheads="1"/>
            </p:cNvSpPr>
            <p:nvPr/>
          </p:nvSpPr>
          <p:spPr bwMode="auto">
            <a:xfrm>
              <a:off x="664" y="1872"/>
              <a:ext cx="10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latin typeface="Arial" pitchFamily="34" charset="0"/>
                </a:rPr>
                <a:t>Parity doublet</a:t>
              </a:r>
            </a:p>
          </p:txBody>
        </p:sp>
      </p:grpSp>
      <p:sp>
        <p:nvSpPr>
          <p:cNvPr id="249903" name="Text Box 55"/>
          <p:cNvSpPr txBox="1">
            <a:spLocks noChangeArrowheads="1"/>
          </p:cNvSpPr>
          <p:nvPr/>
        </p:nvSpPr>
        <p:spPr bwMode="auto">
          <a:xfrm>
            <a:off x="457200" y="1143000"/>
            <a:ext cx="1225550" cy="100965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lnSpc>
                <a:spcPct val="120000"/>
              </a:lnSpc>
            </a:pPr>
            <a:r>
              <a:rPr lang="en-US" sz="1800" b="1" baseline="30000">
                <a:solidFill>
                  <a:srgbClr val="0000FF"/>
                </a:solidFill>
                <a:latin typeface="Arial" pitchFamily="34" charset="0"/>
                <a:ea typeface="PMingLiU" pitchFamily="18" charset="-120"/>
              </a:rPr>
              <a:t>225</a:t>
            </a:r>
            <a:r>
              <a:rPr lang="en-US" sz="1800" b="1">
                <a:solidFill>
                  <a:srgbClr val="0000FF"/>
                </a:solidFill>
                <a:latin typeface="Arial" pitchFamily="34" charset="0"/>
                <a:ea typeface="PMingLiU" pitchFamily="18" charset="-120"/>
              </a:rPr>
              <a:t>Ra: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sz="1600" b="1">
                <a:latin typeface="Arial" pitchFamily="34" charset="0"/>
                <a:ea typeface="PMingLiU" pitchFamily="18" charset="-120"/>
              </a:rPr>
              <a:t>I = ½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sz="1600" b="1">
                <a:latin typeface="Arial" pitchFamily="34" charset="0"/>
                <a:ea typeface="PMingLiU" pitchFamily="18" charset="-120"/>
              </a:rPr>
              <a:t>t</a:t>
            </a:r>
            <a:r>
              <a:rPr lang="en-US" sz="1600" b="1" baseline="-25000">
                <a:latin typeface="Arial" pitchFamily="34" charset="0"/>
                <a:ea typeface="PMingLiU" pitchFamily="18" charset="-120"/>
              </a:rPr>
              <a:t>1/2</a:t>
            </a:r>
            <a:r>
              <a:rPr lang="en-US" sz="1600" b="1">
                <a:latin typeface="Arial" pitchFamily="34" charset="0"/>
                <a:ea typeface="PMingLiU" pitchFamily="18" charset="-120"/>
              </a:rPr>
              <a:t> = 15 d</a:t>
            </a:r>
          </a:p>
        </p:txBody>
      </p:sp>
      <p:graphicFrame>
        <p:nvGraphicFramePr>
          <p:cNvPr id="249904" name="Object 48"/>
          <p:cNvGraphicFramePr>
            <a:graphicFrameLocks noChangeAspect="1"/>
          </p:cNvGraphicFramePr>
          <p:nvPr/>
        </p:nvGraphicFramePr>
        <p:xfrm>
          <a:off x="3886200" y="3124200"/>
          <a:ext cx="482282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27" name="Equation" r:id="rId5" imgW="2946240" imgH="469800" progId="Equation.DSMT4">
                  <p:embed/>
                </p:oleObj>
              </mc:Choice>
              <mc:Fallback>
                <p:oleObj name="Equation" r:id="rId5" imgW="294624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124200"/>
                        <a:ext cx="4822825" cy="7715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>
                        <a:outerShdw dist="35921" dir="2700000" algn="ctr" rotWithShape="0">
                          <a:schemeClr val="bg2"/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269769" y="6549134"/>
            <a:ext cx="1874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</a:t>
            </a:r>
            <a:r>
              <a:rPr lang="en-US" sz="1600" dirty="0" smtClean="0"/>
              <a:t>rom Peter Mueller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584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298" name="Picture 2" descr="perio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19200"/>
            <a:ext cx="6858000" cy="4686300"/>
          </a:xfrm>
          <a:prstGeom prst="rect">
            <a:avLst/>
          </a:prstGeom>
          <a:noFill/>
        </p:spPr>
      </p:pic>
      <p:sp>
        <p:nvSpPr>
          <p:cNvPr id="5672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228600"/>
            <a:ext cx="3810000" cy="533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Laser Cooling Chart</a:t>
            </a:r>
          </a:p>
        </p:txBody>
      </p:sp>
      <p:sp>
        <p:nvSpPr>
          <p:cNvPr id="567300" name="Rectangle 4"/>
          <p:cNvSpPr>
            <a:spLocks noChangeArrowheads="1"/>
          </p:cNvSpPr>
          <p:nvPr/>
        </p:nvSpPr>
        <p:spPr bwMode="auto">
          <a:xfrm>
            <a:off x="1631950" y="3429000"/>
            <a:ext cx="392113" cy="788988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0" y="1447800"/>
            <a:ext cx="6248400" cy="3238500"/>
            <a:chOff x="960" y="912"/>
            <a:chExt cx="3936" cy="2040"/>
          </a:xfrm>
        </p:grpSpPr>
        <p:sp>
          <p:nvSpPr>
            <p:cNvPr id="567302" name="Freeform 6"/>
            <p:cNvSpPr>
              <a:spLocks/>
            </p:cNvSpPr>
            <p:nvPr/>
          </p:nvSpPr>
          <p:spPr bwMode="auto">
            <a:xfrm>
              <a:off x="3024" y="912"/>
              <a:ext cx="1872" cy="12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02" y="9"/>
                </a:cxn>
                <a:cxn ang="0">
                  <a:pos x="1802" y="1475"/>
                </a:cxn>
              </a:cxnLst>
              <a:rect l="0" t="0" r="r" b="b"/>
              <a:pathLst>
                <a:path w="1802" h="1475">
                  <a:moveTo>
                    <a:pt x="0" y="0"/>
                  </a:moveTo>
                  <a:lnTo>
                    <a:pt x="1802" y="9"/>
                  </a:lnTo>
                  <a:lnTo>
                    <a:pt x="1802" y="1475"/>
                  </a:lnTo>
                </a:path>
              </a:pathLst>
            </a:custGeom>
            <a:noFill/>
            <a:ln w="50800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67303" name="Rectangle 7"/>
            <p:cNvSpPr>
              <a:spLocks noChangeArrowheads="1"/>
            </p:cNvSpPr>
            <p:nvPr/>
          </p:nvSpPr>
          <p:spPr bwMode="auto">
            <a:xfrm>
              <a:off x="3552" y="1464"/>
              <a:ext cx="240" cy="240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04" name="Rectangle 8"/>
            <p:cNvSpPr>
              <a:spLocks noChangeArrowheads="1"/>
            </p:cNvSpPr>
            <p:nvPr/>
          </p:nvSpPr>
          <p:spPr bwMode="auto">
            <a:xfrm>
              <a:off x="4272" y="2712"/>
              <a:ext cx="240" cy="240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05" name="Rectangle 9"/>
            <p:cNvSpPr>
              <a:spLocks noChangeArrowheads="1"/>
            </p:cNvSpPr>
            <p:nvPr/>
          </p:nvSpPr>
          <p:spPr bwMode="auto">
            <a:xfrm>
              <a:off x="1968" y="1704"/>
              <a:ext cx="240" cy="240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06" name="Freeform 10"/>
            <p:cNvSpPr>
              <a:spLocks/>
            </p:cNvSpPr>
            <p:nvPr/>
          </p:nvSpPr>
          <p:spPr bwMode="auto">
            <a:xfrm>
              <a:off x="960" y="1296"/>
              <a:ext cx="48" cy="1320"/>
            </a:xfrm>
            <a:custGeom>
              <a:avLst/>
              <a:gdLst/>
              <a:ahLst/>
              <a:cxnLst>
                <a:cxn ang="0">
                  <a:pos x="484" y="0"/>
                </a:cxn>
                <a:cxn ang="0">
                  <a:pos x="4" y="0"/>
                </a:cxn>
                <a:cxn ang="0">
                  <a:pos x="0" y="1689"/>
                </a:cxn>
              </a:cxnLst>
              <a:rect l="0" t="0" r="r" b="b"/>
              <a:pathLst>
                <a:path w="484" h="1689">
                  <a:moveTo>
                    <a:pt x="484" y="0"/>
                  </a:moveTo>
                  <a:lnTo>
                    <a:pt x="4" y="0"/>
                  </a:lnTo>
                  <a:lnTo>
                    <a:pt x="0" y="1689"/>
                  </a:lnTo>
                </a:path>
              </a:pathLst>
            </a:custGeom>
            <a:solidFill>
              <a:srgbClr val="FF0000">
                <a:alpha val="50000"/>
              </a:srgbClr>
            </a:solidFill>
            <a:ln w="50800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67307" name="Freeform 11"/>
            <p:cNvSpPr>
              <a:spLocks/>
            </p:cNvSpPr>
            <p:nvPr/>
          </p:nvSpPr>
          <p:spPr bwMode="auto">
            <a:xfrm>
              <a:off x="1152" y="1032"/>
              <a:ext cx="288" cy="1104"/>
            </a:xfrm>
            <a:custGeom>
              <a:avLst/>
              <a:gdLst/>
              <a:ahLst/>
              <a:cxnLst>
                <a:cxn ang="0">
                  <a:pos x="484" y="0"/>
                </a:cxn>
                <a:cxn ang="0">
                  <a:pos x="4" y="0"/>
                </a:cxn>
                <a:cxn ang="0">
                  <a:pos x="0" y="1689"/>
                </a:cxn>
              </a:cxnLst>
              <a:rect l="0" t="0" r="r" b="b"/>
              <a:pathLst>
                <a:path w="484" h="1689">
                  <a:moveTo>
                    <a:pt x="484" y="0"/>
                  </a:moveTo>
                  <a:lnTo>
                    <a:pt x="4" y="0"/>
                  </a:lnTo>
                  <a:lnTo>
                    <a:pt x="0" y="1689"/>
                  </a:lnTo>
                </a:path>
              </a:pathLst>
            </a:custGeom>
            <a:noFill/>
            <a:ln w="50800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7308" name="Text Box 12"/>
          <p:cNvSpPr txBox="1">
            <a:spLocks noChangeArrowheads="1"/>
          </p:cNvSpPr>
          <p:nvPr/>
        </p:nvSpPr>
        <p:spPr bwMode="auto">
          <a:xfrm>
            <a:off x="1143000" y="5105400"/>
            <a:ext cx="6858000" cy="854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nl-NL" b="1">
              <a:solidFill>
                <a:srgbClr val="FF0000"/>
              </a:solidFill>
              <a:latin typeface="Arial" pitchFamily="34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nl-NL" b="1">
              <a:solidFill>
                <a:srgbClr val="FF0000"/>
              </a:solidFill>
              <a:latin typeface="Arial" pitchFamily="34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82550" y="3428999"/>
            <a:ext cx="2101850" cy="1263650"/>
            <a:chOff x="52" y="2160"/>
            <a:chExt cx="1324" cy="796"/>
          </a:xfrm>
        </p:grpSpPr>
        <p:sp>
          <p:nvSpPr>
            <p:cNvPr id="567310" name="Text Box 14"/>
            <p:cNvSpPr txBox="1">
              <a:spLocks noChangeArrowheads="1"/>
            </p:cNvSpPr>
            <p:nvPr/>
          </p:nvSpPr>
          <p:spPr bwMode="auto">
            <a:xfrm>
              <a:off x="52" y="2665"/>
              <a:ext cx="1324" cy="291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2400" b="1" dirty="0">
                  <a:solidFill>
                    <a:srgbClr val="000099"/>
                  </a:solidFill>
                </a:rPr>
                <a:t>Next Species</a:t>
              </a:r>
              <a:endParaRPr lang="nl-NL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567311" name="Text Box 15"/>
            <p:cNvSpPr txBox="1">
              <a:spLocks noChangeArrowheads="1"/>
            </p:cNvSpPr>
            <p:nvPr/>
          </p:nvSpPr>
          <p:spPr bwMode="auto">
            <a:xfrm>
              <a:off x="1008" y="2160"/>
              <a:ext cx="284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800" b="1">
                  <a:solidFill>
                    <a:srgbClr val="000099"/>
                  </a:solidFill>
                </a:rPr>
                <a:t>Ba</a:t>
              </a:r>
            </a:p>
          </p:txBody>
        </p:sp>
        <p:sp>
          <p:nvSpPr>
            <p:cNvPr id="567312" name="Text Box 16"/>
            <p:cNvSpPr txBox="1">
              <a:spLocks noChangeArrowheads="1"/>
            </p:cNvSpPr>
            <p:nvPr/>
          </p:nvSpPr>
          <p:spPr bwMode="auto">
            <a:xfrm>
              <a:off x="1008" y="2400"/>
              <a:ext cx="292" cy="231"/>
            </a:xfrm>
            <a:prstGeom prst="rect">
              <a:avLst/>
            </a:prstGeom>
            <a:solidFill>
              <a:srgbClr val="EBFF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800" b="1">
                  <a:solidFill>
                    <a:srgbClr val="000099"/>
                  </a:solidFill>
                </a:rPr>
                <a:t>Ra</a:t>
              </a:r>
            </a:p>
          </p:txBody>
        </p:sp>
      </p:grpSp>
      <p:sp>
        <p:nvSpPr>
          <p:cNvPr id="567514" name="Text Box 218"/>
          <p:cNvSpPr txBox="1">
            <a:spLocks noChangeArrowheads="1"/>
          </p:cNvSpPr>
          <p:nvPr/>
        </p:nvSpPr>
        <p:spPr bwMode="auto">
          <a:xfrm>
            <a:off x="0" y="0"/>
            <a:ext cx="93821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TRI</a:t>
            </a:r>
            <a:r>
              <a:rPr lang="de-DE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de-DE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endParaRPr lang="de-DE" sz="28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67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30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495800" y="3276600"/>
            <a:ext cx="4181475" cy="3430587"/>
            <a:chOff x="3061" y="2159"/>
            <a:chExt cx="2634" cy="2161"/>
          </a:xfrm>
        </p:grpSpPr>
        <p:pic>
          <p:nvPicPr>
            <p:cNvPr id="70694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159"/>
              <a:ext cx="2634" cy="21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</p:pic>
        <p:sp>
          <p:nvSpPr>
            <p:cNvPr id="70695" name="Text Box 4"/>
            <p:cNvSpPr txBox="1">
              <a:spLocks noChangeArrowheads="1"/>
            </p:cNvSpPr>
            <p:nvPr/>
          </p:nvSpPr>
          <p:spPr bwMode="auto">
            <a:xfrm>
              <a:off x="4558" y="2387"/>
              <a:ext cx="839" cy="3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● repumping off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489622" y="3261497"/>
            <a:ext cx="4211637" cy="3454400"/>
            <a:chOff x="3198" y="1616"/>
            <a:chExt cx="2653" cy="21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0692" name="Picture 6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1616"/>
              <a:ext cx="2653" cy="21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</p:pic>
        <p:sp>
          <p:nvSpPr>
            <p:cNvPr id="70693" name="Text Box 7"/>
            <p:cNvSpPr txBox="1">
              <a:spLocks noChangeArrowheads="1"/>
            </p:cNvSpPr>
            <p:nvPr/>
          </p:nvSpPr>
          <p:spPr bwMode="auto">
            <a:xfrm>
              <a:off x="4694" y="1842"/>
              <a:ext cx="839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● repumping on</a:t>
              </a:r>
              <a:endParaRPr lang="en-US" sz="12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0660" name="Text Box 19"/>
          <p:cNvSpPr txBox="1">
            <a:spLocks noChangeArrowheads="1"/>
          </p:cNvSpPr>
          <p:nvPr/>
        </p:nvSpPr>
        <p:spPr bwMode="auto">
          <a:xfrm>
            <a:off x="2667000" y="6643688"/>
            <a:ext cx="1520825" cy="2143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i="1">
                <a:solidFill>
                  <a:schemeClr val="accent1"/>
                </a:solidFill>
                <a:latin typeface="Times New Roman" pitchFamily="18" charset="0"/>
              </a:rPr>
              <a:t>S. De, L. Willmann, 3  Oct 2007</a:t>
            </a:r>
          </a:p>
        </p:txBody>
      </p:sp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1447800" y="0"/>
            <a:ext cx="5361468" cy="52322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2C0CB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Efficient </a:t>
            </a:r>
            <a:r>
              <a:rPr lang="en-US" sz="2800" b="1" dirty="0">
                <a:solidFill>
                  <a:srgbClr val="2C0CB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Trapping of Barium Atoms</a:t>
            </a:r>
          </a:p>
        </p:txBody>
      </p:sp>
      <p:sp>
        <p:nvSpPr>
          <p:cNvPr id="70662" name="Rectangle 21"/>
          <p:cNvSpPr>
            <a:spLocks noChangeArrowheads="1"/>
          </p:cNvSpPr>
          <p:nvPr/>
        </p:nvSpPr>
        <p:spPr bwMode="auto">
          <a:xfrm>
            <a:off x="2743200" y="533400"/>
            <a:ext cx="3276600" cy="2667000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0663" name="Rectangle 22"/>
          <p:cNvSpPr>
            <a:spLocks noChangeArrowheads="1"/>
          </p:cNvSpPr>
          <p:nvPr/>
        </p:nvSpPr>
        <p:spPr bwMode="auto">
          <a:xfrm>
            <a:off x="2895600" y="1943100"/>
            <a:ext cx="2819400" cy="304800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en-US" sz="1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70664" name="Picture 2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1295400"/>
            <a:ext cx="266700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50" name="Text Box 34"/>
          <p:cNvSpPr txBox="1">
            <a:spLocks noChangeArrowheads="1"/>
          </p:cNvSpPr>
          <p:nvPr/>
        </p:nvSpPr>
        <p:spPr bwMode="auto">
          <a:xfrm>
            <a:off x="0" y="0"/>
            <a:ext cx="8667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TRI</a:t>
            </a:r>
            <a:r>
              <a:rPr lang="de-DE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m</a:t>
            </a:r>
            <a:r>
              <a:rPr lang="de-DE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</a:t>
            </a:r>
            <a:endParaRPr lang="de-DE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252" name="Picture 36" descr="Picture 04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2362200" cy="252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1" y="3422650"/>
            <a:ext cx="5585495" cy="3832225"/>
            <a:chOff x="0" y="2160"/>
            <a:chExt cx="3551" cy="2414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5" name="Group 39"/>
            <p:cNvGrpSpPr>
              <a:grpSpLocks/>
            </p:cNvGrpSpPr>
            <p:nvPr/>
          </p:nvGrpSpPr>
          <p:grpSpPr bwMode="auto">
            <a:xfrm>
              <a:off x="0" y="2160"/>
              <a:ext cx="2608" cy="2160"/>
              <a:chOff x="113" y="2160"/>
              <a:chExt cx="2608" cy="2160"/>
            </a:xfrm>
          </p:grpSpPr>
          <p:pic>
            <p:nvPicPr>
              <p:cNvPr id="70688" name="Picture 40"/>
              <p:cNvPicPr>
                <a:picLocks noChangeAspect="1" noChangeArrowheads="1"/>
              </p:cNvPicPr>
              <p:nvPr/>
            </p:nvPicPr>
            <p:blipFill>
              <a:blip r:embed="rId7" cstate="email">
                <a:lum bright="-6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" y="2160"/>
                <a:ext cx="2608" cy="216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</p:pic>
          <p:sp>
            <p:nvSpPr>
              <p:cNvPr id="70689" name="Text Box 41"/>
              <p:cNvSpPr txBox="1">
                <a:spLocks noChangeArrowheads="1"/>
              </p:cNvSpPr>
              <p:nvPr/>
            </p:nvSpPr>
            <p:spPr bwMode="auto">
              <a:xfrm>
                <a:off x="431" y="2387"/>
                <a:ext cx="1134" cy="461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>
                <a:spAutoFit/>
              </a:bodyPr>
              <a:lstStyle/>
              <a:p>
                <a:pPr marL="265113" indent="-265113"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9900"/>
                    </a:solidFill>
                    <a:latin typeface="Times New Roman" pitchFamily="18" charset="0"/>
                    <a:cs typeface="Times New Roman" pitchFamily="18" charset="0"/>
                  </a:rPr>
                  <a:t>● MOT signal</a:t>
                </a:r>
              </a:p>
              <a:p>
                <a:pPr marL="265113" indent="-265113">
                  <a:spcBef>
                    <a:spcPct val="50000"/>
                  </a:spcBef>
                </a:pPr>
                <a:r>
                  <a:rPr lang="en-US" sz="1200" b="1">
                    <a:latin typeface="Times New Roman" pitchFamily="18" charset="0"/>
                    <a:cs typeface="Times New Roman" pitchFamily="18" charset="0"/>
                  </a:rPr>
                  <a:t>● Doppler-free beam signal (*100)</a:t>
                </a:r>
              </a:p>
            </p:txBody>
          </p:sp>
          <p:sp>
            <p:nvSpPr>
              <p:cNvPr id="9258" name="Text Box 42"/>
              <p:cNvSpPr txBox="1">
                <a:spLocks noChangeArrowheads="1"/>
              </p:cNvSpPr>
              <p:nvPr/>
            </p:nvSpPr>
            <p:spPr bwMode="auto">
              <a:xfrm>
                <a:off x="2018" y="3022"/>
                <a:ext cx="45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1400" b="1">
                    <a:solidFill>
                      <a:srgbClr val="0099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 MOT</a:t>
                </a:r>
              </a:p>
            </p:txBody>
          </p:sp>
          <p:sp>
            <p:nvSpPr>
              <p:cNvPr id="70691" name="Line 43"/>
              <p:cNvSpPr>
                <a:spLocks noChangeShapeType="1"/>
              </p:cNvSpPr>
              <p:nvPr/>
            </p:nvSpPr>
            <p:spPr bwMode="auto">
              <a:xfrm flipH="1" flipV="1">
                <a:off x="1791" y="2841"/>
                <a:ext cx="318" cy="226"/>
              </a:xfrm>
              <a:prstGeom prst="line">
                <a:avLst/>
              </a:prstGeom>
              <a:noFill/>
              <a:ln w="57150">
                <a:noFill/>
                <a:round/>
                <a:headEnd/>
                <a:tailEnd type="triangl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0687" name="Text Box 44"/>
            <p:cNvSpPr txBox="1">
              <a:spLocks noChangeArrowheads="1"/>
            </p:cNvSpPr>
            <p:nvPr/>
          </p:nvSpPr>
          <p:spPr bwMode="auto">
            <a:xfrm>
              <a:off x="1744" y="4420"/>
              <a:ext cx="1807" cy="154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>
              <a:spAutoFit/>
            </a:bodyPr>
            <a:lstStyle/>
            <a:p>
              <a:r>
                <a:rPr lang="en-US" sz="1000" b="1" i="1" dirty="0">
                  <a:solidFill>
                    <a:schemeClr val="accent1"/>
                  </a:solidFill>
                  <a:latin typeface="Times New Roman" pitchFamily="18" charset="0"/>
                </a:rPr>
                <a:t>                                S. De, L. Willmann, 3  Oct 2007</a:t>
              </a:r>
            </a:p>
          </p:txBody>
        </p:sp>
      </p:grpSp>
      <p:sp>
        <p:nvSpPr>
          <p:cNvPr id="9261" name="Text Box 45"/>
          <p:cNvSpPr txBox="1">
            <a:spLocks noChangeArrowheads="1"/>
          </p:cNvSpPr>
          <p:nvPr/>
        </p:nvSpPr>
        <p:spPr bwMode="auto">
          <a:xfrm>
            <a:off x="914400" y="5410200"/>
            <a:ext cx="2430474" cy="40011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&gt; 10</a:t>
            </a:r>
            <a:r>
              <a:rPr lang="en-US" sz="2000" b="1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6 </a:t>
            </a:r>
            <a:r>
              <a:rPr 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trapped atoms</a:t>
            </a:r>
          </a:p>
        </p:txBody>
      </p:sp>
      <p:pic>
        <p:nvPicPr>
          <p:cNvPr id="9262" name="Picture 46" descr="ba laser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0724" y="3270250"/>
            <a:ext cx="4787900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3276600" y="684213"/>
            <a:ext cx="2535238" cy="2286000"/>
            <a:chOff x="2064" y="624"/>
            <a:chExt cx="1596" cy="1440"/>
          </a:xfrm>
        </p:grpSpPr>
        <p:sp>
          <p:nvSpPr>
            <p:cNvPr id="70677" name="Text Box 48"/>
            <p:cNvSpPr txBox="1">
              <a:spLocks noChangeArrowheads="1"/>
            </p:cNvSpPr>
            <p:nvPr/>
          </p:nvSpPr>
          <p:spPr bwMode="auto">
            <a:xfrm>
              <a:off x="3312" y="1153"/>
              <a:ext cx="348" cy="19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en-US" sz="700" b="1">
                  <a:solidFill>
                    <a:srgbClr val="FF9900"/>
                  </a:solidFill>
                  <a:latin typeface="Symbol" pitchFamily="18" charset="2"/>
                </a:rPr>
                <a:t>    l</a:t>
              </a:r>
              <a:r>
                <a:rPr lang="en-US" sz="700" b="1">
                  <a:solidFill>
                    <a:srgbClr val="FF9900"/>
                  </a:solidFill>
                  <a:latin typeface="Times New Roman" pitchFamily="18" charset="0"/>
                </a:rPr>
                <a:t> = </a:t>
              </a:r>
            </a:p>
            <a:p>
              <a:pPr>
                <a:buFont typeface="Symbol" pitchFamily="18" charset="2"/>
                <a:buNone/>
              </a:pPr>
              <a:r>
                <a:rPr lang="en-US" sz="700" b="1">
                  <a:solidFill>
                    <a:srgbClr val="FF9900"/>
                  </a:solidFill>
                  <a:latin typeface="Times New Roman" pitchFamily="18" charset="0"/>
                </a:rPr>
                <a:t> 659.7 nm</a:t>
              </a:r>
              <a:endParaRPr lang="en-US" sz="700" b="1" baseline="-25000">
                <a:solidFill>
                  <a:srgbClr val="FF99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49"/>
            <p:cNvGrpSpPr>
              <a:grpSpLocks/>
            </p:cNvGrpSpPr>
            <p:nvPr/>
          </p:nvGrpSpPr>
          <p:grpSpPr bwMode="auto">
            <a:xfrm>
              <a:off x="2064" y="624"/>
              <a:ext cx="1458" cy="1440"/>
              <a:chOff x="2064" y="624"/>
              <a:chExt cx="1458" cy="1440"/>
            </a:xfrm>
          </p:grpSpPr>
          <p:sp>
            <p:nvSpPr>
              <p:cNvPr id="70679" name="Line 50"/>
              <p:cNvSpPr>
                <a:spLocks noChangeShapeType="1"/>
              </p:cNvSpPr>
              <p:nvPr/>
            </p:nvSpPr>
            <p:spPr bwMode="auto">
              <a:xfrm>
                <a:off x="3216" y="768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0680" name="Line 51"/>
              <p:cNvSpPr>
                <a:spLocks noChangeShapeType="1"/>
              </p:cNvSpPr>
              <p:nvPr/>
            </p:nvSpPr>
            <p:spPr bwMode="auto">
              <a:xfrm flipV="1">
                <a:off x="3312" y="768"/>
                <a:ext cx="0" cy="816"/>
              </a:xfrm>
              <a:prstGeom prst="line">
                <a:avLst/>
              </a:prstGeom>
              <a:noFill/>
              <a:ln w="19050">
                <a:solidFill>
                  <a:srgbClr val="FF99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0681" name="Line 52"/>
              <p:cNvSpPr>
                <a:spLocks noChangeShapeType="1"/>
              </p:cNvSpPr>
              <p:nvPr/>
            </p:nvSpPr>
            <p:spPr bwMode="auto">
              <a:xfrm flipH="1">
                <a:off x="2064" y="768"/>
                <a:ext cx="1200" cy="1296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0682" name="Text Box 53"/>
              <p:cNvSpPr txBox="1">
                <a:spLocks noChangeArrowheads="1"/>
              </p:cNvSpPr>
              <p:nvPr/>
            </p:nvSpPr>
            <p:spPr bwMode="auto">
              <a:xfrm>
                <a:off x="3168" y="624"/>
                <a:ext cx="354" cy="135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Times New Roman" pitchFamily="18" charset="0"/>
                  </a:rPr>
                  <a:t>5d6p </a:t>
                </a:r>
                <a:r>
                  <a:rPr lang="en-US" sz="800" b="1" baseline="30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  <a:r>
                  <a:rPr lang="en-US" sz="800" b="1">
                    <a:solidFill>
                      <a:srgbClr val="000000"/>
                    </a:solidFill>
                    <a:latin typeface="Times New Roman" pitchFamily="18" charset="0"/>
                  </a:rPr>
                  <a:t>D</a:t>
                </a:r>
                <a:r>
                  <a:rPr lang="en-US" sz="800" b="1" baseline="-25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70683" name="Text Box 54"/>
              <p:cNvSpPr txBox="1">
                <a:spLocks noChangeArrowheads="1"/>
              </p:cNvSpPr>
              <p:nvPr/>
            </p:nvSpPr>
            <p:spPr bwMode="auto">
              <a:xfrm>
                <a:off x="2736" y="864"/>
                <a:ext cx="424" cy="125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>
                    <a:solidFill>
                      <a:schemeClr val="accent2"/>
                    </a:solidFill>
                    <a:latin typeface="Symbol" pitchFamily="18" charset="2"/>
                  </a:rPr>
                  <a:t>l </a:t>
                </a:r>
                <a:r>
                  <a:rPr lang="en-US" sz="700" b="1">
                    <a:solidFill>
                      <a:schemeClr val="accent2"/>
                    </a:solidFill>
                    <a:latin typeface="Times New Roman" pitchFamily="18" charset="0"/>
                  </a:rPr>
                  <a:t>= 413.3 nm</a:t>
                </a:r>
                <a:endParaRPr lang="en-US" sz="700" b="1" baseline="-25000">
                  <a:solidFill>
                    <a:schemeClr val="accent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0684" name="Text Box 55"/>
              <p:cNvSpPr txBox="1">
                <a:spLocks noChangeArrowheads="1"/>
              </p:cNvSpPr>
              <p:nvPr/>
            </p:nvSpPr>
            <p:spPr bwMode="auto">
              <a:xfrm>
                <a:off x="3000" y="1011"/>
                <a:ext cx="348" cy="192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b="1" dirty="0">
                    <a:solidFill>
                      <a:srgbClr val="FF9900"/>
                    </a:solidFill>
                    <a:latin typeface="Symbol" pitchFamily="18" charset="2"/>
                  </a:rPr>
                  <a:t>    l </a:t>
                </a:r>
                <a:r>
                  <a:rPr lang="en-US" sz="700" b="1" dirty="0">
                    <a:solidFill>
                      <a:srgbClr val="FF9900"/>
                    </a:solidFill>
                    <a:latin typeface="Times New Roman" pitchFamily="18" charset="0"/>
                  </a:rPr>
                  <a:t>=</a:t>
                </a:r>
              </a:p>
              <a:p>
                <a:r>
                  <a:rPr lang="en-US" sz="700" b="1" dirty="0">
                    <a:solidFill>
                      <a:srgbClr val="FF9900"/>
                    </a:solidFill>
                    <a:latin typeface="Times New Roman" pitchFamily="18" charset="0"/>
                  </a:rPr>
                  <a:t> 667.7 nm</a:t>
                </a:r>
                <a:endParaRPr lang="en-US" sz="700" b="1" baseline="-25000" dirty="0">
                  <a:solidFill>
                    <a:srgbClr val="FF99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0685" name="Line 56"/>
              <p:cNvSpPr>
                <a:spLocks noChangeShapeType="1"/>
              </p:cNvSpPr>
              <p:nvPr/>
            </p:nvSpPr>
            <p:spPr bwMode="auto">
              <a:xfrm flipV="1">
                <a:off x="3360" y="768"/>
                <a:ext cx="0" cy="864"/>
              </a:xfrm>
              <a:prstGeom prst="line">
                <a:avLst/>
              </a:prstGeom>
              <a:noFill/>
              <a:ln w="19050">
                <a:solidFill>
                  <a:srgbClr val="FF99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57"/>
          <p:cNvGrpSpPr>
            <a:grpSpLocks/>
          </p:cNvGrpSpPr>
          <p:nvPr/>
        </p:nvGrpSpPr>
        <p:grpSpPr bwMode="auto">
          <a:xfrm>
            <a:off x="4491681" y="3276600"/>
            <a:ext cx="4267200" cy="3425825"/>
            <a:chOff x="1916" y="-434"/>
            <a:chExt cx="2631" cy="2158"/>
          </a:xfrm>
        </p:grpSpPr>
        <p:pic>
          <p:nvPicPr>
            <p:cNvPr id="70673" name="Picture 58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6" y="-434"/>
              <a:ext cx="2631" cy="21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70674" name="Line 59"/>
            <p:cNvSpPr>
              <a:spLocks noChangeShapeType="1"/>
            </p:cNvSpPr>
            <p:nvPr/>
          </p:nvSpPr>
          <p:spPr bwMode="auto">
            <a:xfrm flipH="1" flipV="1">
              <a:off x="2797" y="442"/>
              <a:ext cx="317" cy="91"/>
            </a:xfrm>
            <a:prstGeom prst="line">
              <a:avLst/>
            </a:prstGeom>
            <a:noFill/>
            <a:ln w="50800">
              <a:solidFill>
                <a:srgbClr val="0066FF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76" name="Text Box 60"/>
            <p:cNvSpPr txBox="1">
              <a:spLocks noChangeArrowheads="1"/>
            </p:cNvSpPr>
            <p:nvPr/>
          </p:nvSpPr>
          <p:spPr bwMode="auto">
            <a:xfrm>
              <a:off x="2186" y="298"/>
              <a:ext cx="817" cy="19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400" b="1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MOT</a:t>
              </a:r>
            </a:p>
          </p:txBody>
        </p:sp>
        <p:sp>
          <p:nvSpPr>
            <p:cNvPr id="70676" name="Text Box 61"/>
            <p:cNvSpPr txBox="1">
              <a:spLocks noChangeArrowheads="1"/>
            </p:cNvSpPr>
            <p:nvPr/>
          </p:nvSpPr>
          <p:spPr bwMode="auto">
            <a:xfrm>
              <a:off x="3455" y="-182"/>
              <a:ext cx="839" cy="3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● </a:t>
              </a:r>
              <a:r>
                <a:rPr lang="en-US" sz="1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repumping</a:t>
              </a:r>
              <a:r>
                <a:rPr lang="en-US" sz="1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on</a:t>
              </a:r>
            </a:p>
            <a:p>
              <a:pPr>
                <a:spcBef>
                  <a:spcPct val="50000"/>
                </a:spcBef>
              </a:pPr>
              <a:r>
                <a:rPr lang="en-US" sz="12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● </a:t>
              </a:r>
              <a:r>
                <a:rPr lang="en-US" sz="1200" b="1" dirty="0" err="1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repumping</a:t>
              </a:r>
              <a:r>
                <a:rPr lang="en-US" sz="12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 off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970695" y="1371600"/>
            <a:ext cx="3058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2C0C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1 % trapping efficiency!</a:t>
            </a:r>
            <a:endParaRPr lang="en-US" sz="2000" b="1" dirty="0">
              <a:solidFill>
                <a:srgbClr val="2C0C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10" cstate="email">
            <a:lum brigh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935519" cy="108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37" name="Picture 1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1804" y="1828800"/>
            <a:ext cx="91208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1828800"/>
            <a:ext cx="88047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67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67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61" grpId="0" build="allAtOnce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ba_r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5240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209800" y="152400"/>
            <a:ext cx="43111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en-US" sz="2000" b="1" dirty="0">
                <a:solidFill>
                  <a:srgbClr val="00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Radium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– </a:t>
            </a:r>
            <a:r>
              <a:rPr lang="en-US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Barium </a:t>
            </a:r>
            <a:r>
              <a:rPr lang="en-US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Optical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Trapping</a:t>
            </a:r>
            <a:endParaRPr lang="nl-NL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228600" y="4114800"/>
            <a:ext cx="6756400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                                 very similar level schemes – very similar leak rates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</a:pPr>
            <a:r>
              <a:rPr lang="en-US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Cooled and trapped on </a:t>
            </a:r>
            <a:r>
              <a:rPr lang="en-US" sz="16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intercombination</a:t>
            </a:r>
            <a:r>
              <a:rPr lang="en-US" sz="16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line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</a:pPr>
            <a:r>
              <a:rPr lang="en-US" sz="16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with Zeeman slower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14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</a:t>
            </a:r>
            <a:r>
              <a:rPr lang="en-US" sz="12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(Argonne: </a:t>
            </a:r>
            <a:r>
              <a:rPr lang="nl-NL" sz="12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Phys</a:t>
            </a:r>
            <a:r>
              <a:rPr lang="nl-NL" sz="12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</a:t>
            </a:r>
            <a:r>
              <a:rPr lang="nl-NL" sz="12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Rev</a:t>
            </a:r>
            <a:r>
              <a:rPr lang="nl-NL" sz="12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</a:t>
            </a:r>
            <a:r>
              <a:rPr lang="nl-NL" sz="12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Lett</a:t>
            </a:r>
            <a:r>
              <a:rPr lang="nl-NL" sz="12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98, 093001, 2007</a:t>
            </a:r>
            <a:r>
              <a:rPr lang="en-US" sz="12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~7</a:t>
            </a:r>
            <a:r>
              <a:rPr lang="en-US" sz="16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∙10</a:t>
            </a:r>
            <a:r>
              <a:rPr lang="en-US" sz="1600" b="1" baseline="300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-7 </a:t>
            </a:r>
            <a:r>
              <a:rPr lang="en-US" sz="16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cooling &amp; trapping efficiency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16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from atomic beam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~20 </a:t>
            </a:r>
            <a:r>
              <a:rPr lang="en-US" b="1" baseline="300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225</a:t>
            </a:r>
            <a:r>
              <a:rPr lang="en-US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 (7000 </a:t>
            </a:r>
            <a:r>
              <a:rPr lang="en-US" b="1" baseline="300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226</a:t>
            </a:r>
            <a:r>
              <a:rPr lang="en-US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Ra) atoms trapped</a:t>
            </a:r>
            <a:endParaRPr lang="nl-NL" b="1" dirty="0">
              <a:solidFill>
                <a:srgbClr val="00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4631226" y="4724400"/>
            <a:ext cx="451277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Cooled and trapped on resonance line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with many laser </a:t>
            </a:r>
            <a:r>
              <a:rPr lang="en-US" sz="16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repumping</a:t>
            </a:r>
            <a:r>
              <a:rPr lang="en-US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</a:t>
            </a:r>
            <a:r>
              <a:rPr lang="en-US" sz="1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(KVI: S. De, L. Willmann et al., </a:t>
            </a:r>
            <a:r>
              <a:rPr lang="en-US" sz="12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Phys.Rev</a:t>
            </a:r>
            <a:r>
              <a:rPr lang="en-US" sz="1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A79,41402(R) ,2009)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~</a:t>
            </a:r>
            <a:r>
              <a:rPr lang="en-US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600" b="1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-2 </a:t>
            </a:r>
            <a:r>
              <a:rPr lang="en-US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cooling &amp; trapping efficiency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from atomic beam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en-US" sz="1600" b="1" baseline="30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atoms trapped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method transferrable to Radium</a:t>
            </a:r>
            <a:endParaRPr lang="nl-NL" sz="1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0" y="0"/>
            <a:ext cx="8667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TRI</a:t>
            </a:r>
            <a:r>
              <a:rPr lang="de-DE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m</a:t>
            </a:r>
            <a:r>
              <a:rPr lang="de-DE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</a:t>
            </a:r>
            <a:endParaRPr lang="de-DE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3"/>
          <p:cNvSpPr>
            <a:spLocks noChangeArrowheads="1"/>
          </p:cNvSpPr>
          <p:nvPr/>
        </p:nvSpPr>
        <p:spPr bwMode="auto">
          <a:xfrm>
            <a:off x="3733800" y="4386263"/>
            <a:ext cx="51816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Accuracy of transition frequency:</a:t>
            </a:r>
          </a:p>
          <a:p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4 MHz relative to </a:t>
            </a:r>
            <a:r>
              <a:rPr lang="en-US" sz="2000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130</a:t>
            </a:r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2,</a:t>
            </a:r>
          </a:p>
          <a:p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F=1/2-&gt;F’=3/2 @ 20715.7210(1)cm</a:t>
            </a:r>
            <a:r>
              <a:rPr lang="en-US" sz="2000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100">
                <a:latin typeface="Times New Roman" pitchFamily="18" charset="0"/>
                <a:cs typeface="Times New Roman" pitchFamily="18" charset="0"/>
              </a:rPr>
              <a:t>2100 MHz (0.03cm</a:t>
            </a:r>
            <a:r>
              <a:rPr lang="en-US" sz="1100" baseline="3000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100">
                <a:latin typeface="Times New Roman" pitchFamily="18" charset="0"/>
                <a:cs typeface="Times New Roman" pitchFamily="18" charset="0"/>
              </a:rPr>
              <a:t>) Rasmussen, Z.Phys 87, 607 (1934)</a:t>
            </a:r>
            <a:endParaRPr lang="en-US" sz="12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Hyperfine Structure: </a:t>
            </a:r>
          </a:p>
          <a:p>
            <a:pPr lvl="2"/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4198(4) MHz</a:t>
            </a:r>
          </a:p>
          <a:p>
            <a:pPr lvl="2"/>
            <a:r>
              <a:rPr lang="en-US" sz="1200">
                <a:latin typeface="Times New Roman" pitchFamily="18" charset="0"/>
                <a:cs typeface="Times New Roman" pitchFamily="18" charset="0"/>
              </a:rPr>
              <a:t>4195(4)MHz  (Wendt et al. Z. Phys. D4, 227 (1987))</a:t>
            </a: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066800" y="331788"/>
            <a:ext cx="184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4400" b="1" i="1" baseline="-250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4820" name="Text Box 3"/>
          <p:cNvSpPr txBox="1">
            <a:spLocks noChangeArrowheads="1"/>
          </p:cNvSpPr>
          <p:nvPr/>
        </p:nvSpPr>
        <p:spPr bwMode="auto">
          <a:xfrm>
            <a:off x="1416050" y="992188"/>
            <a:ext cx="6251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latin typeface="Times New Roman" pitchFamily="18" charset="0"/>
              </a:rPr>
              <a:t>7s</a:t>
            </a:r>
            <a:r>
              <a:rPr lang="en-US" sz="2400" baseline="30000">
                <a:latin typeface="Times New Roman" pitchFamily="18" charset="0"/>
              </a:rPr>
              <a:t>2 1</a:t>
            </a:r>
            <a:r>
              <a:rPr lang="en-US" sz="2400">
                <a:latin typeface="Times New Roman" pitchFamily="18" charset="0"/>
              </a:rPr>
              <a:t>S</a:t>
            </a:r>
            <a:r>
              <a:rPr lang="en-US" sz="2400" baseline="-25000">
                <a:latin typeface="Times New Roman" pitchFamily="18" charset="0"/>
              </a:rPr>
              <a:t>0</a:t>
            </a:r>
            <a:r>
              <a:rPr lang="en-US" sz="2400">
                <a:latin typeface="Times New Roman" pitchFamily="18" charset="0"/>
              </a:rPr>
              <a:t> - 7s7p </a:t>
            </a:r>
            <a:r>
              <a:rPr lang="en-US" sz="2400" baseline="30000">
                <a:latin typeface="Times New Roman" pitchFamily="18" charset="0"/>
              </a:rPr>
              <a:t>1</a:t>
            </a:r>
            <a:r>
              <a:rPr lang="en-US" sz="2400">
                <a:latin typeface="Times New Roman" pitchFamily="18" charset="0"/>
              </a:rPr>
              <a:t>P</a:t>
            </a:r>
            <a:r>
              <a:rPr lang="en-US" sz="2400" baseline="-25000">
                <a:latin typeface="Times New Roman" pitchFamily="18" charset="0"/>
              </a:rPr>
              <a:t>1</a:t>
            </a:r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: Strong transition, laser cooling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grpSp>
        <p:nvGrpSpPr>
          <p:cNvPr id="34821" name="Group 38"/>
          <p:cNvGrpSpPr>
            <a:grpSpLocks/>
          </p:cNvGrpSpPr>
          <p:nvPr/>
        </p:nvGrpSpPr>
        <p:grpSpPr bwMode="auto">
          <a:xfrm>
            <a:off x="3429000" y="1524000"/>
            <a:ext cx="5297488" cy="2806700"/>
            <a:chOff x="3429000" y="1524000"/>
            <a:chExt cx="5297488" cy="2806700"/>
          </a:xfrm>
        </p:grpSpPr>
        <p:pic>
          <p:nvPicPr>
            <p:cNvPr id="34855" name="Picture 8" descr="rahfs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8" t="68576" r="5566"/>
            <a:stretch>
              <a:fillRect/>
            </a:stretch>
          </p:blipFill>
          <p:spPr bwMode="auto">
            <a:xfrm>
              <a:off x="3429000" y="1676400"/>
              <a:ext cx="5297488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56" name="Text Box 12"/>
            <p:cNvSpPr txBox="1">
              <a:spLocks noChangeArrowheads="1"/>
            </p:cNvSpPr>
            <p:nvPr/>
          </p:nvSpPr>
          <p:spPr bwMode="auto">
            <a:xfrm>
              <a:off x="7104063" y="3124200"/>
              <a:ext cx="611187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 b="1" baseline="30000">
                  <a:latin typeface="Times New Roman" pitchFamily="18" charset="0"/>
                </a:rPr>
                <a:t>130</a:t>
              </a:r>
              <a:r>
                <a:rPr lang="en-US" sz="1400" b="1">
                  <a:latin typeface="Times New Roman" pitchFamily="18" charset="0"/>
                </a:rPr>
                <a:t>Te</a:t>
              </a:r>
              <a:r>
                <a:rPr lang="en-US" sz="1400" b="1" baseline="-2500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34857" name="Text Box 13"/>
            <p:cNvSpPr txBox="1">
              <a:spLocks noChangeArrowheads="1"/>
            </p:cNvSpPr>
            <p:nvPr/>
          </p:nvSpPr>
          <p:spPr bwMode="auto">
            <a:xfrm>
              <a:off x="4741863" y="3124200"/>
              <a:ext cx="611187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 b="1" baseline="30000">
                  <a:latin typeface="Times New Roman" pitchFamily="18" charset="0"/>
                </a:rPr>
                <a:t>130</a:t>
              </a:r>
              <a:r>
                <a:rPr lang="en-US" sz="1400" b="1">
                  <a:latin typeface="Times New Roman" pitchFamily="18" charset="0"/>
                </a:rPr>
                <a:t>Te</a:t>
              </a:r>
              <a:r>
                <a:rPr lang="en-US" sz="1400" b="1" baseline="-2500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34858" name="Text Box 14"/>
            <p:cNvSpPr txBox="1">
              <a:spLocks noChangeArrowheads="1"/>
            </p:cNvSpPr>
            <p:nvPr/>
          </p:nvSpPr>
          <p:spPr bwMode="auto">
            <a:xfrm>
              <a:off x="6608763" y="1524000"/>
              <a:ext cx="153511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 b="1">
                  <a:latin typeface="Times New Roman" pitchFamily="18" charset="0"/>
                </a:rPr>
                <a:t>F = 1/2 – F’ = 3/2</a:t>
              </a:r>
              <a:r>
                <a:rPr lang="en-US"/>
                <a:t> </a:t>
              </a:r>
            </a:p>
          </p:txBody>
        </p:sp>
        <p:sp>
          <p:nvSpPr>
            <p:cNvPr id="34859" name="Text Box 15"/>
            <p:cNvSpPr txBox="1">
              <a:spLocks noChangeArrowheads="1"/>
            </p:cNvSpPr>
            <p:nvPr/>
          </p:nvSpPr>
          <p:spPr bwMode="auto">
            <a:xfrm>
              <a:off x="4246563" y="1525588"/>
              <a:ext cx="1535112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 b="1">
                  <a:latin typeface="Times New Roman" pitchFamily="18" charset="0"/>
                </a:rPr>
                <a:t>F = 1/2 – F’ = 1/2</a:t>
              </a:r>
              <a:r>
                <a:rPr lang="en-US"/>
                <a:t> </a:t>
              </a:r>
            </a:p>
          </p:txBody>
        </p:sp>
      </p:grpSp>
      <p:sp>
        <p:nvSpPr>
          <p:cNvPr id="34822" name="Rectangle 32"/>
          <p:cNvSpPr>
            <a:spLocks noGrp="1" noChangeArrowheads="1"/>
          </p:cNvSpPr>
          <p:nvPr>
            <p:ph type="title"/>
          </p:nvPr>
        </p:nvSpPr>
        <p:spPr>
          <a:xfrm>
            <a:off x="457200" y="93663"/>
            <a:ext cx="8229600" cy="792162"/>
          </a:xfrm>
        </p:spPr>
        <p:txBody>
          <a:bodyPr/>
          <a:lstStyle/>
          <a:p>
            <a:pPr eaLnBrk="1" hangingPunct="1"/>
            <a:r>
              <a:rPr lang="en-US" sz="3200" b="1" baseline="30000" dirty="0" smtClean="0">
                <a:solidFill>
                  <a:srgbClr val="0000FF"/>
                </a:solidFill>
                <a:latin typeface="+mn-lt"/>
              </a:rPr>
              <a:t>225</a:t>
            </a:r>
            <a:r>
              <a:rPr lang="en-US" sz="3200" b="1" dirty="0" smtClean="0">
                <a:solidFill>
                  <a:srgbClr val="0000FF"/>
                </a:solidFill>
                <a:latin typeface="+mn-lt"/>
              </a:rPr>
              <a:t>Radium Spectroscopy</a:t>
            </a:r>
          </a:p>
        </p:txBody>
      </p:sp>
      <p:sp>
        <p:nvSpPr>
          <p:cNvPr id="34823" name="Rectangle 11"/>
          <p:cNvSpPr>
            <a:spLocks noChangeArrowheads="1"/>
          </p:cNvSpPr>
          <p:nvPr/>
        </p:nvSpPr>
        <p:spPr bwMode="auto">
          <a:xfrm>
            <a:off x="57150" y="5567363"/>
            <a:ext cx="938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GB" sz="1400" b="1">
                <a:latin typeface="Times New Roman" pitchFamily="18" charset="0"/>
              </a:rPr>
              <a:t>7s</a:t>
            </a:r>
            <a:r>
              <a:rPr lang="en-GB" sz="1400" b="1" baseline="30000">
                <a:latin typeface="Times New Roman" pitchFamily="18" charset="0"/>
              </a:rPr>
              <a:t>2 </a:t>
            </a:r>
            <a:r>
              <a:rPr lang="en-GB" sz="1400" b="1">
                <a:latin typeface="Times New Roman" pitchFamily="18" charset="0"/>
              </a:rPr>
              <a:t> </a:t>
            </a:r>
            <a:r>
              <a:rPr lang="en-GB" sz="1400" b="1" baseline="30000">
                <a:latin typeface="Times New Roman" pitchFamily="18" charset="0"/>
              </a:rPr>
              <a:t>1</a:t>
            </a:r>
            <a:r>
              <a:rPr lang="en-GB" sz="1400" b="1">
                <a:latin typeface="Times New Roman" pitchFamily="18" charset="0"/>
              </a:rPr>
              <a:t>S</a:t>
            </a:r>
            <a:r>
              <a:rPr lang="en-GB" sz="1400" b="1" baseline="-25000">
                <a:latin typeface="Times New Roman" pitchFamily="18" charset="0"/>
              </a:rPr>
              <a:t>0</a:t>
            </a:r>
          </a:p>
        </p:txBody>
      </p:sp>
      <p:grpSp>
        <p:nvGrpSpPr>
          <p:cNvPr id="34824" name="Group 39"/>
          <p:cNvGrpSpPr>
            <a:grpSpLocks/>
          </p:cNvGrpSpPr>
          <p:nvPr/>
        </p:nvGrpSpPr>
        <p:grpSpPr bwMode="auto">
          <a:xfrm>
            <a:off x="152400" y="1793875"/>
            <a:ext cx="3041650" cy="3879850"/>
            <a:chOff x="152400" y="1793875"/>
            <a:chExt cx="3041650" cy="3879850"/>
          </a:xfrm>
        </p:grpSpPr>
        <p:grpSp>
          <p:nvGrpSpPr>
            <p:cNvPr id="34828" name="Group 35"/>
            <p:cNvGrpSpPr>
              <a:grpSpLocks/>
            </p:cNvGrpSpPr>
            <p:nvPr/>
          </p:nvGrpSpPr>
          <p:grpSpPr bwMode="auto">
            <a:xfrm>
              <a:off x="152400" y="1793875"/>
              <a:ext cx="2543175" cy="3879850"/>
              <a:chOff x="96" y="1130"/>
              <a:chExt cx="1602" cy="2444"/>
            </a:xfrm>
          </p:grpSpPr>
          <p:sp>
            <p:nvSpPr>
              <p:cNvPr id="34835" name="Line 5"/>
              <p:cNvSpPr>
                <a:spLocks noChangeShapeType="1"/>
              </p:cNvSpPr>
              <p:nvPr/>
            </p:nvSpPr>
            <p:spPr bwMode="auto">
              <a:xfrm>
                <a:off x="1250" y="1738"/>
                <a:ext cx="288" cy="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6" name="Line 6"/>
              <p:cNvSpPr>
                <a:spLocks noChangeShapeType="1"/>
              </p:cNvSpPr>
              <p:nvPr/>
            </p:nvSpPr>
            <p:spPr bwMode="auto">
              <a:xfrm>
                <a:off x="1248" y="2138"/>
                <a:ext cx="288" cy="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7" name="Rectangle 8"/>
              <p:cNvSpPr>
                <a:spLocks noChangeArrowheads="1"/>
              </p:cNvSpPr>
              <p:nvPr/>
            </p:nvSpPr>
            <p:spPr bwMode="auto">
              <a:xfrm>
                <a:off x="440" y="2362"/>
                <a:ext cx="67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>
                    <a:solidFill>
                      <a:srgbClr val="0000FF"/>
                    </a:solidFill>
                    <a:latin typeface="Times New Roman" pitchFamily="18" charset="0"/>
                    <a:sym typeface="Symbol" pitchFamily="18" charset="2"/>
                  </a:rPr>
                  <a:t>482.7 nm</a:t>
                </a:r>
              </a:p>
            </p:txBody>
          </p:sp>
          <p:sp>
            <p:nvSpPr>
              <p:cNvPr id="34838" name="Rectangle 10"/>
              <p:cNvSpPr>
                <a:spLocks noChangeArrowheads="1"/>
              </p:cNvSpPr>
              <p:nvPr/>
            </p:nvSpPr>
            <p:spPr bwMode="auto">
              <a:xfrm>
                <a:off x="318" y="1152"/>
                <a:ext cx="50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30000"/>
                  </a:spcBef>
                </a:pPr>
                <a:r>
                  <a:rPr lang="en-GB" sz="1400" b="1">
                    <a:latin typeface="Times New Roman" pitchFamily="18" charset="0"/>
                  </a:rPr>
                  <a:t>7s7p </a:t>
                </a:r>
                <a:r>
                  <a:rPr lang="en-GB" sz="1400" b="1" baseline="30000">
                    <a:latin typeface="Times New Roman" pitchFamily="18" charset="0"/>
                  </a:rPr>
                  <a:t>1</a:t>
                </a:r>
                <a:r>
                  <a:rPr lang="en-GB" sz="1400" b="1">
                    <a:latin typeface="Times New Roman" pitchFamily="18" charset="0"/>
                  </a:rPr>
                  <a:t>P</a:t>
                </a:r>
                <a:r>
                  <a:rPr lang="en-GB" sz="1400" b="1" baseline="-25000"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4839" name="Rectangle 12"/>
              <p:cNvSpPr>
                <a:spLocks noChangeArrowheads="1"/>
              </p:cNvSpPr>
              <p:nvPr/>
            </p:nvSpPr>
            <p:spPr bwMode="auto">
              <a:xfrm>
                <a:off x="576" y="1680"/>
                <a:ext cx="71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30000"/>
                  </a:spcBef>
                </a:pPr>
                <a:r>
                  <a:rPr lang="en-GB" sz="1400" b="1">
                    <a:latin typeface="Times New Roman" pitchFamily="18" charset="0"/>
                  </a:rPr>
                  <a:t>7s6d </a:t>
                </a:r>
                <a:r>
                  <a:rPr lang="en-GB" sz="1400" b="1" baseline="30000">
                    <a:latin typeface="Times New Roman" pitchFamily="18" charset="0"/>
                  </a:rPr>
                  <a:t>1</a:t>
                </a:r>
                <a:r>
                  <a:rPr lang="en-GB" sz="1400" b="1">
                    <a:latin typeface="Times New Roman" pitchFamily="18" charset="0"/>
                  </a:rPr>
                  <a:t>D</a:t>
                </a:r>
                <a:r>
                  <a:rPr lang="en-GB" sz="1400" b="1" baseline="-25000"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4840" name="Line 13"/>
              <p:cNvSpPr>
                <a:spLocks noChangeShapeType="1"/>
              </p:cNvSpPr>
              <p:nvPr/>
            </p:nvSpPr>
            <p:spPr bwMode="auto">
              <a:xfrm flipV="1">
                <a:off x="96" y="3482"/>
                <a:ext cx="230" cy="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41" name="Line 14"/>
              <p:cNvSpPr>
                <a:spLocks noChangeShapeType="1"/>
              </p:cNvSpPr>
              <p:nvPr/>
            </p:nvSpPr>
            <p:spPr bwMode="auto">
              <a:xfrm flipV="1">
                <a:off x="800" y="1679"/>
                <a:ext cx="288" cy="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42" name="Text Box 15"/>
              <p:cNvSpPr txBox="1">
                <a:spLocks noChangeArrowheads="1"/>
              </p:cNvSpPr>
              <p:nvPr/>
            </p:nvSpPr>
            <p:spPr bwMode="auto">
              <a:xfrm>
                <a:off x="1504" y="1662"/>
                <a:ext cx="146" cy="5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sz="1000">
                    <a:latin typeface="Times New Roman" pitchFamily="18" charset="0"/>
                  </a:rPr>
                  <a:t>2</a:t>
                </a:r>
              </a:p>
              <a:p>
                <a:pPr algn="ctr" eaLnBrk="1" hangingPunct="1"/>
                <a:endParaRPr lang="en-GB" sz="1000">
                  <a:latin typeface="Times New Roman" pitchFamily="18" charset="0"/>
                </a:endParaRPr>
              </a:p>
              <a:p>
                <a:pPr algn="ctr" eaLnBrk="1" hangingPunct="1"/>
                <a:endParaRPr lang="en-GB" sz="1000">
                  <a:latin typeface="Times New Roman" pitchFamily="18" charset="0"/>
                </a:endParaRPr>
              </a:p>
              <a:p>
                <a:pPr algn="ctr" eaLnBrk="1" hangingPunct="1"/>
                <a:r>
                  <a:rPr lang="en-GB" sz="1000">
                    <a:latin typeface="Times New Roman" pitchFamily="18" charset="0"/>
                  </a:rPr>
                  <a:t>1</a:t>
                </a:r>
              </a:p>
              <a:p>
                <a:pPr algn="ctr" eaLnBrk="1" hangingPunct="1">
                  <a:lnSpc>
                    <a:spcPct val="120000"/>
                  </a:lnSpc>
                </a:pPr>
                <a:r>
                  <a:rPr lang="en-GB" sz="1000"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34843" name="Line 16"/>
              <p:cNvSpPr>
                <a:spLocks noChangeShapeType="1"/>
              </p:cNvSpPr>
              <p:nvPr/>
            </p:nvSpPr>
            <p:spPr bwMode="auto">
              <a:xfrm>
                <a:off x="1253" y="2022"/>
                <a:ext cx="288" cy="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44" name="Line 17"/>
              <p:cNvSpPr>
                <a:spLocks noChangeShapeType="1"/>
              </p:cNvSpPr>
              <p:nvPr/>
            </p:nvSpPr>
            <p:spPr bwMode="auto">
              <a:xfrm flipV="1">
                <a:off x="492" y="1393"/>
                <a:ext cx="230" cy="2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45" name="Line 19"/>
              <p:cNvSpPr>
                <a:spLocks noChangeShapeType="1"/>
              </p:cNvSpPr>
              <p:nvPr/>
            </p:nvSpPr>
            <p:spPr bwMode="auto">
              <a:xfrm flipV="1">
                <a:off x="743" y="1362"/>
                <a:ext cx="173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46" name="Line 20"/>
              <p:cNvSpPr>
                <a:spLocks noChangeShapeType="1"/>
              </p:cNvSpPr>
              <p:nvPr/>
            </p:nvSpPr>
            <p:spPr bwMode="auto">
              <a:xfrm flipV="1">
                <a:off x="739" y="1446"/>
                <a:ext cx="173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" name="Text Box 27"/>
              <p:cNvSpPr txBox="1">
                <a:spLocks noChangeArrowheads="1"/>
              </p:cNvSpPr>
              <p:nvPr/>
            </p:nvSpPr>
            <p:spPr bwMode="auto">
              <a:xfrm>
                <a:off x="887" y="1130"/>
                <a:ext cx="239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+mn-lt"/>
                  </a:rPr>
                  <a:t>F’</a:t>
                </a:r>
              </a:p>
              <a:p>
                <a:pPr algn="ctr">
                  <a:defRPr/>
                </a:pPr>
                <a:r>
                  <a:rPr lang="en-US" sz="1200" b="1" dirty="0">
                    <a:latin typeface="+mn-lt"/>
                  </a:rPr>
                  <a:t>3/2</a:t>
                </a:r>
              </a:p>
              <a:p>
                <a:pPr algn="ctr">
                  <a:defRPr/>
                </a:pPr>
                <a:r>
                  <a:rPr lang="en-US" sz="1200" b="1" dirty="0">
                    <a:latin typeface="+mn-lt"/>
                  </a:rPr>
                  <a:t>1/2</a:t>
                </a:r>
              </a:p>
            </p:txBody>
          </p:sp>
          <p:sp>
            <p:nvSpPr>
              <p:cNvPr id="34848" name="Line 28"/>
              <p:cNvSpPr>
                <a:spLocks noChangeShapeType="1"/>
              </p:cNvSpPr>
              <p:nvPr/>
            </p:nvSpPr>
            <p:spPr bwMode="auto">
              <a:xfrm flipV="1">
                <a:off x="704" y="1366"/>
                <a:ext cx="48" cy="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49" name="Line 29"/>
              <p:cNvSpPr>
                <a:spLocks noChangeShapeType="1"/>
              </p:cNvSpPr>
              <p:nvPr/>
            </p:nvSpPr>
            <p:spPr bwMode="auto">
              <a:xfrm flipH="1" flipV="1">
                <a:off x="704" y="139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50" name="Line 30"/>
              <p:cNvSpPr>
                <a:spLocks noChangeShapeType="1"/>
              </p:cNvSpPr>
              <p:nvPr/>
            </p:nvSpPr>
            <p:spPr bwMode="auto">
              <a:xfrm flipV="1">
                <a:off x="384" y="3482"/>
                <a:ext cx="230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51" name="Line 31"/>
              <p:cNvSpPr>
                <a:spLocks noChangeShapeType="1"/>
              </p:cNvSpPr>
              <p:nvPr/>
            </p:nvSpPr>
            <p:spPr bwMode="auto">
              <a:xfrm flipV="1">
                <a:off x="264" y="3481"/>
                <a:ext cx="230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Text Box 32"/>
              <p:cNvSpPr txBox="1">
                <a:spLocks noChangeArrowheads="1"/>
              </p:cNvSpPr>
              <p:nvPr/>
            </p:nvSpPr>
            <p:spPr bwMode="auto">
              <a:xfrm>
                <a:off x="585" y="3286"/>
                <a:ext cx="239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+mn-lt"/>
                  </a:rPr>
                  <a:t>F</a:t>
                </a:r>
              </a:p>
              <a:p>
                <a:pPr algn="ctr">
                  <a:defRPr/>
                </a:pPr>
                <a:r>
                  <a:rPr lang="en-US" sz="1200" b="1" dirty="0">
                    <a:latin typeface="+mn-lt"/>
                  </a:rPr>
                  <a:t>1/2</a:t>
                </a:r>
              </a:p>
            </p:txBody>
          </p:sp>
          <p:sp>
            <p:nvSpPr>
              <p:cNvPr id="34853" name="Rectangle 13"/>
              <p:cNvSpPr>
                <a:spLocks noChangeArrowheads="1"/>
              </p:cNvSpPr>
              <p:nvPr/>
            </p:nvSpPr>
            <p:spPr bwMode="auto">
              <a:xfrm>
                <a:off x="1110" y="1530"/>
                <a:ext cx="58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30000"/>
                  </a:spcBef>
                </a:pPr>
                <a:r>
                  <a:rPr lang="en-GB" sz="1400" b="1">
                    <a:latin typeface="Times New Roman" pitchFamily="18" charset="0"/>
                  </a:rPr>
                  <a:t>7s7p </a:t>
                </a:r>
                <a:r>
                  <a:rPr lang="en-GB" sz="1400" b="1" baseline="30000">
                    <a:latin typeface="Times New Roman" pitchFamily="18" charset="0"/>
                  </a:rPr>
                  <a:t>3</a:t>
                </a:r>
                <a:r>
                  <a:rPr lang="en-GB" sz="1400" b="1">
                    <a:latin typeface="Times New Roman" pitchFamily="18" charset="0"/>
                  </a:rPr>
                  <a:t>P</a:t>
                </a:r>
                <a:endParaRPr lang="en-GB" sz="1400" b="1" baseline="-25000">
                  <a:latin typeface="Times New Roman" pitchFamily="18" charset="0"/>
                </a:endParaRPr>
              </a:p>
            </p:txBody>
          </p:sp>
          <p:sp>
            <p:nvSpPr>
              <p:cNvPr id="34854" name="Line 28"/>
              <p:cNvSpPr>
                <a:spLocks noChangeShapeType="1"/>
              </p:cNvSpPr>
              <p:nvPr/>
            </p:nvSpPr>
            <p:spPr bwMode="auto">
              <a:xfrm flipV="1">
                <a:off x="192" y="1380"/>
                <a:ext cx="391" cy="2112"/>
              </a:xfrm>
              <a:prstGeom prst="line">
                <a:avLst/>
              </a:prstGeom>
              <a:noFill/>
              <a:ln w="76200">
                <a:solidFill>
                  <a:srgbClr val="0000FF"/>
                </a:solidFill>
                <a:round/>
                <a:headEnd type="none" w="lg" len="lg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829" name="Group 36"/>
            <p:cNvGrpSpPr>
              <a:grpSpLocks/>
            </p:cNvGrpSpPr>
            <p:nvPr/>
          </p:nvGrpSpPr>
          <p:grpSpPr bwMode="auto">
            <a:xfrm>
              <a:off x="2524125" y="2790825"/>
              <a:ext cx="669925" cy="639763"/>
              <a:chOff x="704" y="1130"/>
              <a:chExt cx="422" cy="403"/>
            </a:xfrm>
          </p:grpSpPr>
          <p:sp>
            <p:nvSpPr>
              <p:cNvPr id="34830" name="Line 19"/>
              <p:cNvSpPr>
                <a:spLocks noChangeShapeType="1"/>
              </p:cNvSpPr>
              <p:nvPr/>
            </p:nvSpPr>
            <p:spPr bwMode="auto">
              <a:xfrm flipV="1">
                <a:off x="743" y="1362"/>
                <a:ext cx="173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1" name="Line 20"/>
              <p:cNvSpPr>
                <a:spLocks noChangeShapeType="1"/>
              </p:cNvSpPr>
              <p:nvPr/>
            </p:nvSpPr>
            <p:spPr bwMode="auto">
              <a:xfrm flipV="1">
                <a:off x="739" y="1446"/>
                <a:ext cx="173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3" name="Text Box 27"/>
              <p:cNvSpPr txBox="1">
                <a:spLocks noChangeArrowheads="1"/>
              </p:cNvSpPr>
              <p:nvPr/>
            </p:nvSpPr>
            <p:spPr bwMode="auto">
              <a:xfrm>
                <a:off x="887" y="1130"/>
                <a:ext cx="239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+mn-lt"/>
                  </a:rPr>
                  <a:t>F’</a:t>
                </a:r>
              </a:p>
              <a:p>
                <a:pPr algn="ctr">
                  <a:defRPr/>
                </a:pPr>
                <a:r>
                  <a:rPr lang="en-US" sz="1200" b="1" dirty="0">
                    <a:latin typeface="+mn-lt"/>
                  </a:rPr>
                  <a:t>3/2</a:t>
                </a:r>
              </a:p>
              <a:p>
                <a:pPr algn="ctr">
                  <a:defRPr/>
                </a:pPr>
                <a:r>
                  <a:rPr lang="en-US" sz="1200" b="1" dirty="0">
                    <a:latin typeface="+mn-lt"/>
                  </a:rPr>
                  <a:t>1/2</a:t>
                </a:r>
              </a:p>
            </p:txBody>
          </p:sp>
          <p:sp>
            <p:nvSpPr>
              <p:cNvPr id="34833" name="Line 28"/>
              <p:cNvSpPr>
                <a:spLocks noChangeShapeType="1"/>
              </p:cNvSpPr>
              <p:nvPr/>
            </p:nvSpPr>
            <p:spPr bwMode="auto">
              <a:xfrm flipV="1">
                <a:off x="704" y="1366"/>
                <a:ext cx="48" cy="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4" name="Line 29"/>
              <p:cNvSpPr>
                <a:spLocks noChangeShapeType="1"/>
              </p:cNvSpPr>
              <p:nvPr/>
            </p:nvSpPr>
            <p:spPr bwMode="auto">
              <a:xfrm flipH="1" flipV="1">
                <a:off x="704" y="139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7446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581400" y="1524000"/>
            <a:ext cx="5029200" cy="2971800"/>
            <a:chOff x="595553" y="1485899"/>
            <a:chExt cx="7213600" cy="37719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86019" name="Picture 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53" y="1485899"/>
              <a:ext cx="7213600" cy="37719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881188" y="1717675"/>
              <a:ext cx="3825875" cy="1357816"/>
              <a:chOff x="1881188" y="1717675"/>
              <a:chExt cx="3825875" cy="1357816"/>
            </a:xfrm>
          </p:grpSpPr>
          <p:sp>
            <p:nvSpPr>
              <p:cNvPr id="86021" name="Rectangle 2"/>
              <p:cNvSpPr>
                <a:spLocks noChangeArrowheads="1"/>
              </p:cNvSpPr>
              <p:nvPr/>
            </p:nvSpPr>
            <p:spPr bwMode="auto">
              <a:xfrm>
                <a:off x="2659063" y="2135188"/>
                <a:ext cx="3048000" cy="94030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90000" tIns="46800" rIns="90000" bIns="4680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sz="1400" b="1" baseline="30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GB" sz="1400" b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GB" sz="1400" b="1" baseline="-25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en-GB" sz="1400" b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(F=1/2) - </a:t>
                </a:r>
                <a:r>
                  <a:rPr lang="en-GB" sz="1400" b="1" baseline="30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GB" sz="1400" b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GB" sz="1400" b="1" baseline="-25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1 </a:t>
                </a:r>
                <a:r>
                  <a:rPr lang="en-GB" sz="1400" b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(F</a:t>
                </a:r>
                <a:r>
                  <a:rPr lang="en-GB" sz="1400" b="1" dirty="0">
                    <a:solidFill>
                      <a:srgbClr val="000000"/>
                    </a:solidFill>
                    <a:latin typeface="Charcoal CY"/>
                    <a:cs typeface="Times New Roman" pitchFamily="18" charset="0"/>
                  </a:rPr>
                  <a:t>’</a:t>
                </a:r>
                <a:r>
                  <a:rPr lang="en-GB" sz="1400" b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=1/2</a:t>
                </a:r>
                <a:r>
                  <a:rPr lang="en-GB" sz="1400" b="1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en-GB" sz="14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sz="1400" b="1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1400" b="1" dirty="0" err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Δν</a:t>
                </a:r>
                <a:r>
                  <a:rPr lang="en-GB" sz="1400" b="1" baseline="-25000" dirty="0" err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FWHM</a:t>
                </a:r>
                <a:r>
                  <a:rPr lang="en-GB" sz="1400" b="1" baseline="-2500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1400" b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= 30 (1) MHz</a:t>
                </a:r>
              </a:p>
            </p:txBody>
          </p:sp>
          <p:sp>
            <p:nvSpPr>
              <p:cNvPr id="86022" name="Text Box 3"/>
              <p:cNvSpPr txBox="1">
                <a:spLocks noChangeArrowheads="1"/>
              </p:cNvSpPr>
              <p:nvPr/>
            </p:nvSpPr>
            <p:spPr bwMode="auto">
              <a:xfrm>
                <a:off x="1881188" y="1717675"/>
                <a:ext cx="744590" cy="30365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 lIns="90000" tIns="46800" rIns="90000" bIns="4680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b="1" baseline="3000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225</a:t>
                </a:r>
                <a:r>
                  <a:rPr lang="en-GB" b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GB" b="1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endParaRPr lang="en-GB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286000" y="304800"/>
            <a:ext cx="4953000" cy="7159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225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Radium Spectroscopy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19100" y="1793875"/>
            <a:ext cx="2774950" cy="3879850"/>
            <a:chOff x="419100" y="1793875"/>
            <a:chExt cx="2774950" cy="3879850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1905000" y="4038600"/>
              <a:ext cx="979755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 smtClean="0">
                  <a:solidFill>
                    <a:srgbClr val="000099"/>
                  </a:solidFill>
                </a:rPr>
                <a:t>483 </a:t>
              </a:r>
              <a:r>
                <a:rPr lang="en-US" b="1" dirty="0">
                  <a:solidFill>
                    <a:srgbClr val="000099"/>
                  </a:solidFill>
                </a:rPr>
                <a:t>nm</a:t>
              </a:r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>
              <a:off x="1984375" y="2759075"/>
              <a:ext cx="457200" cy="15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1981200" y="3394075"/>
              <a:ext cx="457200" cy="15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504825" y="1828800"/>
              <a:ext cx="7969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30000"/>
                </a:spcBef>
                <a:spcAft>
                  <a:spcPct val="0"/>
                </a:spcAft>
              </a:pPr>
              <a:r>
                <a:rPr lang="en-GB" sz="1400" b="1">
                  <a:solidFill>
                    <a:srgbClr val="000000"/>
                  </a:solidFill>
                  <a:latin typeface="Times New Roman" pitchFamily="18" charset="0"/>
                </a:rPr>
                <a:t>7s7p </a:t>
              </a:r>
              <a:r>
                <a:rPr lang="en-GB" sz="1400" b="1" baseline="30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GB" sz="1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r>
                <a:rPr lang="en-GB" sz="1400" b="1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914400" y="2667000"/>
              <a:ext cx="11287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30000"/>
                </a:spcBef>
                <a:spcAft>
                  <a:spcPct val="0"/>
                </a:spcAft>
              </a:pPr>
              <a:r>
                <a:rPr lang="en-GB" sz="1400" b="1" dirty="0">
                  <a:solidFill>
                    <a:srgbClr val="000000"/>
                  </a:solidFill>
                  <a:latin typeface="Times New Roman" pitchFamily="18" charset="0"/>
                </a:rPr>
                <a:t>7s6d </a:t>
              </a:r>
              <a:r>
                <a:rPr lang="en-GB" sz="1400" b="1" baseline="30000" dirty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GB" sz="1400" b="1" dirty="0">
                  <a:solidFill>
                    <a:srgbClr val="000000"/>
                  </a:solidFill>
                  <a:latin typeface="Times New Roman" pitchFamily="18" charset="0"/>
                </a:rPr>
                <a:t>D</a:t>
              </a:r>
              <a:r>
                <a:rPr lang="en-GB" sz="1400" b="1" baseline="-25000" dirty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V="1">
              <a:off x="1270000" y="2665413"/>
              <a:ext cx="457200" cy="15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2387600" y="2638425"/>
              <a:ext cx="231775" cy="884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100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100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</a:p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GB" sz="10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1989138" y="3209925"/>
              <a:ext cx="457200" cy="15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V="1">
              <a:off x="781050" y="2211388"/>
              <a:ext cx="365125" cy="3175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8" name="Group 73"/>
            <p:cNvGrpSpPr>
              <a:grpSpLocks/>
            </p:cNvGrpSpPr>
            <p:nvPr/>
          </p:nvGrpSpPr>
          <p:grpSpPr bwMode="auto">
            <a:xfrm>
              <a:off x="1117600" y="1793875"/>
              <a:ext cx="669925" cy="639763"/>
              <a:chOff x="704" y="1130"/>
              <a:chExt cx="422" cy="403"/>
            </a:xfrm>
          </p:grpSpPr>
          <p:sp>
            <p:nvSpPr>
              <p:cNvPr id="30" name="Line 19"/>
              <p:cNvSpPr>
                <a:spLocks noChangeShapeType="1"/>
              </p:cNvSpPr>
              <p:nvPr/>
            </p:nvSpPr>
            <p:spPr bwMode="auto">
              <a:xfrm flipV="1">
                <a:off x="743" y="1362"/>
                <a:ext cx="173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Line 20"/>
              <p:cNvSpPr>
                <a:spLocks noChangeShapeType="1"/>
              </p:cNvSpPr>
              <p:nvPr/>
            </p:nvSpPr>
            <p:spPr bwMode="auto">
              <a:xfrm flipV="1">
                <a:off x="739" y="1446"/>
                <a:ext cx="173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Text Box 27"/>
              <p:cNvSpPr txBox="1">
                <a:spLocks noChangeArrowheads="1"/>
              </p:cNvSpPr>
              <p:nvPr/>
            </p:nvSpPr>
            <p:spPr bwMode="auto">
              <a:xfrm>
                <a:off x="887" y="1130"/>
                <a:ext cx="239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</a:rPr>
                  <a:t>F’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</a:rPr>
                  <a:t>3/2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</a:rPr>
                  <a:t>1/2</a:t>
                </a:r>
              </a:p>
            </p:txBody>
          </p:sp>
          <p:sp>
            <p:nvSpPr>
              <p:cNvPr id="33" name="Line 28"/>
              <p:cNvSpPr>
                <a:spLocks noChangeShapeType="1"/>
              </p:cNvSpPr>
              <p:nvPr/>
            </p:nvSpPr>
            <p:spPr bwMode="auto">
              <a:xfrm flipV="1">
                <a:off x="704" y="1366"/>
                <a:ext cx="48" cy="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Line 29"/>
              <p:cNvSpPr>
                <a:spLocks noChangeShapeType="1"/>
              </p:cNvSpPr>
              <p:nvPr/>
            </p:nvSpPr>
            <p:spPr bwMode="auto">
              <a:xfrm flipH="1" flipV="1">
                <a:off x="704" y="139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" name="Line 30"/>
            <p:cNvSpPr>
              <a:spLocks noChangeShapeType="1"/>
            </p:cNvSpPr>
            <p:nvPr/>
          </p:nvSpPr>
          <p:spPr bwMode="auto">
            <a:xfrm flipV="1">
              <a:off x="609600" y="5527675"/>
              <a:ext cx="365125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Line 31"/>
            <p:cNvSpPr>
              <a:spLocks noChangeShapeType="1"/>
            </p:cNvSpPr>
            <p:nvPr/>
          </p:nvSpPr>
          <p:spPr bwMode="auto">
            <a:xfrm flipV="1">
              <a:off x="419100" y="5526088"/>
              <a:ext cx="365125" cy="158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Text Box 32"/>
            <p:cNvSpPr txBox="1">
              <a:spLocks noChangeArrowheads="1"/>
            </p:cNvSpPr>
            <p:nvPr/>
          </p:nvSpPr>
          <p:spPr bwMode="auto">
            <a:xfrm>
              <a:off x="928688" y="5216525"/>
              <a:ext cx="3794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F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1/2</a:t>
              </a:r>
            </a:p>
          </p:txBody>
        </p:sp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1762125" y="2428875"/>
              <a:ext cx="9334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30000"/>
                </a:spcBef>
                <a:spcAft>
                  <a:spcPct val="0"/>
                </a:spcAft>
              </a:pPr>
              <a:r>
                <a:rPr lang="en-GB" sz="1400" b="1">
                  <a:solidFill>
                    <a:srgbClr val="000000"/>
                  </a:solidFill>
                  <a:latin typeface="Times New Roman" pitchFamily="18" charset="0"/>
                </a:rPr>
                <a:t>7s7p </a:t>
              </a:r>
              <a:r>
                <a:rPr lang="en-GB" sz="1400" b="1" baseline="300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r>
                <a:rPr lang="en-GB" sz="1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endParaRPr lang="en-GB" sz="1400" b="1" baseline="-25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3" name="Group 74"/>
            <p:cNvGrpSpPr>
              <a:grpSpLocks/>
            </p:cNvGrpSpPr>
            <p:nvPr/>
          </p:nvGrpSpPr>
          <p:grpSpPr bwMode="auto">
            <a:xfrm>
              <a:off x="2524125" y="2790825"/>
              <a:ext cx="669925" cy="639763"/>
              <a:chOff x="704" y="1130"/>
              <a:chExt cx="422" cy="403"/>
            </a:xfrm>
          </p:grpSpPr>
          <p:sp>
            <p:nvSpPr>
              <p:cNvPr id="25" name="Line 19"/>
              <p:cNvSpPr>
                <a:spLocks noChangeShapeType="1"/>
              </p:cNvSpPr>
              <p:nvPr/>
            </p:nvSpPr>
            <p:spPr bwMode="auto">
              <a:xfrm flipV="1">
                <a:off x="743" y="1362"/>
                <a:ext cx="173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Line 20"/>
              <p:cNvSpPr>
                <a:spLocks noChangeShapeType="1"/>
              </p:cNvSpPr>
              <p:nvPr/>
            </p:nvSpPr>
            <p:spPr bwMode="auto">
              <a:xfrm flipV="1">
                <a:off x="739" y="1446"/>
                <a:ext cx="173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Text Box 27"/>
              <p:cNvSpPr txBox="1">
                <a:spLocks noChangeArrowheads="1"/>
              </p:cNvSpPr>
              <p:nvPr/>
            </p:nvSpPr>
            <p:spPr bwMode="auto">
              <a:xfrm>
                <a:off x="887" y="1130"/>
                <a:ext cx="239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</a:rPr>
                  <a:t>F’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</a:rPr>
                  <a:t>3/2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</a:rPr>
                  <a:t>1/2</a:t>
                </a:r>
              </a:p>
            </p:txBody>
          </p:sp>
          <p:sp>
            <p:nvSpPr>
              <p:cNvPr id="28" name="Line 28"/>
              <p:cNvSpPr>
                <a:spLocks noChangeShapeType="1"/>
              </p:cNvSpPr>
              <p:nvPr/>
            </p:nvSpPr>
            <p:spPr bwMode="auto">
              <a:xfrm flipV="1">
                <a:off x="704" y="1366"/>
                <a:ext cx="48" cy="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Line 29"/>
              <p:cNvSpPr>
                <a:spLocks noChangeShapeType="1"/>
              </p:cNvSpPr>
              <p:nvPr/>
            </p:nvSpPr>
            <p:spPr bwMode="auto">
              <a:xfrm flipH="1" flipV="1">
                <a:off x="704" y="139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4" name="Line 28"/>
            <p:cNvSpPr>
              <a:spLocks noChangeShapeType="1"/>
            </p:cNvSpPr>
            <p:nvPr/>
          </p:nvSpPr>
          <p:spPr bwMode="auto">
            <a:xfrm flipV="1">
              <a:off x="466725" y="2286000"/>
              <a:ext cx="752475" cy="3238500"/>
            </a:xfrm>
            <a:prstGeom prst="line">
              <a:avLst/>
            </a:prstGeom>
            <a:noFill/>
            <a:ln w="63500">
              <a:solidFill>
                <a:srgbClr val="000099"/>
              </a:solidFill>
              <a:round/>
              <a:headEnd type="none" w="lg" len="lg"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3733800" y="4648200"/>
            <a:ext cx="4120808" cy="159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Absolute Frequency: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Offset from a </a:t>
            </a:r>
            <a:r>
              <a:rPr lang="en-US" sz="2000" b="1" baseline="30000" dirty="0" smtClean="0">
                <a:solidFill>
                  <a:srgbClr val="000099"/>
                </a:solidFill>
                <a:latin typeface="Times New Roman" pitchFamily="18" charset="0"/>
              </a:rPr>
              <a:t>130</a:t>
            </a:r>
            <a:r>
              <a:rPr lang="en-US" sz="2000" b="1" dirty="0" smtClean="0">
                <a:solidFill>
                  <a:srgbClr val="000099"/>
                </a:solidFill>
                <a:latin typeface="Times New Roman" pitchFamily="18" charset="0"/>
              </a:rPr>
              <a:t>Te</a:t>
            </a:r>
            <a:r>
              <a:rPr lang="en-US" sz="2000" b="1" baseline="-25000" dirty="0" smtClean="0">
                <a:solidFill>
                  <a:srgbClr val="000099"/>
                </a:solidFill>
                <a:latin typeface="Times New Roman" pitchFamily="18" charset="0"/>
              </a:rPr>
              <a:t>2  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line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0000"/>
              </a:solidFill>
              <a:latin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99"/>
                </a:solidFill>
                <a:latin typeface="Times New Roman" pitchFamily="18" charset="0"/>
              </a:rPr>
              <a:t>627( 5) MHz    </a:t>
            </a:r>
            <a:r>
              <a:rPr lang="fr-FR" sz="1400" dirty="0" smtClean="0">
                <a:solidFill>
                  <a:srgbClr val="000000"/>
                </a:solidFill>
                <a:latin typeface="Times New Roman" pitchFamily="18" charset="0"/>
              </a:rPr>
              <a:t>(L. </a:t>
            </a:r>
            <a:r>
              <a:rPr lang="fr-FR" sz="1400" dirty="0" err="1" smtClean="0">
                <a:solidFill>
                  <a:srgbClr val="000000"/>
                </a:solidFill>
                <a:latin typeface="Times New Roman" pitchFamily="18" charset="0"/>
              </a:rPr>
              <a:t>Willlmann</a:t>
            </a:r>
            <a:r>
              <a:rPr lang="fr-FR" sz="1400" dirty="0" smtClean="0">
                <a:solidFill>
                  <a:srgbClr val="000000"/>
                </a:solidFill>
                <a:latin typeface="Times New Roman" pitchFamily="18" charset="0"/>
              </a:rPr>
              <a:t> et al., KVI (2010)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aseline="-25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1143000" y="914400"/>
            <a:ext cx="659828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dirty="0">
                <a:solidFill>
                  <a:srgbClr val="000000"/>
                </a:solidFill>
              </a:rPr>
              <a:t>7s</a:t>
            </a:r>
            <a:r>
              <a:rPr lang="en-US" sz="2200" baseline="30000" dirty="0">
                <a:solidFill>
                  <a:srgbClr val="000000"/>
                </a:solidFill>
              </a:rPr>
              <a:t>2 1</a:t>
            </a:r>
            <a:r>
              <a:rPr lang="en-US" sz="2200" dirty="0">
                <a:solidFill>
                  <a:srgbClr val="000000"/>
                </a:solidFill>
              </a:rPr>
              <a:t>S</a:t>
            </a:r>
            <a:r>
              <a:rPr lang="en-US" sz="2200" baseline="-25000" dirty="0">
                <a:solidFill>
                  <a:srgbClr val="000000"/>
                </a:solidFill>
              </a:rPr>
              <a:t>0</a:t>
            </a:r>
            <a:r>
              <a:rPr lang="en-US" sz="2200" dirty="0">
                <a:solidFill>
                  <a:srgbClr val="000000"/>
                </a:solidFill>
              </a:rPr>
              <a:t> - 7s7p </a:t>
            </a:r>
            <a:r>
              <a:rPr lang="en-US" sz="2200" baseline="30000" dirty="0">
                <a:solidFill>
                  <a:srgbClr val="000000"/>
                </a:solidFill>
              </a:rPr>
              <a:t>1</a:t>
            </a:r>
            <a:r>
              <a:rPr lang="en-US" sz="2200" dirty="0" smtClean="0">
                <a:solidFill>
                  <a:srgbClr val="000000"/>
                </a:solidFill>
              </a:rPr>
              <a:t>P</a:t>
            </a:r>
            <a:r>
              <a:rPr lang="en-US" sz="2200" baseline="-25000" dirty="0" smtClean="0">
                <a:solidFill>
                  <a:srgbClr val="000000"/>
                </a:solidFill>
              </a:rPr>
              <a:t>1</a:t>
            </a:r>
            <a:r>
              <a:rPr lang="en-US" sz="2200" dirty="0" smtClean="0">
                <a:solidFill>
                  <a:srgbClr val="000099"/>
                </a:solidFill>
                <a:latin typeface="Times New Roman" pitchFamily="18" charset="0"/>
              </a:rPr>
              <a:t>: strong </a:t>
            </a:r>
            <a:r>
              <a:rPr lang="en-US" sz="2200" dirty="0">
                <a:solidFill>
                  <a:srgbClr val="000099"/>
                </a:solidFill>
                <a:latin typeface="Times New Roman" pitchFamily="18" charset="0"/>
              </a:rPr>
              <a:t>transition, </a:t>
            </a:r>
            <a:r>
              <a:rPr lang="en-US" sz="2200" dirty="0" smtClean="0">
                <a:solidFill>
                  <a:srgbClr val="000099"/>
                </a:solidFill>
                <a:latin typeface="Times New Roman" pitchFamily="18" charset="0"/>
              </a:rPr>
              <a:t>first stage  </a:t>
            </a:r>
            <a:r>
              <a:rPr lang="en-US" sz="2200" dirty="0">
                <a:solidFill>
                  <a:srgbClr val="000099"/>
                </a:solidFill>
                <a:latin typeface="Times New Roman" pitchFamily="18" charset="0"/>
              </a:rPr>
              <a:t>cooling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733800" y="6172200"/>
            <a:ext cx="5291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 Relevant input for atomic theory</a:t>
            </a: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17170"/>
            <a:ext cx="474345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6209731" y="6346209"/>
            <a:ext cx="609600" cy="1524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rgbClr val="212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9100" y="1793875"/>
            <a:ext cx="2774950" cy="3879850"/>
            <a:chOff x="419100" y="1793875"/>
            <a:chExt cx="2774950" cy="3879850"/>
          </a:xfrm>
        </p:grpSpPr>
        <p:sp>
          <p:nvSpPr>
            <p:cNvPr id="5" name="TextBox 4"/>
            <p:cNvSpPr txBox="1"/>
            <p:nvPr/>
          </p:nvSpPr>
          <p:spPr bwMode="auto">
            <a:xfrm>
              <a:off x="1905000" y="4038600"/>
              <a:ext cx="979755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 smtClean="0">
                  <a:solidFill>
                    <a:srgbClr val="000099"/>
                  </a:solidFill>
                </a:rPr>
                <a:t>483 </a:t>
              </a:r>
              <a:r>
                <a:rPr lang="en-US" b="1" dirty="0">
                  <a:solidFill>
                    <a:srgbClr val="000099"/>
                  </a:solidFill>
                </a:rPr>
                <a:t>nm</a:t>
              </a:r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1984375" y="2759075"/>
              <a:ext cx="457200" cy="15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1981200" y="3394075"/>
              <a:ext cx="457200" cy="15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504825" y="1828800"/>
              <a:ext cx="7969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30000"/>
                </a:spcBef>
                <a:spcAft>
                  <a:spcPct val="0"/>
                </a:spcAft>
              </a:pPr>
              <a:r>
                <a:rPr lang="en-GB" sz="1400" b="1">
                  <a:solidFill>
                    <a:srgbClr val="000000"/>
                  </a:solidFill>
                  <a:latin typeface="Times New Roman" pitchFamily="18" charset="0"/>
                </a:rPr>
                <a:t>7s7p </a:t>
              </a:r>
              <a:r>
                <a:rPr lang="en-GB" sz="1400" b="1" baseline="30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GB" sz="1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r>
                <a:rPr lang="en-GB" sz="1400" b="1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914400" y="2667000"/>
              <a:ext cx="11287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30000"/>
                </a:spcBef>
                <a:spcAft>
                  <a:spcPct val="0"/>
                </a:spcAft>
              </a:pPr>
              <a:r>
                <a:rPr lang="en-GB" sz="1400" b="1" dirty="0">
                  <a:solidFill>
                    <a:srgbClr val="000000"/>
                  </a:solidFill>
                  <a:latin typeface="Times New Roman" pitchFamily="18" charset="0"/>
                </a:rPr>
                <a:t>7s6d </a:t>
              </a:r>
              <a:r>
                <a:rPr lang="en-GB" sz="1400" b="1" baseline="30000" dirty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GB" sz="1400" b="1" dirty="0">
                  <a:solidFill>
                    <a:srgbClr val="000000"/>
                  </a:solidFill>
                  <a:latin typeface="Times New Roman" pitchFamily="18" charset="0"/>
                </a:rPr>
                <a:t>D</a:t>
              </a:r>
              <a:r>
                <a:rPr lang="en-GB" sz="1400" b="1" baseline="-25000" dirty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10" name="Line 14"/>
            <p:cNvSpPr>
              <a:spLocks noChangeShapeType="1"/>
            </p:cNvSpPr>
            <p:nvPr/>
          </p:nvSpPr>
          <p:spPr bwMode="auto">
            <a:xfrm flipV="1">
              <a:off x="1270000" y="2665413"/>
              <a:ext cx="457200" cy="15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2387600" y="2638425"/>
              <a:ext cx="231775" cy="884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100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100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</a:p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GB" sz="10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2" name="Line 16"/>
            <p:cNvSpPr>
              <a:spLocks noChangeShapeType="1"/>
            </p:cNvSpPr>
            <p:nvPr/>
          </p:nvSpPr>
          <p:spPr bwMode="auto">
            <a:xfrm>
              <a:off x="1989138" y="3209925"/>
              <a:ext cx="457200" cy="15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 flipV="1">
              <a:off x="781050" y="2211388"/>
              <a:ext cx="365125" cy="3175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4" name="Group 73"/>
            <p:cNvGrpSpPr>
              <a:grpSpLocks/>
            </p:cNvGrpSpPr>
            <p:nvPr/>
          </p:nvGrpSpPr>
          <p:grpSpPr bwMode="auto">
            <a:xfrm>
              <a:off x="1117600" y="1793875"/>
              <a:ext cx="669925" cy="639763"/>
              <a:chOff x="704" y="1130"/>
              <a:chExt cx="422" cy="403"/>
            </a:xfrm>
          </p:grpSpPr>
          <p:sp>
            <p:nvSpPr>
              <p:cNvPr id="26" name="Line 19"/>
              <p:cNvSpPr>
                <a:spLocks noChangeShapeType="1"/>
              </p:cNvSpPr>
              <p:nvPr/>
            </p:nvSpPr>
            <p:spPr bwMode="auto">
              <a:xfrm flipV="1">
                <a:off x="743" y="1362"/>
                <a:ext cx="173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20"/>
              <p:cNvSpPr>
                <a:spLocks noChangeShapeType="1"/>
              </p:cNvSpPr>
              <p:nvPr/>
            </p:nvSpPr>
            <p:spPr bwMode="auto">
              <a:xfrm flipV="1">
                <a:off x="739" y="1446"/>
                <a:ext cx="173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Text Box 27"/>
              <p:cNvSpPr txBox="1">
                <a:spLocks noChangeArrowheads="1"/>
              </p:cNvSpPr>
              <p:nvPr/>
            </p:nvSpPr>
            <p:spPr bwMode="auto">
              <a:xfrm>
                <a:off x="887" y="1130"/>
                <a:ext cx="239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</a:rPr>
                  <a:t>F’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</a:rPr>
                  <a:t>3/2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</a:rPr>
                  <a:t>1/2</a:t>
                </a:r>
              </a:p>
            </p:txBody>
          </p:sp>
          <p:sp>
            <p:nvSpPr>
              <p:cNvPr id="29" name="Line 28"/>
              <p:cNvSpPr>
                <a:spLocks noChangeShapeType="1"/>
              </p:cNvSpPr>
              <p:nvPr/>
            </p:nvSpPr>
            <p:spPr bwMode="auto">
              <a:xfrm flipV="1">
                <a:off x="704" y="1366"/>
                <a:ext cx="48" cy="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29"/>
              <p:cNvSpPr>
                <a:spLocks noChangeShapeType="1"/>
              </p:cNvSpPr>
              <p:nvPr/>
            </p:nvSpPr>
            <p:spPr bwMode="auto">
              <a:xfrm flipH="1" flipV="1">
                <a:off x="704" y="139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" name="Line 30"/>
            <p:cNvSpPr>
              <a:spLocks noChangeShapeType="1"/>
            </p:cNvSpPr>
            <p:nvPr/>
          </p:nvSpPr>
          <p:spPr bwMode="auto">
            <a:xfrm flipV="1">
              <a:off x="609600" y="5527675"/>
              <a:ext cx="365125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Line 31"/>
            <p:cNvSpPr>
              <a:spLocks noChangeShapeType="1"/>
            </p:cNvSpPr>
            <p:nvPr/>
          </p:nvSpPr>
          <p:spPr bwMode="auto">
            <a:xfrm flipV="1">
              <a:off x="419100" y="5526088"/>
              <a:ext cx="365125" cy="158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Text Box 32"/>
            <p:cNvSpPr txBox="1">
              <a:spLocks noChangeArrowheads="1"/>
            </p:cNvSpPr>
            <p:nvPr/>
          </p:nvSpPr>
          <p:spPr bwMode="auto">
            <a:xfrm>
              <a:off x="928688" y="5216525"/>
              <a:ext cx="3794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F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1/2</a:t>
              </a: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1762125" y="2428875"/>
              <a:ext cx="9334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30000"/>
                </a:spcBef>
                <a:spcAft>
                  <a:spcPct val="0"/>
                </a:spcAft>
              </a:pPr>
              <a:r>
                <a:rPr lang="en-GB" sz="1400" b="1">
                  <a:solidFill>
                    <a:srgbClr val="000000"/>
                  </a:solidFill>
                  <a:latin typeface="Times New Roman" pitchFamily="18" charset="0"/>
                </a:rPr>
                <a:t>7s7p </a:t>
              </a:r>
              <a:r>
                <a:rPr lang="en-GB" sz="1400" b="1" baseline="300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r>
                <a:rPr lang="en-GB" sz="1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endParaRPr lang="en-GB" sz="1400" b="1" baseline="-25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9" name="Group 74"/>
            <p:cNvGrpSpPr>
              <a:grpSpLocks/>
            </p:cNvGrpSpPr>
            <p:nvPr/>
          </p:nvGrpSpPr>
          <p:grpSpPr bwMode="auto">
            <a:xfrm>
              <a:off x="2524125" y="2790825"/>
              <a:ext cx="669925" cy="639763"/>
              <a:chOff x="704" y="1130"/>
              <a:chExt cx="422" cy="403"/>
            </a:xfrm>
          </p:grpSpPr>
          <p:sp>
            <p:nvSpPr>
              <p:cNvPr id="21" name="Line 19"/>
              <p:cNvSpPr>
                <a:spLocks noChangeShapeType="1"/>
              </p:cNvSpPr>
              <p:nvPr/>
            </p:nvSpPr>
            <p:spPr bwMode="auto">
              <a:xfrm flipV="1">
                <a:off x="743" y="1362"/>
                <a:ext cx="173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Line 20"/>
              <p:cNvSpPr>
                <a:spLocks noChangeShapeType="1"/>
              </p:cNvSpPr>
              <p:nvPr/>
            </p:nvSpPr>
            <p:spPr bwMode="auto">
              <a:xfrm flipV="1">
                <a:off x="739" y="1446"/>
                <a:ext cx="173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Text Box 27"/>
              <p:cNvSpPr txBox="1">
                <a:spLocks noChangeArrowheads="1"/>
              </p:cNvSpPr>
              <p:nvPr/>
            </p:nvSpPr>
            <p:spPr bwMode="auto">
              <a:xfrm>
                <a:off x="887" y="1130"/>
                <a:ext cx="239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</a:rPr>
                  <a:t>F’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</a:rPr>
                  <a:t>3/2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</a:rPr>
                  <a:t>1/2</a:t>
                </a:r>
              </a:p>
            </p:txBody>
          </p:sp>
          <p:sp>
            <p:nvSpPr>
              <p:cNvPr id="24" name="Line 28"/>
              <p:cNvSpPr>
                <a:spLocks noChangeShapeType="1"/>
              </p:cNvSpPr>
              <p:nvPr/>
            </p:nvSpPr>
            <p:spPr bwMode="auto">
              <a:xfrm flipV="1">
                <a:off x="704" y="1366"/>
                <a:ext cx="48" cy="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Line 29"/>
              <p:cNvSpPr>
                <a:spLocks noChangeShapeType="1"/>
              </p:cNvSpPr>
              <p:nvPr/>
            </p:nvSpPr>
            <p:spPr bwMode="auto">
              <a:xfrm flipH="1" flipV="1">
                <a:off x="704" y="139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Line 28"/>
            <p:cNvSpPr>
              <a:spLocks noChangeShapeType="1"/>
            </p:cNvSpPr>
            <p:nvPr/>
          </p:nvSpPr>
          <p:spPr bwMode="auto">
            <a:xfrm flipV="1">
              <a:off x="466725" y="2286000"/>
              <a:ext cx="752475" cy="3238500"/>
            </a:xfrm>
            <a:prstGeom prst="line">
              <a:avLst/>
            </a:prstGeom>
            <a:noFill/>
            <a:ln w="63500">
              <a:solidFill>
                <a:srgbClr val="000099"/>
              </a:solidFill>
              <a:round/>
              <a:headEnd type="none" w="lg" len="lg"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649047" y="6505536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rgbClr val="0000FF"/>
                </a:solidFill>
              </a:rPr>
              <a:t>f</a:t>
            </a:r>
            <a:r>
              <a:rPr lang="nl-NL" dirty="0" err="1" smtClean="0">
                <a:solidFill>
                  <a:srgbClr val="0000FF"/>
                </a:solidFill>
              </a:rPr>
              <a:t>rom</a:t>
            </a:r>
            <a:r>
              <a:rPr lang="nl-NL" dirty="0" smtClean="0">
                <a:solidFill>
                  <a:srgbClr val="0000FF"/>
                </a:solidFill>
              </a:rPr>
              <a:t> </a:t>
            </a:r>
            <a:r>
              <a:rPr lang="nl-NL" dirty="0" err="1" smtClean="0">
                <a:solidFill>
                  <a:srgbClr val="0000FF"/>
                </a:solidFill>
              </a:rPr>
              <a:t>B.Santra</a:t>
            </a:r>
            <a:r>
              <a:rPr lang="nl-NL" dirty="0" smtClean="0">
                <a:solidFill>
                  <a:srgbClr val="0000FF"/>
                </a:solidFill>
              </a:rPr>
              <a:t>, PhD thesis, KVI (2012)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88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066800" y="331788"/>
            <a:ext cx="184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 i="1" baseline="-250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323975" y="1095375"/>
            <a:ext cx="6743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dirty="0">
                <a:solidFill>
                  <a:srgbClr val="000000"/>
                </a:solidFill>
              </a:rPr>
              <a:t>7s</a:t>
            </a:r>
            <a:r>
              <a:rPr lang="en-US" sz="2200" baseline="30000" dirty="0">
                <a:solidFill>
                  <a:srgbClr val="000000"/>
                </a:solidFill>
              </a:rPr>
              <a:t>2 1</a:t>
            </a:r>
            <a:r>
              <a:rPr lang="en-US" sz="2200" dirty="0">
                <a:solidFill>
                  <a:srgbClr val="000000"/>
                </a:solidFill>
              </a:rPr>
              <a:t>S</a:t>
            </a:r>
            <a:r>
              <a:rPr lang="en-US" sz="2200" baseline="-25000" dirty="0">
                <a:solidFill>
                  <a:srgbClr val="000000"/>
                </a:solidFill>
              </a:rPr>
              <a:t>0</a:t>
            </a:r>
            <a:r>
              <a:rPr lang="en-US" sz="2200" dirty="0">
                <a:solidFill>
                  <a:srgbClr val="000000"/>
                </a:solidFill>
              </a:rPr>
              <a:t> - 7s7p </a:t>
            </a:r>
            <a:r>
              <a:rPr lang="en-US" sz="2200" baseline="30000" dirty="0">
                <a:solidFill>
                  <a:srgbClr val="000000"/>
                </a:solidFill>
              </a:rPr>
              <a:t>3</a:t>
            </a:r>
            <a:r>
              <a:rPr lang="en-US" sz="2200" dirty="0">
                <a:solidFill>
                  <a:srgbClr val="000000"/>
                </a:solidFill>
              </a:rPr>
              <a:t>P</a:t>
            </a:r>
            <a:r>
              <a:rPr lang="en-US" sz="2200" baseline="-25000" dirty="0">
                <a:solidFill>
                  <a:srgbClr val="000000"/>
                </a:solidFill>
              </a:rPr>
              <a:t>1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</a:rPr>
              <a:t>: weak transition, second stage cooling</a:t>
            </a:r>
          </a:p>
        </p:txBody>
      </p:sp>
      <p:sp>
        <p:nvSpPr>
          <p:cNvPr id="87045" name="Text Box 7"/>
          <p:cNvSpPr txBox="1">
            <a:spLocks noChangeArrowheads="1"/>
          </p:cNvSpPr>
          <p:nvPr/>
        </p:nvSpPr>
        <p:spPr bwMode="auto">
          <a:xfrm>
            <a:off x="3733800" y="4114800"/>
            <a:ext cx="5304401" cy="189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Absolute Frequency: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Offset from a </a:t>
            </a:r>
            <a:r>
              <a:rPr lang="en-US" sz="2000" baseline="30000" dirty="0">
                <a:solidFill>
                  <a:srgbClr val="FF0000"/>
                </a:solidFill>
                <a:latin typeface="Times New Roman" pitchFamily="18" charset="0"/>
              </a:rPr>
              <a:t>127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sz="2000" baseline="-25000" dirty="0">
                <a:solidFill>
                  <a:srgbClr val="FF0000"/>
                </a:solidFill>
                <a:latin typeface="Times New Roman" pitchFamily="18" charset="0"/>
              </a:rPr>
              <a:t>2 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line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0000"/>
              </a:solidFill>
              <a:latin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726( 5) MHz    </a:t>
            </a:r>
            <a:r>
              <a:rPr lang="fr-FR" sz="1400" dirty="0" smtClean="0">
                <a:solidFill>
                  <a:srgbClr val="000000"/>
                </a:solidFill>
                <a:latin typeface="Times New Roman" pitchFamily="18" charset="0"/>
              </a:rPr>
              <a:t>(L. </a:t>
            </a:r>
            <a:r>
              <a:rPr lang="fr-FR" sz="1400" dirty="0" err="1" smtClean="0">
                <a:solidFill>
                  <a:srgbClr val="000000"/>
                </a:solidFill>
                <a:latin typeface="Times New Roman" pitchFamily="18" charset="0"/>
              </a:rPr>
              <a:t>Willlmann</a:t>
            </a:r>
            <a:r>
              <a:rPr lang="fr-FR" sz="1400" dirty="0" smtClean="0">
                <a:solidFill>
                  <a:srgbClr val="000000"/>
                </a:solidFill>
                <a:latin typeface="Times New Roman" pitchFamily="18" charset="0"/>
              </a:rPr>
              <a:t> et al., KVI (2010)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aseline="-25000" dirty="0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702(30)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MHz   </a:t>
            </a:r>
            <a:r>
              <a:rPr lang="fr-FR" sz="1400" dirty="0" smtClean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fr-FR" sz="1400" dirty="0">
                <a:solidFill>
                  <a:srgbClr val="000000"/>
                </a:solidFill>
                <a:latin typeface="Times New Roman" pitchFamily="18" charset="0"/>
              </a:rPr>
              <a:t>N. D. </a:t>
            </a:r>
            <a:r>
              <a:rPr lang="fr-FR" sz="1400" dirty="0" err="1">
                <a:solidFill>
                  <a:srgbClr val="000000"/>
                </a:solidFill>
                <a:latin typeface="Times New Roman" pitchFamily="18" charset="0"/>
              </a:rPr>
              <a:t>Scielzo</a:t>
            </a:r>
            <a:r>
              <a:rPr lang="fr-FR" sz="1400" dirty="0">
                <a:solidFill>
                  <a:srgbClr val="000000"/>
                </a:solidFill>
                <a:latin typeface="Times New Roman" pitchFamily="18" charset="0"/>
              </a:rPr>
              <a:t> et al., PRA 73, 010501(R) (2006))</a:t>
            </a:r>
            <a:endParaRPr lang="en-US" sz="1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87046" name="Picture 6" descr="intcomlin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3851275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7047" name="Text Box 8"/>
          <p:cNvSpPr txBox="1">
            <a:spLocks noChangeArrowheads="1"/>
          </p:cNvSpPr>
          <p:nvPr/>
        </p:nvSpPr>
        <p:spPr bwMode="auto">
          <a:xfrm>
            <a:off x="5486400" y="2209800"/>
            <a:ext cx="12938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</a:rPr>
              <a:t>F=1/2 – F’=3/2</a:t>
            </a:r>
          </a:p>
        </p:txBody>
      </p:sp>
      <p:sp>
        <p:nvSpPr>
          <p:cNvPr id="87048" name="Line 13"/>
          <p:cNvSpPr>
            <a:spLocks noChangeShapeType="1"/>
          </p:cNvSpPr>
          <p:nvPr/>
        </p:nvSpPr>
        <p:spPr bwMode="auto">
          <a:xfrm flipV="1">
            <a:off x="152400" y="5527675"/>
            <a:ext cx="365125" cy="158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419100" y="1793875"/>
            <a:ext cx="2774950" cy="3879850"/>
            <a:chOff x="264" y="1130"/>
            <a:chExt cx="1748" cy="2444"/>
          </a:xfrm>
        </p:grpSpPr>
        <p:sp>
          <p:nvSpPr>
            <p:cNvPr id="30" name="TextBox 29"/>
            <p:cNvSpPr txBox="1"/>
            <p:nvPr/>
          </p:nvSpPr>
          <p:spPr>
            <a:xfrm>
              <a:off x="1200" y="2544"/>
              <a:ext cx="676" cy="2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714.3 nm</a:t>
              </a:r>
            </a:p>
          </p:txBody>
        </p:sp>
        <p:sp>
          <p:nvSpPr>
            <p:cNvPr id="87051" name="Line 5"/>
            <p:cNvSpPr>
              <a:spLocks noChangeShapeType="1"/>
            </p:cNvSpPr>
            <p:nvPr/>
          </p:nvSpPr>
          <p:spPr bwMode="auto">
            <a:xfrm>
              <a:off x="1250" y="1738"/>
              <a:ext cx="288" cy="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52" name="Line 6"/>
            <p:cNvSpPr>
              <a:spLocks noChangeShapeType="1"/>
            </p:cNvSpPr>
            <p:nvPr/>
          </p:nvSpPr>
          <p:spPr bwMode="auto">
            <a:xfrm>
              <a:off x="1248" y="2138"/>
              <a:ext cx="288" cy="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53" name="Rectangle 10"/>
            <p:cNvSpPr>
              <a:spLocks noChangeArrowheads="1"/>
            </p:cNvSpPr>
            <p:nvPr/>
          </p:nvSpPr>
          <p:spPr bwMode="auto">
            <a:xfrm>
              <a:off x="318" y="1152"/>
              <a:ext cx="50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30000"/>
                </a:spcBef>
                <a:spcAft>
                  <a:spcPct val="0"/>
                </a:spcAft>
              </a:pPr>
              <a:r>
                <a:rPr lang="en-GB" sz="1400" b="1">
                  <a:solidFill>
                    <a:srgbClr val="000000"/>
                  </a:solidFill>
                  <a:latin typeface="Times New Roman" pitchFamily="18" charset="0"/>
                </a:rPr>
                <a:t>7s7p </a:t>
              </a:r>
              <a:r>
                <a:rPr lang="en-GB" sz="1400" b="1" baseline="30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GB" sz="1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r>
                <a:rPr lang="en-GB" sz="1400" b="1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87054" name="Rectangle 12"/>
            <p:cNvSpPr>
              <a:spLocks noChangeArrowheads="1"/>
            </p:cNvSpPr>
            <p:nvPr/>
          </p:nvSpPr>
          <p:spPr bwMode="auto">
            <a:xfrm>
              <a:off x="576" y="1680"/>
              <a:ext cx="71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30000"/>
                </a:spcBef>
                <a:spcAft>
                  <a:spcPct val="0"/>
                </a:spcAft>
              </a:pPr>
              <a:r>
                <a:rPr lang="en-GB" sz="1400" b="1">
                  <a:solidFill>
                    <a:srgbClr val="000000"/>
                  </a:solidFill>
                  <a:latin typeface="Times New Roman" pitchFamily="18" charset="0"/>
                </a:rPr>
                <a:t>7s6d </a:t>
              </a:r>
              <a:r>
                <a:rPr lang="en-GB" sz="1400" b="1" baseline="30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GB" sz="1400" b="1">
                  <a:solidFill>
                    <a:srgbClr val="000000"/>
                  </a:solidFill>
                  <a:latin typeface="Times New Roman" pitchFamily="18" charset="0"/>
                </a:rPr>
                <a:t>D</a:t>
              </a:r>
              <a:r>
                <a:rPr lang="en-GB" sz="1400" b="1" baseline="-25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87055" name="Line 14"/>
            <p:cNvSpPr>
              <a:spLocks noChangeShapeType="1"/>
            </p:cNvSpPr>
            <p:nvPr/>
          </p:nvSpPr>
          <p:spPr bwMode="auto">
            <a:xfrm flipV="1">
              <a:off x="800" y="1679"/>
              <a:ext cx="288" cy="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56" name="Text Box 15"/>
            <p:cNvSpPr txBox="1">
              <a:spLocks noChangeArrowheads="1"/>
            </p:cNvSpPr>
            <p:nvPr/>
          </p:nvSpPr>
          <p:spPr bwMode="auto">
            <a:xfrm>
              <a:off x="1504" y="1662"/>
              <a:ext cx="146" cy="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100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100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</a:p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GB" sz="10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87057" name="Line 16"/>
            <p:cNvSpPr>
              <a:spLocks noChangeShapeType="1"/>
            </p:cNvSpPr>
            <p:nvPr/>
          </p:nvSpPr>
          <p:spPr bwMode="auto">
            <a:xfrm>
              <a:off x="1253" y="2022"/>
              <a:ext cx="288" cy="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58" name="Line 17"/>
            <p:cNvSpPr>
              <a:spLocks noChangeShapeType="1"/>
            </p:cNvSpPr>
            <p:nvPr/>
          </p:nvSpPr>
          <p:spPr bwMode="auto">
            <a:xfrm flipV="1">
              <a:off x="492" y="1393"/>
              <a:ext cx="230" cy="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" name="Group 73"/>
            <p:cNvGrpSpPr>
              <a:grpSpLocks/>
            </p:cNvGrpSpPr>
            <p:nvPr/>
          </p:nvGrpSpPr>
          <p:grpSpPr bwMode="auto">
            <a:xfrm>
              <a:off x="704" y="1130"/>
              <a:ext cx="422" cy="403"/>
              <a:chOff x="704" y="1130"/>
              <a:chExt cx="422" cy="403"/>
            </a:xfrm>
          </p:grpSpPr>
          <p:sp>
            <p:nvSpPr>
              <p:cNvPr id="87071" name="Line 19"/>
              <p:cNvSpPr>
                <a:spLocks noChangeShapeType="1"/>
              </p:cNvSpPr>
              <p:nvPr/>
            </p:nvSpPr>
            <p:spPr bwMode="auto">
              <a:xfrm flipV="1">
                <a:off x="743" y="1362"/>
                <a:ext cx="173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72" name="Line 20"/>
              <p:cNvSpPr>
                <a:spLocks noChangeShapeType="1"/>
              </p:cNvSpPr>
              <p:nvPr/>
            </p:nvSpPr>
            <p:spPr bwMode="auto">
              <a:xfrm flipV="1">
                <a:off x="739" y="1446"/>
                <a:ext cx="173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" name="Text Box 27"/>
              <p:cNvSpPr txBox="1">
                <a:spLocks noChangeArrowheads="1"/>
              </p:cNvSpPr>
              <p:nvPr/>
            </p:nvSpPr>
            <p:spPr bwMode="auto">
              <a:xfrm>
                <a:off x="887" y="1130"/>
                <a:ext cx="239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</a:rPr>
                  <a:t>F’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</a:rPr>
                  <a:t>3/2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</a:rPr>
                  <a:t>1/2</a:t>
                </a:r>
              </a:p>
            </p:txBody>
          </p:sp>
          <p:sp>
            <p:nvSpPr>
              <p:cNvPr id="87074" name="Line 28"/>
              <p:cNvSpPr>
                <a:spLocks noChangeShapeType="1"/>
              </p:cNvSpPr>
              <p:nvPr/>
            </p:nvSpPr>
            <p:spPr bwMode="auto">
              <a:xfrm flipV="1">
                <a:off x="704" y="1366"/>
                <a:ext cx="48" cy="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75" name="Line 29"/>
              <p:cNvSpPr>
                <a:spLocks noChangeShapeType="1"/>
              </p:cNvSpPr>
              <p:nvPr/>
            </p:nvSpPr>
            <p:spPr bwMode="auto">
              <a:xfrm flipH="1" flipV="1">
                <a:off x="704" y="139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7060" name="Line 30"/>
            <p:cNvSpPr>
              <a:spLocks noChangeShapeType="1"/>
            </p:cNvSpPr>
            <p:nvPr/>
          </p:nvSpPr>
          <p:spPr bwMode="auto">
            <a:xfrm flipV="1">
              <a:off x="384" y="3482"/>
              <a:ext cx="230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61" name="Line 31"/>
            <p:cNvSpPr>
              <a:spLocks noChangeShapeType="1"/>
            </p:cNvSpPr>
            <p:nvPr/>
          </p:nvSpPr>
          <p:spPr bwMode="auto">
            <a:xfrm flipV="1">
              <a:off x="264" y="3481"/>
              <a:ext cx="230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18" name="Text Box 32"/>
            <p:cNvSpPr txBox="1">
              <a:spLocks noChangeArrowheads="1"/>
            </p:cNvSpPr>
            <p:nvPr/>
          </p:nvSpPr>
          <p:spPr bwMode="auto">
            <a:xfrm>
              <a:off x="585" y="3286"/>
              <a:ext cx="23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F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1/2</a:t>
              </a:r>
            </a:p>
          </p:txBody>
        </p:sp>
        <p:sp>
          <p:nvSpPr>
            <p:cNvPr id="87063" name="Rectangle 13"/>
            <p:cNvSpPr>
              <a:spLocks noChangeArrowheads="1"/>
            </p:cNvSpPr>
            <p:nvPr/>
          </p:nvSpPr>
          <p:spPr bwMode="auto">
            <a:xfrm>
              <a:off x="1110" y="1530"/>
              <a:ext cx="5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30000"/>
                </a:spcBef>
                <a:spcAft>
                  <a:spcPct val="0"/>
                </a:spcAft>
              </a:pPr>
              <a:r>
                <a:rPr lang="en-GB" sz="1400" b="1">
                  <a:solidFill>
                    <a:srgbClr val="000000"/>
                  </a:solidFill>
                  <a:latin typeface="Times New Roman" pitchFamily="18" charset="0"/>
                </a:rPr>
                <a:t>7s7p </a:t>
              </a:r>
              <a:r>
                <a:rPr lang="en-GB" sz="1400" b="1" baseline="300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r>
                <a:rPr lang="en-GB" sz="1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endParaRPr lang="en-GB" sz="1400" b="1" baseline="-25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74"/>
            <p:cNvGrpSpPr>
              <a:grpSpLocks/>
            </p:cNvGrpSpPr>
            <p:nvPr/>
          </p:nvGrpSpPr>
          <p:grpSpPr bwMode="auto">
            <a:xfrm>
              <a:off x="1590" y="1758"/>
              <a:ext cx="422" cy="403"/>
              <a:chOff x="704" y="1130"/>
              <a:chExt cx="422" cy="403"/>
            </a:xfrm>
          </p:grpSpPr>
          <p:sp>
            <p:nvSpPr>
              <p:cNvPr id="87066" name="Line 19"/>
              <p:cNvSpPr>
                <a:spLocks noChangeShapeType="1"/>
              </p:cNvSpPr>
              <p:nvPr/>
            </p:nvSpPr>
            <p:spPr bwMode="auto">
              <a:xfrm flipV="1">
                <a:off x="743" y="1362"/>
                <a:ext cx="173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7" name="Line 20"/>
              <p:cNvSpPr>
                <a:spLocks noChangeShapeType="1"/>
              </p:cNvSpPr>
              <p:nvPr/>
            </p:nvSpPr>
            <p:spPr bwMode="auto">
              <a:xfrm flipV="1">
                <a:off x="739" y="1446"/>
                <a:ext cx="173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13" name="Text Box 27"/>
              <p:cNvSpPr txBox="1">
                <a:spLocks noChangeArrowheads="1"/>
              </p:cNvSpPr>
              <p:nvPr/>
            </p:nvSpPr>
            <p:spPr bwMode="auto">
              <a:xfrm>
                <a:off x="887" y="1130"/>
                <a:ext cx="239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</a:rPr>
                  <a:t>F’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</a:rPr>
                  <a:t>3/2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</a:rPr>
                  <a:t>1/2</a:t>
                </a:r>
              </a:p>
            </p:txBody>
          </p:sp>
          <p:sp>
            <p:nvSpPr>
              <p:cNvPr id="87069" name="Line 28"/>
              <p:cNvSpPr>
                <a:spLocks noChangeShapeType="1"/>
              </p:cNvSpPr>
              <p:nvPr/>
            </p:nvSpPr>
            <p:spPr bwMode="auto">
              <a:xfrm flipV="1">
                <a:off x="704" y="1366"/>
                <a:ext cx="48" cy="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70" name="Line 29"/>
              <p:cNvSpPr>
                <a:spLocks noChangeShapeType="1"/>
              </p:cNvSpPr>
              <p:nvPr/>
            </p:nvSpPr>
            <p:spPr bwMode="auto">
              <a:xfrm flipH="1" flipV="1">
                <a:off x="704" y="139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7065" name="Line 28"/>
            <p:cNvSpPr>
              <a:spLocks noChangeShapeType="1"/>
            </p:cNvSpPr>
            <p:nvPr/>
          </p:nvSpPr>
          <p:spPr bwMode="auto">
            <a:xfrm flipV="1">
              <a:off x="294" y="1980"/>
              <a:ext cx="1476" cy="150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 type="none" w="lg" len="lg"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733800" y="6172200"/>
            <a:ext cx="4717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 Relevant input for atomic theory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Rectangle 4"/>
          <p:cNvSpPr txBox="1">
            <a:spLocks noChangeArrowheads="1"/>
          </p:cNvSpPr>
          <p:nvPr/>
        </p:nvSpPr>
        <p:spPr bwMode="auto">
          <a:xfrm>
            <a:off x="1828800" y="152400"/>
            <a:ext cx="4953000" cy="7159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3000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225</a:t>
            </a: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Radium Spectroscopy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192338"/>
            <a:ext cx="4397375" cy="420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377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-76200" y="-74613"/>
            <a:ext cx="9220200" cy="142204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Trapping </a:t>
            </a:r>
            <a:r>
              <a:rPr lang="en-US" dirty="0"/>
              <a:t>of </a:t>
            </a:r>
            <a:r>
              <a:rPr lang="en-US" baseline="30000" dirty="0"/>
              <a:t>225</a:t>
            </a:r>
            <a:r>
              <a:rPr lang="en-US" dirty="0"/>
              <a:t>Ra and </a:t>
            </a:r>
            <a:r>
              <a:rPr lang="en-US" baseline="30000" dirty="0"/>
              <a:t>226</a:t>
            </a:r>
            <a:r>
              <a:rPr lang="en-US" dirty="0"/>
              <a:t>Ra Atoms</a:t>
            </a:r>
          </a:p>
        </p:txBody>
      </p:sp>
      <p:pic>
        <p:nvPicPr>
          <p:cNvPr id="203780" name="Picture 4" descr="DSC017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4688" b="10378"/>
          <a:stretch>
            <a:fillRect/>
          </a:stretch>
        </p:blipFill>
        <p:spPr bwMode="auto">
          <a:xfrm>
            <a:off x="5334000" y="3886200"/>
            <a:ext cx="4038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3781" name="Group 5"/>
          <p:cNvGrpSpPr>
            <a:grpSpLocks/>
          </p:cNvGrpSpPr>
          <p:nvPr/>
        </p:nvGrpSpPr>
        <p:grpSpPr bwMode="auto">
          <a:xfrm>
            <a:off x="6278562" y="914400"/>
            <a:ext cx="2713038" cy="3101975"/>
            <a:chOff x="480" y="1473"/>
            <a:chExt cx="2262" cy="2586"/>
          </a:xfrm>
        </p:grpSpPr>
        <p:grpSp>
          <p:nvGrpSpPr>
            <p:cNvPr id="203782" name="Group 6"/>
            <p:cNvGrpSpPr>
              <a:grpSpLocks/>
            </p:cNvGrpSpPr>
            <p:nvPr/>
          </p:nvGrpSpPr>
          <p:grpSpPr bwMode="auto">
            <a:xfrm>
              <a:off x="480" y="1920"/>
              <a:ext cx="2262" cy="2139"/>
              <a:chOff x="3651" y="447"/>
              <a:chExt cx="2262" cy="2139"/>
            </a:xfrm>
          </p:grpSpPr>
          <p:sp>
            <p:nvSpPr>
              <p:cNvPr id="203783" name="Line 7"/>
              <p:cNvSpPr>
                <a:spLocks noChangeShapeType="1"/>
              </p:cNvSpPr>
              <p:nvPr/>
            </p:nvSpPr>
            <p:spPr bwMode="auto">
              <a:xfrm>
                <a:off x="4295" y="842"/>
                <a:ext cx="591" cy="0"/>
              </a:xfrm>
              <a:prstGeom prst="line">
                <a:avLst/>
              </a:prstGeom>
              <a:noFill/>
              <a:ln w="381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03784" name="Group 8"/>
              <p:cNvGrpSpPr>
                <a:grpSpLocks/>
              </p:cNvGrpSpPr>
              <p:nvPr/>
            </p:nvGrpSpPr>
            <p:grpSpPr bwMode="auto">
              <a:xfrm>
                <a:off x="3651" y="447"/>
                <a:ext cx="2262" cy="2139"/>
                <a:chOff x="3651" y="447"/>
                <a:chExt cx="2262" cy="2139"/>
              </a:xfrm>
            </p:grpSpPr>
            <p:sp>
              <p:nvSpPr>
                <p:cNvPr id="203785" name="Line 9"/>
                <p:cNvSpPr>
                  <a:spLocks noChangeShapeType="1"/>
                </p:cNvSpPr>
                <p:nvPr/>
              </p:nvSpPr>
              <p:spPr bwMode="auto">
                <a:xfrm>
                  <a:off x="3651" y="2187"/>
                  <a:ext cx="59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3786" name="Line 10"/>
                <p:cNvSpPr>
                  <a:spLocks noChangeShapeType="1"/>
                </p:cNvSpPr>
                <p:nvPr/>
              </p:nvSpPr>
              <p:spPr bwMode="auto">
                <a:xfrm>
                  <a:off x="4295" y="791"/>
                  <a:ext cx="59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3787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3884" y="857"/>
                  <a:ext cx="638" cy="1276"/>
                </a:xfrm>
                <a:prstGeom prst="line">
                  <a:avLst/>
                </a:prstGeom>
                <a:noFill/>
                <a:ln w="76200">
                  <a:solidFill>
                    <a:srgbClr val="FD090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03788" name="Group 12"/>
                <p:cNvGrpSpPr>
                  <a:grpSpLocks/>
                </p:cNvGrpSpPr>
                <p:nvPr/>
              </p:nvGrpSpPr>
              <p:grpSpPr bwMode="auto">
                <a:xfrm rot="1567123">
                  <a:off x="4268" y="764"/>
                  <a:ext cx="251" cy="1449"/>
                  <a:chOff x="21440" y="14400"/>
                  <a:chExt cx="224" cy="1296"/>
                </a:xfrm>
              </p:grpSpPr>
              <p:sp>
                <p:nvSpPr>
                  <p:cNvPr id="203789" name="Freeform 13"/>
                  <p:cNvSpPr>
                    <a:spLocks/>
                  </p:cNvSpPr>
                  <p:nvPr/>
                </p:nvSpPr>
                <p:spPr bwMode="auto">
                  <a:xfrm>
                    <a:off x="21440" y="14400"/>
                    <a:ext cx="224" cy="288"/>
                  </a:xfrm>
                  <a:custGeom>
                    <a:avLst/>
                    <a:gdLst>
                      <a:gd name="T0" fmla="*/ 112 w 224"/>
                      <a:gd name="T1" fmla="*/ 0 h 288"/>
                      <a:gd name="T2" fmla="*/ 16 w 224"/>
                      <a:gd name="T3" fmla="*/ 96 h 288"/>
                      <a:gd name="T4" fmla="*/ 208 w 224"/>
                      <a:gd name="T5" fmla="*/ 192 h 288"/>
                      <a:gd name="T6" fmla="*/ 112 w 224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24" h="288">
                        <a:moveTo>
                          <a:pt x="112" y="0"/>
                        </a:moveTo>
                        <a:cubicBezTo>
                          <a:pt x="56" y="32"/>
                          <a:pt x="0" y="64"/>
                          <a:pt x="16" y="96"/>
                        </a:cubicBezTo>
                        <a:cubicBezTo>
                          <a:pt x="32" y="128"/>
                          <a:pt x="192" y="160"/>
                          <a:pt x="208" y="192"/>
                        </a:cubicBezTo>
                        <a:cubicBezTo>
                          <a:pt x="224" y="224"/>
                          <a:pt x="168" y="256"/>
                          <a:pt x="112" y="288"/>
                        </a:cubicBezTo>
                      </a:path>
                    </a:pathLst>
                  </a:custGeom>
                  <a:noFill/>
                  <a:ln w="38100" cmpd="sng">
                    <a:solidFill>
                      <a:srgbClr val="FD090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3790" name="Freeform 14"/>
                  <p:cNvSpPr>
                    <a:spLocks/>
                  </p:cNvSpPr>
                  <p:nvPr/>
                </p:nvSpPr>
                <p:spPr bwMode="auto">
                  <a:xfrm>
                    <a:off x="21440" y="15264"/>
                    <a:ext cx="224" cy="288"/>
                  </a:xfrm>
                  <a:custGeom>
                    <a:avLst/>
                    <a:gdLst>
                      <a:gd name="T0" fmla="*/ 112 w 224"/>
                      <a:gd name="T1" fmla="*/ 0 h 288"/>
                      <a:gd name="T2" fmla="*/ 16 w 224"/>
                      <a:gd name="T3" fmla="*/ 96 h 288"/>
                      <a:gd name="T4" fmla="*/ 208 w 224"/>
                      <a:gd name="T5" fmla="*/ 192 h 288"/>
                      <a:gd name="T6" fmla="*/ 112 w 224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24" h="288">
                        <a:moveTo>
                          <a:pt x="112" y="0"/>
                        </a:moveTo>
                        <a:cubicBezTo>
                          <a:pt x="56" y="32"/>
                          <a:pt x="0" y="64"/>
                          <a:pt x="16" y="96"/>
                        </a:cubicBezTo>
                        <a:cubicBezTo>
                          <a:pt x="32" y="128"/>
                          <a:pt x="192" y="160"/>
                          <a:pt x="208" y="192"/>
                        </a:cubicBezTo>
                        <a:cubicBezTo>
                          <a:pt x="224" y="224"/>
                          <a:pt x="168" y="256"/>
                          <a:pt x="112" y="288"/>
                        </a:cubicBezTo>
                      </a:path>
                    </a:pathLst>
                  </a:custGeom>
                  <a:noFill/>
                  <a:ln w="38100" cmpd="sng">
                    <a:solidFill>
                      <a:srgbClr val="FD090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3791" name="Freeform 15"/>
                  <p:cNvSpPr>
                    <a:spLocks/>
                  </p:cNvSpPr>
                  <p:nvPr/>
                </p:nvSpPr>
                <p:spPr bwMode="auto">
                  <a:xfrm>
                    <a:off x="21440" y="14976"/>
                    <a:ext cx="224" cy="288"/>
                  </a:xfrm>
                  <a:custGeom>
                    <a:avLst/>
                    <a:gdLst>
                      <a:gd name="T0" fmla="*/ 112 w 224"/>
                      <a:gd name="T1" fmla="*/ 0 h 288"/>
                      <a:gd name="T2" fmla="*/ 16 w 224"/>
                      <a:gd name="T3" fmla="*/ 96 h 288"/>
                      <a:gd name="T4" fmla="*/ 208 w 224"/>
                      <a:gd name="T5" fmla="*/ 192 h 288"/>
                      <a:gd name="T6" fmla="*/ 112 w 224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24" h="288">
                        <a:moveTo>
                          <a:pt x="112" y="0"/>
                        </a:moveTo>
                        <a:cubicBezTo>
                          <a:pt x="56" y="32"/>
                          <a:pt x="0" y="64"/>
                          <a:pt x="16" y="96"/>
                        </a:cubicBezTo>
                        <a:cubicBezTo>
                          <a:pt x="32" y="128"/>
                          <a:pt x="192" y="160"/>
                          <a:pt x="208" y="192"/>
                        </a:cubicBezTo>
                        <a:cubicBezTo>
                          <a:pt x="224" y="224"/>
                          <a:pt x="168" y="256"/>
                          <a:pt x="112" y="288"/>
                        </a:cubicBezTo>
                      </a:path>
                    </a:pathLst>
                  </a:custGeom>
                  <a:noFill/>
                  <a:ln w="38100" cmpd="sng">
                    <a:solidFill>
                      <a:srgbClr val="FD090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3792" name="Freeform 16"/>
                  <p:cNvSpPr>
                    <a:spLocks/>
                  </p:cNvSpPr>
                  <p:nvPr/>
                </p:nvSpPr>
                <p:spPr bwMode="auto">
                  <a:xfrm>
                    <a:off x="21440" y="14688"/>
                    <a:ext cx="224" cy="288"/>
                  </a:xfrm>
                  <a:custGeom>
                    <a:avLst/>
                    <a:gdLst>
                      <a:gd name="T0" fmla="*/ 112 w 224"/>
                      <a:gd name="T1" fmla="*/ 0 h 288"/>
                      <a:gd name="T2" fmla="*/ 16 w 224"/>
                      <a:gd name="T3" fmla="*/ 96 h 288"/>
                      <a:gd name="T4" fmla="*/ 208 w 224"/>
                      <a:gd name="T5" fmla="*/ 192 h 288"/>
                      <a:gd name="T6" fmla="*/ 112 w 224"/>
                      <a:gd name="T7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24" h="288">
                        <a:moveTo>
                          <a:pt x="112" y="0"/>
                        </a:moveTo>
                        <a:cubicBezTo>
                          <a:pt x="56" y="32"/>
                          <a:pt x="0" y="64"/>
                          <a:pt x="16" y="96"/>
                        </a:cubicBezTo>
                        <a:cubicBezTo>
                          <a:pt x="32" y="128"/>
                          <a:pt x="192" y="160"/>
                          <a:pt x="208" y="192"/>
                        </a:cubicBezTo>
                        <a:cubicBezTo>
                          <a:pt x="224" y="224"/>
                          <a:pt x="168" y="256"/>
                          <a:pt x="112" y="288"/>
                        </a:cubicBezTo>
                      </a:path>
                    </a:pathLst>
                  </a:custGeom>
                  <a:noFill/>
                  <a:ln w="38100" cmpd="sng">
                    <a:solidFill>
                      <a:srgbClr val="FD090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3793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21560" y="15552"/>
                    <a:ext cx="0" cy="144"/>
                  </a:xfrm>
                  <a:prstGeom prst="line">
                    <a:avLst/>
                  </a:prstGeom>
                  <a:noFill/>
                  <a:ln w="38100">
                    <a:solidFill>
                      <a:srgbClr val="FD090F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03794" name="Rectangle 18"/>
                <p:cNvSpPr>
                  <a:spLocks noChangeArrowheads="1"/>
                </p:cNvSpPr>
                <p:nvPr/>
              </p:nvSpPr>
              <p:spPr bwMode="auto">
                <a:xfrm>
                  <a:off x="3749" y="2155"/>
                  <a:ext cx="510" cy="4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baseline="30000">
                      <a:latin typeface="Comic Sans MS" pitchFamily="66" charset="0"/>
                      <a:ea typeface="MS PGothic" pitchFamily="34" charset="-128"/>
                      <a:cs typeface="Arial Unicode MS" pitchFamily="34" charset="-128"/>
                    </a:rPr>
                    <a:t>1</a:t>
                  </a:r>
                  <a:r>
                    <a:rPr lang="en-US">
                      <a:latin typeface="Comic Sans MS" pitchFamily="66" charset="0"/>
                      <a:ea typeface="MS PGothic" pitchFamily="34" charset="-128"/>
                      <a:cs typeface="Arial Unicode MS" pitchFamily="34" charset="-128"/>
                    </a:rPr>
                    <a:t>S</a:t>
                  </a:r>
                  <a:r>
                    <a:rPr lang="en-US" baseline="-25000">
                      <a:latin typeface="Comic Sans MS" pitchFamily="66" charset="0"/>
                      <a:ea typeface="MS PGothic" pitchFamily="34" charset="-128"/>
                      <a:cs typeface="Arial Unicode MS" pitchFamily="34" charset="-128"/>
                    </a:rPr>
                    <a:t>0</a:t>
                  </a:r>
                </a:p>
              </p:txBody>
            </p:sp>
            <p:sp>
              <p:nvSpPr>
                <p:cNvPr id="203795" name="Rectangle 19"/>
                <p:cNvSpPr>
                  <a:spLocks noChangeArrowheads="1"/>
                </p:cNvSpPr>
                <p:nvPr/>
              </p:nvSpPr>
              <p:spPr bwMode="auto">
                <a:xfrm>
                  <a:off x="4322" y="447"/>
                  <a:ext cx="466" cy="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baseline="30000">
                      <a:latin typeface="Comic Sans MS" pitchFamily="66" charset="0"/>
                      <a:ea typeface="MS PGothic" pitchFamily="34" charset="-128"/>
                      <a:cs typeface="Arial Unicode MS" pitchFamily="34" charset="-128"/>
                    </a:rPr>
                    <a:t>3</a:t>
                  </a:r>
                  <a:r>
                    <a:rPr lang="en-US">
                      <a:latin typeface="Comic Sans MS" pitchFamily="66" charset="0"/>
                      <a:ea typeface="MS PGothic" pitchFamily="34" charset="-128"/>
                      <a:cs typeface="Arial Unicode MS" pitchFamily="34" charset="-128"/>
                    </a:rPr>
                    <a:t>P</a:t>
                  </a:r>
                  <a:r>
                    <a:rPr lang="en-US" baseline="-25000">
                      <a:latin typeface="Comic Sans MS" pitchFamily="66" charset="0"/>
                      <a:ea typeface="MS PGothic" pitchFamily="34" charset="-128"/>
                      <a:cs typeface="Arial Unicode MS" pitchFamily="34" charset="-128"/>
                    </a:rPr>
                    <a:t>1</a:t>
                  </a:r>
                </a:p>
              </p:txBody>
            </p:sp>
            <p:sp>
              <p:nvSpPr>
                <p:cNvPr id="203796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4453" y="1485"/>
                  <a:ext cx="1460" cy="3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2000">
                      <a:solidFill>
                        <a:srgbClr val="FE2653"/>
                      </a:solidFill>
                      <a:latin typeface="Comic Sans MS" pitchFamily="66" charset="0"/>
                      <a:ea typeface="MS PGothic" pitchFamily="34" charset="-128"/>
                      <a:cs typeface="Arial Unicode MS" pitchFamily="34" charset="-128"/>
                    </a:rPr>
                    <a:t>Laser-cooling</a:t>
                  </a:r>
                </a:p>
              </p:txBody>
            </p:sp>
          </p:grpSp>
        </p:grpSp>
        <p:grpSp>
          <p:nvGrpSpPr>
            <p:cNvPr id="203797" name="Group 21"/>
            <p:cNvGrpSpPr>
              <a:grpSpLocks/>
            </p:cNvGrpSpPr>
            <p:nvPr/>
          </p:nvGrpSpPr>
          <p:grpSpPr bwMode="auto">
            <a:xfrm>
              <a:off x="480" y="1473"/>
              <a:ext cx="1931" cy="2160"/>
              <a:chOff x="3651" y="0"/>
              <a:chExt cx="1931" cy="2160"/>
            </a:xfrm>
          </p:grpSpPr>
          <p:sp>
            <p:nvSpPr>
              <p:cNvPr id="203798" name="Line 22"/>
              <p:cNvSpPr>
                <a:spLocks noChangeShapeType="1"/>
              </p:cNvSpPr>
              <p:nvPr/>
            </p:nvSpPr>
            <p:spPr bwMode="auto">
              <a:xfrm>
                <a:off x="3651" y="361"/>
                <a:ext cx="5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799" name="Line 23"/>
              <p:cNvSpPr>
                <a:spLocks noChangeShapeType="1"/>
              </p:cNvSpPr>
              <p:nvPr/>
            </p:nvSpPr>
            <p:spPr bwMode="auto">
              <a:xfrm>
                <a:off x="4939" y="952"/>
                <a:ext cx="5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03800" name="Group 24"/>
              <p:cNvGrpSpPr>
                <a:grpSpLocks/>
              </p:cNvGrpSpPr>
              <p:nvPr/>
            </p:nvGrpSpPr>
            <p:grpSpPr bwMode="auto">
              <a:xfrm>
                <a:off x="3669" y="388"/>
                <a:ext cx="250" cy="1772"/>
                <a:chOff x="21224" y="14064"/>
                <a:chExt cx="224" cy="1584"/>
              </a:xfrm>
            </p:grpSpPr>
            <p:sp>
              <p:nvSpPr>
                <p:cNvPr id="203801" name="Freeform 25"/>
                <p:cNvSpPr>
                  <a:spLocks/>
                </p:cNvSpPr>
                <p:nvPr/>
              </p:nvSpPr>
              <p:spPr bwMode="auto">
                <a:xfrm>
                  <a:off x="21224" y="14064"/>
                  <a:ext cx="224" cy="288"/>
                </a:xfrm>
                <a:custGeom>
                  <a:avLst/>
                  <a:gdLst>
                    <a:gd name="T0" fmla="*/ 112 w 224"/>
                    <a:gd name="T1" fmla="*/ 0 h 288"/>
                    <a:gd name="T2" fmla="*/ 16 w 224"/>
                    <a:gd name="T3" fmla="*/ 96 h 288"/>
                    <a:gd name="T4" fmla="*/ 208 w 224"/>
                    <a:gd name="T5" fmla="*/ 192 h 288"/>
                    <a:gd name="T6" fmla="*/ 112 w 224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24" h="288">
                      <a:moveTo>
                        <a:pt x="112" y="0"/>
                      </a:moveTo>
                      <a:cubicBezTo>
                        <a:pt x="56" y="32"/>
                        <a:pt x="0" y="64"/>
                        <a:pt x="16" y="96"/>
                      </a:cubicBezTo>
                      <a:cubicBezTo>
                        <a:pt x="32" y="128"/>
                        <a:pt x="192" y="160"/>
                        <a:pt x="208" y="192"/>
                      </a:cubicBezTo>
                      <a:cubicBezTo>
                        <a:pt x="224" y="224"/>
                        <a:pt x="168" y="256"/>
                        <a:pt x="112" y="288"/>
                      </a:cubicBezTo>
                    </a:path>
                  </a:pathLst>
                </a:custGeom>
                <a:noFill/>
                <a:ln w="38100" cmpd="sng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3802" name="Freeform 26"/>
                <p:cNvSpPr>
                  <a:spLocks/>
                </p:cNvSpPr>
                <p:nvPr/>
              </p:nvSpPr>
              <p:spPr bwMode="auto">
                <a:xfrm>
                  <a:off x="21224" y="14352"/>
                  <a:ext cx="224" cy="288"/>
                </a:xfrm>
                <a:custGeom>
                  <a:avLst/>
                  <a:gdLst>
                    <a:gd name="T0" fmla="*/ 112 w 224"/>
                    <a:gd name="T1" fmla="*/ 0 h 288"/>
                    <a:gd name="T2" fmla="*/ 16 w 224"/>
                    <a:gd name="T3" fmla="*/ 96 h 288"/>
                    <a:gd name="T4" fmla="*/ 208 w 224"/>
                    <a:gd name="T5" fmla="*/ 192 h 288"/>
                    <a:gd name="T6" fmla="*/ 112 w 224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24" h="288">
                      <a:moveTo>
                        <a:pt x="112" y="0"/>
                      </a:moveTo>
                      <a:cubicBezTo>
                        <a:pt x="56" y="32"/>
                        <a:pt x="0" y="64"/>
                        <a:pt x="16" y="96"/>
                      </a:cubicBezTo>
                      <a:cubicBezTo>
                        <a:pt x="32" y="128"/>
                        <a:pt x="192" y="160"/>
                        <a:pt x="208" y="192"/>
                      </a:cubicBezTo>
                      <a:cubicBezTo>
                        <a:pt x="224" y="224"/>
                        <a:pt x="168" y="256"/>
                        <a:pt x="112" y="288"/>
                      </a:cubicBezTo>
                    </a:path>
                  </a:pathLst>
                </a:custGeom>
                <a:noFill/>
                <a:ln w="38100" cmpd="sng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3803" name="Freeform 27"/>
                <p:cNvSpPr>
                  <a:spLocks/>
                </p:cNvSpPr>
                <p:nvPr/>
              </p:nvSpPr>
              <p:spPr bwMode="auto">
                <a:xfrm>
                  <a:off x="21224" y="15216"/>
                  <a:ext cx="224" cy="288"/>
                </a:xfrm>
                <a:custGeom>
                  <a:avLst/>
                  <a:gdLst>
                    <a:gd name="T0" fmla="*/ 112 w 224"/>
                    <a:gd name="T1" fmla="*/ 0 h 288"/>
                    <a:gd name="T2" fmla="*/ 16 w 224"/>
                    <a:gd name="T3" fmla="*/ 96 h 288"/>
                    <a:gd name="T4" fmla="*/ 208 w 224"/>
                    <a:gd name="T5" fmla="*/ 192 h 288"/>
                    <a:gd name="T6" fmla="*/ 112 w 224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24" h="288">
                      <a:moveTo>
                        <a:pt x="112" y="0"/>
                      </a:moveTo>
                      <a:cubicBezTo>
                        <a:pt x="56" y="32"/>
                        <a:pt x="0" y="64"/>
                        <a:pt x="16" y="96"/>
                      </a:cubicBezTo>
                      <a:cubicBezTo>
                        <a:pt x="32" y="128"/>
                        <a:pt x="192" y="160"/>
                        <a:pt x="208" y="192"/>
                      </a:cubicBezTo>
                      <a:cubicBezTo>
                        <a:pt x="224" y="224"/>
                        <a:pt x="168" y="256"/>
                        <a:pt x="112" y="288"/>
                      </a:cubicBezTo>
                    </a:path>
                  </a:pathLst>
                </a:custGeom>
                <a:noFill/>
                <a:ln w="38100" cmpd="sng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3804" name="Freeform 28"/>
                <p:cNvSpPr>
                  <a:spLocks/>
                </p:cNvSpPr>
                <p:nvPr/>
              </p:nvSpPr>
              <p:spPr bwMode="auto">
                <a:xfrm>
                  <a:off x="21224" y="14928"/>
                  <a:ext cx="224" cy="288"/>
                </a:xfrm>
                <a:custGeom>
                  <a:avLst/>
                  <a:gdLst>
                    <a:gd name="T0" fmla="*/ 112 w 224"/>
                    <a:gd name="T1" fmla="*/ 0 h 288"/>
                    <a:gd name="T2" fmla="*/ 16 w 224"/>
                    <a:gd name="T3" fmla="*/ 96 h 288"/>
                    <a:gd name="T4" fmla="*/ 208 w 224"/>
                    <a:gd name="T5" fmla="*/ 192 h 288"/>
                    <a:gd name="T6" fmla="*/ 112 w 224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24" h="288">
                      <a:moveTo>
                        <a:pt x="112" y="0"/>
                      </a:moveTo>
                      <a:cubicBezTo>
                        <a:pt x="56" y="32"/>
                        <a:pt x="0" y="64"/>
                        <a:pt x="16" y="96"/>
                      </a:cubicBezTo>
                      <a:cubicBezTo>
                        <a:pt x="32" y="128"/>
                        <a:pt x="192" y="160"/>
                        <a:pt x="208" y="192"/>
                      </a:cubicBezTo>
                      <a:cubicBezTo>
                        <a:pt x="224" y="224"/>
                        <a:pt x="168" y="256"/>
                        <a:pt x="112" y="288"/>
                      </a:cubicBezTo>
                    </a:path>
                  </a:pathLst>
                </a:custGeom>
                <a:noFill/>
                <a:ln w="38100" cmpd="sng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3805" name="Freeform 29"/>
                <p:cNvSpPr>
                  <a:spLocks/>
                </p:cNvSpPr>
                <p:nvPr/>
              </p:nvSpPr>
              <p:spPr bwMode="auto">
                <a:xfrm>
                  <a:off x="21224" y="14640"/>
                  <a:ext cx="224" cy="288"/>
                </a:xfrm>
                <a:custGeom>
                  <a:avLst/>
                  <a:gdLst>
                    <a:gd name="T0" fmla="*/ 112 w 224"/>
                    <a:gd name="T1" fmla="*/ 0 h 288"/>
                    <a:gd name="T2" fmla="*/ 16 w 224"/>
                    <a:gd name="T3" fmla="*/ 96 h 288"/>
                    <a:gd name="T4" fmla="*/ 208 w 224"/>
                    <a:gd name="T5" fmla="*/ 192 h 288"/>
                    <a:gd name="T6" fmla="*/ 112 w 224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24" h="288">
                      <a:moveTo>
                        <a:pt x="112" y="0"/>
                      </a:moveTo>
                      <a:cubicBezTo>
                        <a:pt x="56" y="32"/>
                        <a:pt x="0" y="64"/>
                        <a:pt x="16" y="96"/>
                      </a:cubicBezTo>
                      <a:cubicBezTo>
                        <a:pt x="32" y="128"/>
                        <a:pt x="192" y="160"/>
                        <a:pt x="208" y="192"/>
                      </a:cubicBezTo>
                      <a:cubicBezTo>
                        <a:pt x="224" y="224"/>
                        <a:pt x="168" y="256"/>
                        <a:pt x="112" y="288"/>
                      </a:cubicBezTo>
                    </a:path>
                  </a:pathLst>
                </a:custGeom>
                <a:noFill/>
                <a:ln w="38100" cmpd="sng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3806" name="Line 30"/>
                <p:cNvSpPr>
                  <a:spLocks noChangeShapeType="1"/>
                </p:cNvSpPr>
                <p:nvPr/>
              </p:nvSpPr>
              <p:spPr bwMode="auto">
                <a:xfrm>
                  <a:off x="21344" y="15504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3807" name="Group 31"/>
              <p:cNvGrpSpPr>
                <a:grpSpLocks/>
              </p:cNvGrpSpPr>
              <p:nvPr/>
            </p:nvGrpSpPr>
            <p:grpSpPr bwMode="auto">
              <a:xfrm rot="3158843" flipV="1">
                <a:off x="4664" y="732"/>
                <a:ext cx="433" cy="273"/>
                <a:chOff x="22545" y="15084"/>
                <a:chExt cx="387" cy="244"/>
              </a:xfrm>
            </p:grpSpPr>
            <p:sp>
              <p:nvSpPr>
                <p:cNvPr id="203808" name="Freeform 32"/>
                <p:cNvSpPr>
                  <a:spLocks/>
                </p:cNvSpPr>
                <p:nvPr/>
              </p:nvSpPr>
              <p:spPr bwMode="auto">
                <a:xfrm rot="-2998098">
                  <a:off x="22577" y="15052"/>
                  <a:ext cx="224" cy="288"/>
                </a:xfrm>
                <a:custGeom>
                  <a:avLst/>
                  <a:gdLst>
                    <a:gd name="T0" fmla="*/ 112 w 224"/>
                    <a:gd name="T1" fmla="*/ 0 h 288"/>
                    <a:gd name="T2" fmla="*/ 16 w 224"/>
                    <a:gd name="T3" fmla="*/ 96 h 288"/>
                    <a:gd name="T4" fmla="*/ 208 w 224"/>
                    <a:gd name="T5" fmla="*/ 192 h 288"/>
                    <a:gd name="T6" fmla="*/ 112 w 224"/>
                    <a:gd name="T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24" h="288">
                      <a:moveTo>
                        <a:pt x="112" y="0"/>
                      </a:moveTo>
                      <a:cubicBezTo>
                        <a:pt x="56" y="32"/>
                        <a:pt x="0" y="64"/>
                        <a:pt x="16" y="96"/>
                      </a:cubicBezTo>
                      <a:cubicBezTo>
                        <a:pt x="32" y="128"/>
                        <a:pt x="192" y="160"/>
                        <a:pt x="208" y="192"/>
                      </a:cubicBezTo>
                      <a:cubicBezTo>
                        <a:pt x="224" y="224"/>
                        <a:pt x="168" y="256"/>
                        <a:pt x="112" y="288"/>
                      </a:cubicBezTo>
                    </a:path>
                  </a:pathLst>
                </a:custGeom>
                <a:noFill/>
                <a:ln w="38100" cmpd="sng">
                  <a:solidFill>
                    <a:srgbClr val="FD090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3809" name="Line 33"/>
                <p:cNvSpPr>
                  <a:spLocks noChangeShapeType="1"/>
                </p:cNvSpPr>
                <p:nvPr/>
              </p:nvSpPr>
              <p:spPr bwMode="auto">
                <a:xfrm rot="-2998098">
                  <a:off x="22860" y="15256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rgbClr val="FD090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03810" name="Freeform 34"/>
              <p:cNvSpPr>
                <a:spLocks/>
              </p:cNvSpPr>
              <p:nvPr/>
            </p:nvSpPr>
            <p:spPr bwMode="auto">
              <a:xfrm>
                <a:off x="3910" y="388"/>
                <a:ext cx="1334" cy="546"/>
              </a:xfrm>
              <a:custGeom>
                <a:avLst/>
                <a:gdLst>
                  <a:gd name="T0" fmla="*/ 0 w 1192"/>
                  <a:gd name="T1" fmla="*/ 0 h 488"/>
                  <a:gd name="T2" fmla="*/ 952 w 1192"/>
                  <a:gd name="T3" fmla="*/ 160 h 488"/>
                  <a:gd name="T4" fmla="*/ 1192 w 1192"/>
                  <a:gd name="T5" fmla="*/ 488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92" h="488">
                    <a:moveTo>
                      <a:pt x="0" y="0"/>
                    </a:moveTo>
                    <a:cubicBezTo>
                      <a:pt x="376" y="39"/>
                      <a:pt x="753" y="79"/>
                      <a:pt x="952" y="160"/>
                    </a:cubicBezTo>
                    <a:cubicBezTo>
                      <a:pt x="1151" y="241"/>
                      <a:pt x="1171" y="364"/>
                      <a:pt x="1192" y="488"/>
                    </a:cubicBezTo>
                  </a:path>
                </a:pathLst>
              </a:custGeom>
              <a:noFill/>
              <a:ln w="76200" cmpd="sng">
                <a:solidFill>
                  <a:schemeClr val="hlink"/>
                </a:solidFill>
                <a:round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811" name="Rectangle 35"/>
              <p:cNvSpPr>
                <a:spLocks noChangeArrowheads="1"/>
              </p:cNvSpPr>
              <p:nvPr/>
            </p:nvSpPr>
            <p:spPr bwMode="auto">
              <a:xfrm>
                <a:off x="5019" y="941"/>
                <a:ext cx="517" cy="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aseline="30000">
                    <a:latin typeface="Comic Sans MS" pitchFamily="66" charset="0"/>
                    <a:ea typeface="MS PGothic" pitchFamily="34" charset="-128"/>
                    <a:cs typeface="Arial Unicode MS" pitchFamily="34" charset="-128"/>
                  </a:rPr>
                  <a:t>3</a:t>
                </a:r>
                <a:r>
                  <a:rPr lang="en-US">
                    <a:latin typeface="Comic Sans MS" pitchFamily="66" charset="0"/>
                    <a:ea typeface="MS PGothic" pitchFamily="34" charset="-128"/>
                    <a:cs typeface="Arial Unicode MS" pitchFamily="34" charset="-128"/>
                  </a:rPr>
                  <a:t>D</a:t>
                </a:r>
                <a:r>
                  <a:rPr lang="en-US" baseline="-25000">
                    <a:latin typeface="Comic Sans MS" pitchFamily="66" charset="0"/>
                    <a:ea typeface="MS PGothic" pitchFamily="34" charset="-128"/>
                    <a:cs typeface="Arial Unicode MS" pitchFamily="34" charset="-128"/>
                  </a:rPr>
                  <a:t>1</a:t>
                </a:r>
              </a:p>
            </p:txBody>
          </p:sp>
          <p:sp>
            <p:nvSpPr>
              <p:cNvPr id="203812" name="Rectangle 36"/>
              <p:cNvSpPr>
                <a:spLocks noChangeArrowheads="1"/>
              </p:cNvSpPr>
              <p:nvPr/>
            </p:nvSpPr>
            <p:spPr bwMode="auto">
              <a:xfrm>
                <a:off x="3715" y="0"/>
                <a:ext cx="438" cy="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aseline="30000">
                    <a:latin typeface="Comic Sans MS" pitchFamily="66" charset="0"/>
                    <a:ea typeface="MS PGothic" pitchFamily="34" charset="-128"/>
                    <a:cs typeface="Arial Unicode MS" pitchFamily="34" charset="-128"/>
                  </a:rPr>
                  <a:t>1</a:t>
                </a:r>
                <a:r>
                  <a:rPr lang="en-US">
                    <a:latin typeface="Comic Sans MS" pitchFamily="66" charset="0"/>
                    <a:ea typeface="MS PGothic" pitchFamily="34" charset="-128"/>
                    <a:cs typeface="Arial Unicode MS" pitchFamily="34" charset="-128"/>
                  </a:rPr>
                  <a:t>P</a:t>
                </a:r>
                <a:r>
                  <a:rPr lang="en-US" baseline="-25000">
                    <a:latin typeface="Comic Sans MS" pitchFamily="66" charset="0"/>
                    <a:ea typeface="MS PGothic" pitchFamily="34" charset="-128"/>
                    <a:cs typeface="Arial Unicode MS" pitchFamily="34" charset="-128"/>
                  </a:rPr>
                  <a:t>1</a:t>
                </a:r>
              </a:p>
            </p:txBody>
          </p:sp>
          <p:sp>
            <p:nvSpPr>
              <p:cNvPr id="203813" name="Text Box 37"/>
              <p:cNvSpPr txBox="1">
                <a:spLocks noChangeArrowheads="1"/>
              </p:cNvSpPr>
              <p:nvPr/>
            </p:nvSpPr>
            <p:spPr bwMode="auto">
              <a:xfrm>
                <a:off x="4678" y="183"/>
                <a:ext cx="904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>
                    <a:solidFill>
                      <a:schemeClr val="hlink"/>
                    </a:solidFill>
                    <a:latin typeface="Comic Sans MS" pitchFamily="66" charset="0"/>
                    <a:ea typeface="MS PGothic" pitchFamily="34" charset="-128"/>
                    <a:cs typeface="Arial Unicode MS" pitchFamily="34" charset="-128"/>
                  </a:rPr>
                  <a:t>Repump</a:t>
                </a:r>
              </a:p>
            </p:txBody>
          </p:sp>
        </p:grpSp>
      </p:grpSp>
      <p:sp>
        <p:nvSpPr>
          <p:cNvPr id="203814" name="Rectangle 38"/>
          <p:cNvSpPr>
            <a:spLocks noChangeArrowheads="1"/>
          </p:cNvSpPr>
          <p:nvPr/>
        </p:nvSpPr>
        <p:spPr bwMode="auto">
          <a:xfrm>
            <a:off x="2387600" y="4860925"/>
            <a:ext cx="2676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solidFill>
                  <a:srgbClr val="E81E11"/>
                </a:solidFill>
                <a:latin typeface="Comic Sans MS" pitchFamily="66" charset="0"/>
                <a:ea typeface="MS PGothic" pitchFamily="34" charset="-128"/>
                <a:cs typeface="Arial Unicode MS" pitchFamily="34" charset="-128"/>
              </a:rPr>
              <a:t>100x Ra atomic beam</a:t>
            </a:r>
          </a:p>
        </p:txBody>
      </p:sp>
      <p:sp>
        <p:nvSpPr>
          <p:cNvPr id="203815" name="Rectangle 39"/>
          <p:cNvSpPr>
            <a:spLocks noChangeArrowheads="1"/>
          </p:cNvSpPr>
          <p:nvPr/>
        </p:nvSpPr>
        <p:spPr bwMode="auto">
          <a:xfrm>
            <a:off x="2247900" y="2879725"/>
            <a:ext cx="1774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solidFill>
                  <a:srgbClr val="1911E8"/>
                </a:solidFill>
                <a:latin typeface="Comic Sans MS" pitchFamily="66" charset="0"/>
                <a:ea typeface="MS PGothic" pitchFamily="34" charset="-128"/>
                <a:cs typeface="Arial Unicode MS" pitchFamily="34" charset="-128"/>
              </a:rPr>
              <a:t>Ra atom trap!</a:t>
            </a:r>
          </a:p>
        </p:txBody>
      </p:sp>
      <p:sp>
        <p:nvSpPr>
          <p:cNvPr id="203817" name="Rectangle 41"/>
          <p:cNvSpPr>
            <a:spLocks noChangeArrowheads="1"/>
          </p:cNvSpPr>
          <p:nvPr/>
        </p:nvSpPr>
        <p:spPr bwMode="auto">
          <a:xfrm>
            <a:off x="395288" y="1127125"/>
            <a:ext cx="51847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kumimoji="1" lang="en-US" sz="2000" b="1" dirty="0">
                <a:solidFill>
                  <a:schemeClr val="accent2"/>
                </a:solidFill>
                <a:ea typeface="PMingLiU" pitchFamily="18" charset="-120"/>
              </a:rPr>
              <a:t> Key </a:t>
            </a:r>
            <a:r>
              <a:rPr kumimoji="1" lang="en-US" sz="2000" b="1" baseline="30000" dirty="0">
                <a:solidFill>
                  <a:schemeClr val="accent2"/>
                </a:solidFill>
                <a:ea typeface="PMingLiU" pitchFamily="18" charset="-120"/>
              </a:rPr>
              <a:t>225</a:t>
            </a:r>
            <a:r>
              <a:rPr kumimoji="1" lang="en-US" sz="2000" b="1" dirty="0">
                <a:solidFill>
                  <a:schemeClr val="accent2"/>
                </a:solidFill>
                <a:ea typeface="PMingLiU" pitchFamily="18" charset="-120"/>
              </a:rPr>
              <a:t>Ra frequencies, lifetimes measured</a:t>
            </a:r>
          </a:p>
          <a:p>
            <a:pPr eaLnBrk="0" hangingPunct="0"/>
            <a:r>
              <a:rPr kumimoji="1" lang="en-US" sz="2000" dirty="0">
                <a:ea typeface="PMingLiU" pitchFamily="18" charset="-120"/>
              </a:rPr>
              <a:t>		</a:t>
            </a:r>
            <a:r>
              <a:rPr kumimoji="1" lang="en-US" sz="2000" i="1" dirty="0" err="1">
                <a:ea typeface="PMingLiU" pitchFamily="18" charset="-120"/>
              </a:rPr>
              <a:t>Scielzo</a:t>
            </a:r>
            <a:r>
              <a:rPr kumimoji="1" lang="en-US" sz="2000" i="1" dirty="0">
                <a:ea typeface="PMingLiU" pitchFamily="18" charset="-120"/>
              </a:rPr>
              <a:t> et al. PRA  (2006)</a:t>
            </a:r>
          </a:p>
          <a:p>
            <a:pPr eaLnBrk="0" hangingPunct="0">
              <a:buFontTx/>
              <a:buChar char="•"/>
            </a:pPr>
            <a:r>
              <a:rPr kumimoji="1" lang="en-US" sz="2000" b="1" dirty="0">
                <a:solidFill>
                  <a:schemeClr val="accent2"/>
                </a:solidFill>
                <a:ea typeface="PMingLiU" pitchFamily="18" charset="-120"/>
              </a:rPr>
              <a:t> </a:t>
            </a:r>
            <a:r>
              <a:rPr kumimoji="1" lang="en-US" sz="2000" b="1" baseline="30000" dirty="0">
                <a:solidFill>
                  <a:schemeClr val="accent2"/>
                </a:solidFill>
                <a:ea typeface="PMingLiU" pitchFamily="18" charset="-120"/>
              </a:rPr>
              <a:t>225</a:t>
            </a:r>
            <a:r>
              <a:rPr kumimoji="1" lang="en-US" sz="2000" b="1" dirty="0">
                <a:solidFill>
                  <a:schemeClr val="accent2"/>
                </a:solidFill>
                <a:ea typeface="PMingLiU" pitchFamily="18" charset="-120"/>
              </a:rPr>
              <a:t>Ra laser cooled and trapped!</a:t>
            </a:r>
          </a:p>
          <a:p>
            <a:pPr eaLnBrk="0" hangingPunct="0"/>
            <a:r>
              <a:rPr kumimoji="1" lang="en-US" sz="2000" dirty="0"/>
              <a:t>		</a:t>
            </a:r>
            <a:r>
              <a:rPr kumimoji="1" lang="en-US" sz="2000" i="1" dirty="0"/>
              <a:t>Guest et al. PRL  (2007)</a:t>
            </a:r>
            <a:endParaRPr kumimoji="1" lang="en-US" sz="2000" dirty="0">
              <a:solidFill>
                <a:schemeClr val="accent2"/>
              </a:solidFill>
              <a:ea typeface="PMingLiU" pitchFamily="18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473" y="6477000"/>
            <a:ext cx="271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Peter Mueller, ANL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226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762000"/>
            <a:ext cx="3705225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838200"/>
            <a:ext cx="28575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37338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Box 4"/>
          <p:cNvSpPr txBox="1"/>
          <p:nvPr/>
        </p:nvSpPr>
        <p:spPr>
          <a:xfrm>
            <a:off x="2514600" y="152400"/>
            <a:ext cx="3517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Argonne Radium EDM 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19200"/>
            <a:ext cx="3205163" cy="3962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58755" name="Text Box 3"/>
          <p:cNvSpPr txBox="1">
            <a:spLocks noChangeArrowheads="1"/>
          </p:cNvSpPr>
          <p:nvPr/>
        </p:nvSpPr>
        <p:spPr bwMode="auto">
          <a:xfrm>
            <a:off x="3962400" y="304800"/>
            <a:ext cx="5082252" cy="616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Permanent </a:t>
            </a:r>
            <a:r>
              <a:rPr lang="en-GB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</a:t>
            </a:r>
            <a:r>
              <a:rPr lang="en-GB" sz="2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lectric </a:t>
            </a:r>
            <a:r>
              <a:rPr lang="en-GB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</a:t>
            </a:r>
            <a:r>
              <a:rPr lang="en-GB" sz="2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ipole </a:t>
            </a:r>
            <a:r>
              <a:rPr lang="en-GB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</a:t>
            </a:r>
            <a:r>
              <a:rPr lang="en-GB" sz="2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oment </a:t>
            </a:r>
          </a:p>
          <a:p>
            <a:pPr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800" b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violates: </a:t>
            </a:r>
          </a:p>
          <a:p>
            <a:pPr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b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33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dirty="0" smtClean="0">
                <a:solidFill>
                  <a:srgbClr val="009999"/>
                </a:solidFill>
                <a:latin typeface="Times New Roman" pitchFamily="18" charset="0"/>
              </a:rPr>
              <a:t> </a:t>
            </a:r>
            <a:r>
              <a:rPr lang="en-GB" sz="3200" b="1" dirty="0" smtClean="0">
                <a:solidFill>
                  <a:srgbClr val="008000"/>
                </a:solidFill>
                <a:latin typeface="Times New Roman" pitchFamily="18" charset="0"/>
              </a:rPr>
              <a:t>P</a:t>
            </a:r>
            <a:r>
              <a:rPr lang="en-GB" sz="3200" b="1" dirty="0" smtClean="0">
                <a:solidFill>
                  <a:srgbClr val="3333CC"/>
                </a:solidFill>
                <a:latin typeface="Times New Roman" pitchFamily="18" charset="0"/>
              </a:rPr>
              <a:t>arity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33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rgbClr val="009999"/>
                </a:solidFill>
                <a:latin typeface="Times New Roman" pitchFamily="18" charset="0"/>
              </a:rPr>
              <a:t> </a:t>
            </a:r>
            <a:r>
              <a:rPr lang="en-GB" sz="3200" b="1" dirty="0" smtClean="0">
                <a:solidFill>
                  <a:srgbClr val="008000"/>
                </a:solidFill>
                <a:latin typeface="Times New Roman" pitchFamily="18" charset="0"/>
              </a:rPr>
              <a:t>T</a:t>
            </a:r>
            <a:r>
              <a:rPr lang="en-GB" sz="3200" b="1" dirty="0" smtClean="0">
                <a:solidFill>
                  <a:srgbClr val="3333CC"/>
                </a:solidFill>
                <a:latin typeface="Times New Roman" pitchFamily="18" charset="0"/>
              </a:rPr>
              <a:t>ime</a:t>
            </a:r>
            <a:r>
              <a:rPr lang="en-GB" sz="3200" b="1" dirty="0" smtClean="0">
                <a:solidFill>
                  <a:srgbClr val="009999"/>
                </a:solidFill>
                <a:latin typeface="Times New Roman" pitchFamily="18" charset="0"/>
              </a:rPr>
              <a:t> </a:t>
            </a:r>
            <a:r>
              <a:rPr lang="en-GB" sz="3200" b="1" dirty="0" smtClean="0">
                <a:solidFill>
                  <a:srgbClr val="3333CC"/>
                </a:solidFill>
                <a:latin typeface="Times New Roman" pitchFamily="18" charset="0"/>
              </a:rPr>
              <a:t>reversal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33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rgbClr val="009999"/>
                </a:solidFill>
                <a:latin typeface="Times New Roman" pitchFamily="18" charset="0"/>
              </a:rPr>
              <a:t> </a:t>
            </a:r>
            <a:r>
              <a:rPr lang="en-GB" sz="3200" b="1" dirty="0" smtClean="0">
                <a:solidFill>
                  <a:srgbClr val="008000"/>
                </a:solidFill>
                <a:latin typeface="Times New Roman" pitchFamily="18" charset="0"/>
              </a:rPr>
              <a:t>CP</a:t>
            </a:r>
            <a:r>
              <a:rPr lang="en-GB" sz="3200" b="1" dirty="0" smtClean="0">
                <a:solidFill>
                  <a:srgbClr val="3333CC"/>
                </a:solidFill>
                <a:latin typeface="Times New Roman" pitchFamily="18" charset="0"/>
              </a:rPr>
              <a:t>- conservation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 smtClean="0">
                <a:solidFill>
                  <a:srgbClr val="009999"/>
                </a:solidFill>
                <a:latin typeface="Times New Roman" pitchFamily="18" charset="0"/>
              </a:rPr>
              <a:t>    (if </a:t>
            </a:r>
            <a:r>
              <a:rPr lang="en-GB" sz="2000" dirty="0" smtClean="0">
                <a:solidFill>
                  <a:srgbClr val="008000"/>
                </a:solidFill>
                <a:latin typeface="Times New Roman" pitchFamily="18" charset="0"/>
              </a:rPr>
              <a:t>CPT</a:t>
            </a:r>
            <a:r>
              <a:rPr lang="en-GB" sz="2000" dirty="0" smtClean="0">
                <a:solidFill>
                  <a:srgbClr val="009999"/>
                </a:solidFill>
                <a:latin typeface="Times New Roman" pitchFamily="18" charset="0"/>
              </a:rPr>
              <a:t> conservation assumed)`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000" b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Standard Model value orders of magnitude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below experimental limit:</a:t>
            </a:r>
            <a:endParaRPr lang="en-GB" sz="2000" b="1" dirty="0" smtClean="0">
              <a:solidFill>
                <a:srgbClr val="009999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 smtClean="0">
                <a:solidFill>
                  <a:srgbClr val="009999"/>
                </a:solidFill>
                <a:latin typeface="Times New Roman" pitchFamily="18" charset="0"/>
              </a:rPr>
              <a:t>        </a:t>
            </a:r>
            <a:endParaRPr lang="en-GB" sz="2400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pitchFamily="18" charset="2"/>
              <a:buChar char="Þ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dirty="0" smtClean="0">
                <a:solidFill>
                  <a:srgbClr val="0066FF"/>
                </a:solidFill>
                <a:latin typeface="Times New Roman" pitchFamily="18" charset="0"/>
              </a:rPr>
              <a:t>      </a:t>
            </a:r>
            <a:r>
              <a:rPr lang="en-GB" sz="2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Window for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pitchFamily="18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dirty="0" smtClean="0">
                <a:solidFill>
                  <a:srgbClr val="FF3300"/>
                </a:solidFill>
                <a:latin typeface="Times New Roman" pitchFamily="18" charset="0"/>
              </a:rPr>
              <a:t>           </a:t>
            </a:r>
            <a:r>
              <a:rPr lang="en-GB" sz="2800" b="1" dirty="0" smtClean="0">
                <a:solidFill>
                  <a:srgbClr val="009900"/>
                </a:solidFill>
                <a:latin typeface="Times New Roman" pitchFamily="18" charset="0"/>
              </a:rPr>
              <a:t>New Physics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pitchFamily="18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dirty="0" smtClean="0">
                <a:solidFill>
                  <a:srgbClr val="009900"/>
                </a:solidFill>
                <a:latin typeface="Times New Roman" pitchFamily="18" charset="0"/>
              </a:rPr>
              <a:t>              beyond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6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dirty="0" smtClean="0">
                <a:solidFill>
                  <a:srgbClr val="009900"/>
                </a:solidFill>
                <a:latin typeface="Times New Roman" pitchFamily="18" charset="0"/>
              </a:rPr>
              <a:t>      Standard Theory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755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152400"/>
            <a:ext cx="7772400" cy="1143000"/>
          </a:xfrm>
          <a:noFill/>
          <a:ln/>
        </p:spPr>
        <p:txBody>
          <a:bodyPr rIns="116994" anchor="t"/>
          <a:lstStyle/>
          <a:p>
            <a:r>
              <a:rPr lang="en-US" sz="2800" b="1" dirty="0" smtClean="0">
                <a:solidFill>
                  <a:srgbClr val="000099"/>
                </a:solidFill>
                <a:effectLst/>
                <a:latin typeface="+mn-lt"/>
              </a:rPr>
              <a:t>Radium EDM Setup @ Argonne</a:t>
            </a:r>
          </a:p>
        </p:txBody>
      </p:sp>
      <p:pic>
        <p:nvPicPr>
          <p:cNvPr id="336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14400"/>
            <a:ext cx="8610600" cy="553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6900" name="Text Box 4"/>
          <p:cNvSpPr txBox="1">
            <a:spLocks noChangeArrowheads="1"/>
          </p:cNvSpPr>
          <p:nvPr/>
        </p:nvSpPr>
        <p:spPr bwMode="auto">
          <a:xfrm>
            <a:off x="3810000" y="5881688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10W</a:t>
            </a:r>
          </a:p>
        </p:txBody>
      </p:sp>
      <p:pic>
        <p:nvPicPr>
          <p:cNvPr id="6" name="Picture 2" descr="edm_shields_K5B_6655_2010032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889000"/>
            <a:ext cx="90678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1371600" y="990600"/>
            <a:ext cx="6613525" cy="5314950"/>
            <a:chOff x="1235075" y="1512888"/>
            <a:chExt cx="6613525" cy="531495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075" y="1512888"/>
              <a:ext cx="6613525" cy="5314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2"/>
            <p:cNvSpPr txBox="1">
              <a:spLocks noChangeArrowheads="1"/>
            </p:cNvSpPr>
            <p:nvPr/>
          </p:nvSpPr>
          <p:spPr>
            <a:xfrm>
              <a:off x="3733800" y="5943600"/>
              <a:ext cx="2057400" cy="533400"/>
            </a:xfrm>
            <a:prstGeom prst="rect">
              <a:avLst/>
            </a:prstGeom>
          </p:spPr>
          <p:txBody>
            <a:bodyPr rIns="116994" anchor="t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+mj-ea"/>
                  <a:cs typeface="+mj-cs"/>
                </a:rPr>
                <a:t>E=100 kV/cm 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716227" y="6552778"/>
            <a:ext cx="12592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99"/>
                </a:solidFill>
              </a:rPr>
              <a:t>(from P. Mueller)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91"/>
          <p:cNvSpPr txBox="1">
            <a:spLocks noChangeArrowheads="1"/>
          </p:cNvSpPr>
          <p:nvPr/>
        </p:nvSpPr>
        <p:spPr bwMode="auto">
          <a:xfrm>
            <a:off x="468313" y="1140797"/>
            <a:ext cx="8496300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</a:rPr>
              <a:t> Sources of Radium Isotopes  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</a:pPr>
            <a:endParaRPr lang="en-US" sz="2400" dirty="0" smtClean="0">
              <a:latin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</a:rPr>
              <a:t> Efficient </a:t>
            </a:r>
            <a:r>
              <a:rPr lang="en-US" sz="2400" dirty="0">
                <a:latin typeface="Times New Roman" pitchFamily="18" charset="0"/>
              </a:rPr>
              <a:t>laser cooling on strong transition: </a:t>
            </a:r>
            <a:r>
              <a:rPr lang="en-US" sz="2400" dirty="0">
                <a:solidFill>
                  <a:srgbClr val="3333FF"/>
                </a:solidFill>
                <a:latin typeface="Times New Roman" pitchFamily="18" charset="0"/>
              </a:rPr>
              <a:t>483 nm</a:t>
            </a:r>
          </a:p>
          <a:p>
            <a:pPr lvl="1" eaLnBrk="1" hangingPunct="1">
              <a:buClr>
                <a:srgbClr val="FF0000"/>
              </a:buClr>
            </a:pPr>
            <a:r>
              <a:rPr lang="en-US" sz="2400" dirty="0">
                <a:solidFill>
                  <a:srgbClr val="A50021"/>
                </a:solidFill>
                <a:latin typeface="Times New Roman" pitchFamily="18" charset="0"/>
              </a:rPr>
              <a:t>	</a:t>
            </a:r>
            <a:r>
              <a:rPr lang="en-US" sz="2000" dirty="0">
                <a:solidFill>
                  <a:srgbClr val="3333FF"/>
                </a:solidFill>
                <a:latin typeface="Times New Roman" pitchFamily="18" charset="0"/>
              </a:rPr>
              <a:t>Close leaks with additional lasers</a:t>
            </a:r>
          </a:p>
          <a:p>
            <a:pPr eaLnBrk="1" hangingPunct="1">
              <a:buClr>
                <a:srgbClr val="FF0000"/>
              </a:buClr>
            </a:pPr>
            <a:r>
              <a:rPr lang="en-US" sz="2000" dirty="0">
                <a:latin typeface="Times New Roman" pitchFamily="18" charset="0"/>
              </a:rPr>
              <a:t>  	</a:t>
            </a:r>
            <a:r>
              <a:rPr lang="en-US" sz="2000" dirty="0">
                <a:solidFill>
                  <a:srgbClr val="009644"/>
                </a:solidFill>
                <a:latin typeface="Times New Roman" pitchFamily="18" charset="0"/>
              </a:rPr>
              <a:t>demonstrated with Ba  </a:t>
            </a:r>
          </a:p>
          <a:p>
            <a:pPr eaLnBrk="1" hangingPunct="1">
              <a:buClr>
                <a:srgbClr val="FF0000"/>
              </a:buClr>
            </a:pPr>
            <a:r>
              <a:rPr lang="en-US" sz="2000" dirty="0">
                <a:solidFill>
                  <a:srgbClr val="009644"/>
                </a:solidFill>
                <a:latin typeface="Times New Roman" pitchFamily="18" charset="0"/>
              </a:rPr>
              <a:t>		</a:t>
            </a:r>
            <a:r>
              <a:rPr lang="en-US" sz="2000" dirty="0" err="1">
                <a:latin typeface="Times New Roman" pitchFamily="18" charset="0"/>
              </a:rPr>
              <a:t>S.De</a:t>
            </a:r>
            <a:r>
              <a:rPr lang="en-US" sz="2000" dirty="0">
                <a:latin typeface="Times New Roman" pitchFamily="18" charset="0"/>
              </a:rPr>
              <a:t> et al., PRA </a:t>
            </a:r>
            <a:r>
              <a:rPr lang="en-US" sz="2000" b="1" dirty="0">
                <a:latin typeface="Times New Roman" pitchFamily="18" charset="0"/>
              </a:rPr>
              <a:t>79</a:t>
            </a:r>
            <a:r>
              <a:rPr lang="en-US" sz="2000" dirty="0">
                <a:latin typeface="Times New Roman" pitchFamily="18" charset="0"/>
              </a:rPr>
              <a:t>, 041402(R) (2009)</a:t>
            </a:r>
          </a:p>
          <a:p>
            <a:pPr eaLnBrk="1" hangingPunct="1">
              <a:buClr>
                <a:srgbClr val="FF0000"/>
              </a:buClr>
            </a:pPr>
            <a:endParaRPr lang="en-US" sz="2000" dirty="0">
              <a:solidFill>
                <a:srgbClr val="009644"/>
              </a:solidFill>
              <a:latin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400" dirty="0">
                <a:latin typeface="Times New Roman" pitchFamily="18" charset="0"/>
              </a:rPr>
              <a:t> Magneto-optical trapping: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714 nm </a:t>
            </a:r>
          </a:p>
          <a:p>
            <a:pPr eaLnBrk="1" hangingPunct="1">
              <a:buClr>
                <a:srgbClr val="FF0000"/>
              </a:buClr>
            </a:pPr>
            <a:r>
              <a:rPr lang="en-US" sz="2400" dirty="0">
                <a:latin typeface="Times New Roman" pitchFamily="18" charset="0"/>
              </a:rPr>
              <a:t>                        </a:t>
            </a:r>
            <a:r>
              <a:rPr lang="en-US" dirty="0">
                <a:latin typeface="Times New Roman" pitchFamily="18" charset="0"/>
              </a:rPr>
              <a:t>J.R. Guest et al., PRL 98, 093001(2007)</a:t>
            </a:r>
          </a:p>
          <a:p>
            <a:pPr lvl="1" eaLnBrk="1" hangingPunct="1">
              <a:buClr>
                <a:srgbClr val="FF0000"/>
              </a:buClr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	</a:t>
            </a:r>
            <a:r>
              <a:rPr lang="en-US" sz="2000" dirty="0">
                <a:solidFill>
                  <a:srgbClr val="3333FF"/>
                </a:solidFill>
                <a:latin typeface="Times New Roman" pitchFamily="18" charset="0"/>
              </a:rPr>
              <a:t>Lower trap temperatures</a:t>
            </a:r>
          </a:p>
          <a:p>
            <a:pPr lvl="1" eaLnBrk="1" hangingPunct="1">
              <a:buClr>
                <a:srgbClr val="FF0000"/>
              </a:buClr>
            </a:pPr>
            <a:r>
              <a:rPr lang="en-US" sz="2000" dirty="0">
                <a:latin typeface="Times New Roman" pitchFamily="18" charset="0"/>
              </a:rPr>
              <a:t>	</a:t>
            </a:r>
            <a:r>
              <a:rPr lang="en-US" sz="2000" dirty="0">
                <a:solidFill>
                  <a:srgbClr val="009644"/>
                </a:solidFill>
                <a:latin typeface="Times New Roman" pitchFamily="18" charset="0"/>
              </a:rPr>
              <a:t>Efficient loading to an optical dipole trap</a:t>
            </a:r>
          </a:p>
          <a:p>
            <a:pPr lvl="1" eaLnBrk="1" hangingPunct="1">
              <a:buClr>
                <a:srgbClr val="FF0000"/>
              </a:buClr>
            </a:pPr>
            <a:endParaRPr lang="en-US" sz="2000" dirty="0">
              <a:solidFill>
                <a:srgbClr val="009644"/>
              </a:solidFill>
              <a:latin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400" dirty="0">
                <a:latin typeface="Times New Roman" pitchFamily="18" charset="0"/>
              </a:rPr>
              <a:t> Optical Dipole trapping</a:t>
            </a:r>
          </a:p>
          <a:p>
            <a:pPr eaLnBrk="1" hangingPunct="1">
              <a:buClr>
                <a:srgbClr val="FF0000"/>
              </a:buClr>
            </a:pPr>
            <a:endParaRPr lang="en-US" sz="2400" dirty="0">
              <a:latin typeface="Times New Roman" pitchFamily="18" charset="0"/>
            </a:endParaRPr>
          </a:p>
        </p:txBody>
      </p:sp>
      <p:sp>
        <p:nvSpPr>
          <p:cNvPr id="3" name="Rectangle 17"/>
          <p:cNvSpPr txBox="1">
            <a:spLocks noChangeArrowheads="1"/>
          </p:cNvSpPr>
          <p:nvPr/>
        </p:nvSpPr>
        <p:spPr bwMode="auto">
          <a:xfrm>
            <a:off x="468313" y="188913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4000" b="1" dirty="0" smtClean="0">
                <a:solidFill>
                  <a:srgbClr val="000099"/>
                </a:solidFill>
                <a:ea typeface="+mj-ea"/>
                <a:cs typeface="+mj-cs"/>
              </a:rPr>
              <a:t>Key Issues for Ra</a:t>
            </a:r>
            <a:endParaRPr lang="en-US" sz="4000" b="1" dirty="0">
              <a:solidFill>
                <a:srgbClr val="000099"/>
              </a:solidFill>
              <a:ea typeface="+mj-ea"/>
              <a:cs typeface="+mj-cs"/>
            </a:endParaRPr>
          </a:p>
        </p:txBody>
      </p:sp>
      <p:grpSp>
        <p:nvGrpSpPr>
          <p:cNvPr id="19463" name="Group 522"/>
          <p:cNvGrpSpPr>
            <a:grpSpLocks/>
          </p:cNvGrpSpPr>
          <p:nvPr/>
        </p:nvGrpSpPr>
        <p:grpSpPr bwMode="auto">
          <a:xfrm>
            <a:off x="6088062" y="2897187"/>
            <a:ext cx="2903538" cy="2817813"/>
            <a:chOff x="179512" y="3933056"/>
            <a:chExt cx="2903200" cy="2816673"/>
          </a:xfrm>
        </p:grpSpPr>
        <p:sp>
          <p:nvSpPr>
            <p:cNvPr id="19464" name="Rectangle 12"/>
            <p:cNvSpPr>
              <a:spLocks noChangeArrowheads="1"/>
            </p:cNvSpPr>
            <p:nvPr/>
          </p:nvSpPr>
          <p:spPr bwMode="auto">
            <a:xfrm>
              <a:off x="179512" y="6445053"/>
              <a:ext cx="1000009" cy="304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30000"/>
                </a:spcBef>
              </a:pPr>
              <a:r>
                <a:rPr lang="en-GB" sz="1400" b="1">
                  <a:latin typeface="Times New Roman" pitchFamily="18" charset="0"/>
                </a:rPr>
                <a:t>7s</a:t>
              </a:r>
              <a:r>
                <a:rPr lang="en-GB" sz="1400" b="1" baseline="30000">
                  <a:latin typeface="Times New Roman" pitchFamily="18" charset="0"/>
                </a:rPr>
                <a:t>2 </a:t>
              </a:r>
              <a:r>
                <a:rPr lang="en-GB" sz="1400" b="1">
                  <a:latin typeface="Times New Roman" pitchFamily="18" charset="0"/>
                </a:rPr>
                <a:t> </a:t>
              </a:r>
              <a:r>
                <a:rPr lang="en-GB" sz="1400" b="1" baseline="30000">
                  <a:latin typeface="Times New Roman" pitchFamily="18" charset="0"/>
                </a:rPr>
                <a:t>1</a:t>
              </a:r>
              <a:r>
                <a:rPr lang="en-GB" sz="1400" b="1">
                  <a:latin typeface="Times New Roman" pitchFamily="18" charset="0"/>
                </a:rPr>
                <a:t>S</a:t>
              </a:r>
              <a:r>
                <a:rPr lang="en-GB" sz="1400" b="1" baseline="-25000">
                  <a:latin typeface="Times New Roman" pitchFamily="18" charset="0"/>
                </a:rPr>
                <a:t>0</a:t>
              </a:r>
            </a:p>
          </p:txBody>
        </p:sp>
        <p:grpSp>
          <p:nvGrpSpPr>
            <p:cNvPr id="19465" name="Group 521"/>
            <p:cNvGrpSpPr>
              <a:grpSpLocks noChangeAspect="1"/>
            </p:cNvGrpSpPr>
            <p:nvPr/>
          </p:nvGrpSpPr>
          <p:grpSpPr bwMode="auto">
            <a:xfrm>
              <a:off x="395536" y="3933056"/>
              <a:ext cx="2687176" cy="2556000"/>
              <a:chOff x="219075" y="3097213"/>
              <a:chExt cx="3398034" cy="3232150"/>
            </a:xfrm>
          </p:grpSpPr>
          <p:sp>
            <p:nvSpPr>
              <p:cNvPr id="19466" name="Rectangle 13"/>
              <p:cNvSpPr>
                <a:spLocks noChangeArrowheads="1"/>
              </p:cNvSpPr>
              <p:nvPr/>
            </p:nvSpPr>
            <p:spPr bwMode="auto">
              <a:xfrm>
                <a:off x="502077" y="3097213"/>
                <a:ext cx="1007569" cy="385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30000"/>
                  </a:spcBef>
                </a:pPr>
                <a:r>
                  <a:rPr lang="en-GB" sz="1400" b="1">
                    <a:latin typeface="Times New Roman" pitchFamily="18" charset="0"/>
                  </a:rPr>
                  <a:t>7s7p </a:t>
                </a:r>
                <a:r>
                  <a:rPr lang="en-GB" sz="1400" b="1" baseline="30000">
                    <a:latin typeface="Times New Roman" pitchFamily="18" charset="0"/>
                  </a:rPr>
                  <a:t>1</a:t>
                </a:r>
                <a:r>
                  <a:rPr lang="en-GB" sz="1400" b="1">
                    <a:latin typeface="Times New Roman" pitchFamily="18" charset="0"/>
                  </a:rPr>
                  <a:t>P</a:t>
                </a:r>
                <a:r>
                  <a:rPr lang="en-GB" sz="1400" b="1" baseline="-25000"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19467" name="Line 8"/>
              <p:cNvSpPr>
                <a:spLocks noChangeShapeType="1"/>
              </p:cNvSpPr>
              <p:nvPr/>
            </p:nvSpPr>
            <p:spPr bwMode="auto">
              <a:xfrm>
                <a:off x="1806575" y="3933825"/>
                <a:ext cx="627063" cy="15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68" name="Line 9"/>
              <p:cNvSpPr>
                <a:spLocks noChangeShapeType="1"/>
              </p:cNvSpPr>
              <p:nvPr/>
            </p:nvSpPr>
            <p:spPr bwMode="auto">
              <a:xfrm>
                <a:off x="1812925" y="4460875"/>
                <a:ext cx="628650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69" name="Rectangle 11"/>
              <p:cNvSpPr>
                <a:spLocks noChangeArrowheads="1"/>
              </p:cNvSpPr>
              <p:nvPr/>
            </p:nvSpPr>
            <p:spPr bwMode="auto">
              <a:xfrm>
                <a:off x="560283" y="4463504"/>
                <a:ext cx="1105917" cy="6540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400" b="1">
                    <a:solidFill>
                      <a:srgbClr val="0000FF"/>
                    </a:solidFill>
                    <a:latin typeface="Times New Roman" pitchFamily="18" charset="0"/>
                    <a:sym typeface="Symbol" pitchFamily="18" charset="2"/>
                  </a:rPr>
                  <a:t>482.7 nm</a:t>
                </a:r>
              </a:p>
              <a:p>
                <a:pPr algn="ctr"/>
                <a:r>
                  <a:rPr lang="en-GB" sz="1400" b="1">
                    <a:solidFill>
                      <a:srgbClr val="0000FF"/>
                    </a:solidFill>
                    <a:latin typeface="Times New Roman" pitchFamily="18" charset="0"/>
                    <a:sym typeface="Symbol" pitchFamily="18" charset="2"/>
                  </a:rPr>
                  <a:t>Cooling</a:t>
                </a:r>
              </a:p>
            </p:txBody>
          </p:sp>
          <p:sp>
            <p:nvSpPr>
              <p:cNvPr id="19470" name="Rectangle 14"/>
              <p:cNvSpPr>
                <a:spLocks noChangeArrowheads="1"/>
              </p:cNvSpPr>
              <p:nvPr/>
            </p:nvSpPr>
            <p:spPr bwMode="auto">
              <a:xfrm>
                <a:off x="1676235" y="3580731"/>
                <a:ext cx="1001547" cy="385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30000"/>
                  </a:spcBef>
                </a:pPr>
                <a:r>
                  <a:rPr lang="en-GB" sz="1400" b="1">
                    <a:latin typeface="Times New Roman" pitchFamily="18" charset="0"/>
                  </a:rPr>
                  <a:t>7s7p </a:t>
                </a:r>
                <a:r>
                  <a:rPr lang="en-GB" sz="1400" b="1" baseline="30000">
                    <a:latin typeface="Times New Roman" pitchFamily="18" charset="0"/>
                  </a:rPr>
                  <a:t>3</a:t>
                </a:r>
                <a:r>
                  <a:rPr lang="en-GB" sz="1400" b="1">
                    <a:latin typeface="Times New Roman" pitchFamily="18" charset="0"/>
                  </a:rPr>
                  <a:t>P</a:t>
                </a:r>
                <a:endParaRPr lang="en-GB" sz="1400" b="1" baseline="-25000">
                  <a:latin typeface="Times New Roman" pitchFamily="18" charset="0"/>
                </a:endParaRPr>
              </a:p>
            </p:txBody>
          </p:sp>
          <p:sp>
            <p:nvSpPr>
              <p:cNvPr id="19471" name="Rectangle 15"/>
              <p:cNvSpPr>
                <a:spLocks noChangeArrowheads="1"/>
              </p:cNvSpPr>
              <p:nvPr/>
            </p:nvSpPr>
            <p:spPr bwMode="auto">
              <a:xfrm>
                <a:off x="799129" y="3845563"/>
                <a:ext cx="1049718" cy="385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30000"/>
                  </a:spcBef>
                </a:pPr>
                <a:r>
                  <a:rPr lang="en-GB" sz="1400" b="1">
                    <a:latin typeface="Times New Roman" pitchFamily="18" charset="0"/>
                  </a:rPr>
                  <a:t>7s6d </a:t>
                </a:r>
                <a:r>
                  <a:rPr lang="en-GB" sz="1400" b="1" baseline="30000">
                    <a:latin typeface="Times New Roman" pitchFamily="18" charset="0"/>
                  </a:rPr>
                  <a:t>1</a:t>
                </a:r>
                <a:r>
                  <a:rPr lang="en-GB" sz="1400" b="1">
                    <a:latin typeface="Times New Roman" pitchFamily="18" charset="0"/>
                  </a:rPr>
                  <a:t>D</a:t>
                </a:r>
                <a:r>
                  <a:rPr lang="en-GB" sz="1400" b="1" baseline="-25000"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19472" name="Rectangle 16"/>
              <p:cNvSpPr>
                <a:spLocks noChangeArrowheads="1"/>
              </p:cNvSpPr>
              <p:nvPr/>
            </p:nvSpPr>
            <p:spPr bwMode="auto">
              <a:xfrm>
                <a:off x="2607534" y="3733210"/>
                <a:ext cx="961404" cy="385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400" b="1">
                    <a:latin typeface="Times New Roman" pitchFamily="18" charset="0"/>
                  </a:rPr>
                  <a:t>7s6d </a:t>
                </a:r>
                <a:r>
                  <a:rPr lang="en-GB" sz="1400" b="1" baseline="30000">
                    <a:latin typeface="Times New Roman" pitchFamily="18" charset="0"/>
                  </a:rPr>
                  <a:t>3</a:t>
                </a:r>
                <a:r>
                  <a:rPr lang="en-GB" sz="1400" b="1">
                    <a:latin typeface="Times New Roman" pitchFamily="18" charset="0"/>
                  </a:rPr>
                  <a:t>D</a:t>
                </a:r>
                <a:endParaRPr lang="en-GB" sz="1400" b="1" baseline="-25000">
                  <a:latin typeface="Times New Roman" pitchFamily="18" charset="0"/>
                </a:endParaRPr>
              </a:p>
            </p:txBody>
          </p:sp>
          <p:sp>
            <p:nvSpPr>
              <p:cNvPr id="19473" name="Rectangle 17"/>
              <p:cNvSpPr>
                <a:spLocks noChangeArrowheads="1"/>
              </p:cNvSpPr>
              <p:nvPr/>
            </p:nvSpPr>
            <p:spPr bwMode="auto">
              <a:xfrm>
                <a:off x="3304000" y="4313031"/>
                <a:ext cx="313109" cy="3089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30000"/>
                  </a:spcBef>
                </a:pPr>
                <a:r>
                  <a:rPr lang="en-GB" sz="1000"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19474" name="Rectangle 19"/>
              <p:cNvSpPr>
                <a:spLocks noChangeArrowheads="1"/>
              </p:cNvSpPr>
              <p:nvPr/>
            </p:nvSpPr>
            <p:spPr bwMode="auto">
              <a:xfrm>
                <a:off x="3324071" y="4042181"/>
                <a:ext cx="232825" cy="3089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30000"/>
                  </a:spcBef>
                </a:pPr>
                <a:r>
                  <a:rPr lang="en-GB" sz="1000"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19475" name="Line 20"/>
              <p:cNvSpPr>
                <a:spLocks noChangeShapeType="1"/>
              </p:cNvSpPr>
              <p:nvPr/>
            </p:nvSpPr>
            <p:spPr bwMode="auto">
              <a:xfrm flipV="1">
                <a:off x="2786063" y="4192588"/>
                <a:ext cx="576262" cy="158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6" name="Line 21"/>
              <p:cNvSpPr>
                <a:spLocks noChangeShapeType="1"/>
              </p:cNvSpPr>
              <p:nvPr/>
            </p:nvSpPr>
            <p:spPr bwMode="auto">
              <a:xfrm flipV="1">
                <a:off x="219075" y="6327775"/>
                <a:ext cx="576263" cy="15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7" name="Line 22"/>
              <p:cNvSpPr>
                <a:spLocks noChangeShapeType="1"/>
              </p:cNvSpPr>
              <p:nvPr/>
            </p:nvSpPr>
            <p:spPr bwMode="auto">
              <a:xfrm flipV="1">
                <a:off x="922338" y="3851275"/>
                <a:ext cx="577850" cy="15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8" name="Line 24"/>
              <p:cNvSpPr>
                <a:spLocks noChangeShapeType="1"/>
              </p:cNvSpPr>
              <p:nvPr/>
            </p:nvSpPr>
            <p:spPr bwMode="auto">
              <a:xfrm>
                <a:off x="1839913" y="4340225"/>
                <a:ext cx="630237" cy="15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9" name="Line 25"/>
              <p:cNvSpPr>
                <a:spLocks noChangeShapeType="1"/>
              </p:cNvSpPr>
              <p:nvPr/>
            </p:nvSpPr>
            <p:spPr bwMode="auto">
              <a:xfrm flipV="1">
                <a:off x="2797175" y="4322763"/>
                <a:ext cx="577850" cy="158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0" name="Line 26"/>
              <p:cNvSpPr>
                <a:spLocks noChangeShapeType="1"/>
              </p:cNvSpPr>
              <p:nvPr/>
            </p:nvSpPr>
            <p:spPr bwMode="auto">
              <a:xfrm flipV="1">
                <a:off x="2790825" y="4394200"/>
                <a:ext cx="576263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1" name="Line 27"/>
              <p:cNvSpPr>
                <a:spLocks noChangeShapeType="1"/>
              </p:cNvSpPr>
              <p:nvPr/>
            </p:nvSpPr>
            <p:spPr bwMode="auto">
              <a:xfrm flipV="1">
                <a:off x="717550" y="3454400"/>
                <a:ext cx="577850" cy="3175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2" name="Line 28"/>
              <p:cNvSpPr>
                <a:spLocks noChangeShapeType="1"/>
              </p:cNvSpPr>
              <p:nvPr/>
            </p:nvSpPr>
            <p:spPr bwMode="auto">
              <a:xfrm flipV="1">
                <a:off x="539750" y="4343400"/>
                <a:ext cx="1517650" cy="19827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lg" len="lg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3" name="Text Box 29"/>
              <p:cNvSpPr txBox="1">
                <a:spLocks noChangeArrowheads="1"/>
              </p:cNvSpPr>
              <p:nvPr/>
            </p:nvSpPr>
            <p:spPr bwMode="auto">
              <a:xfrm>
                <a:off x="1041989" y="5450603"/>
                <a:ext cx="1144052" cy="6540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algn="ctr">
                    <a:solidFill>
                      <a:srgbClr val="000000"/>
                    </a:solidFill>
                    <a:prstDash val="dash"/>
                    <a:miter lim="800000"/>
                    <a:headEnd type="none" w="lg" len="lg"/>
                    <a:tailEnd type="none" w="lg" len="lg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1400" b="1">
                    <a:solidFill>
                      <a:srgbClr val="FF0000"/>
                    </a:solidFill>
                    <a:latin typeface="Times New Roman" pitchFamily="18" charset="0"/>
                  </a:rPr>
                  <a:t>714.3 nm</a:t>
                </a:r>
              </a:p>
              <a:p>
                <a:pPr algn="ctr" eaLnBrk="1" hangingPunct="1"/>
                <a:r>
                  <a:rPr lang="en-US" sz="1400" b="1">
                    <a:solidFill>
                      <a:srgbClr val="FF0000"/>
                    </a:solidFill>
                    <a:latin typeface="Times New Roman" pitchFamily="18" charset="0"/>
                  </a:rPr>
                  <a:t>Trapping</a:t>
                </a:r>
              </a:p>
            </p:txBody>
          </p:sp>
          <p:sp>
            <p:nvSpPr>
              <p:cNvPr id="19484" name="Line 28"/>
              <p:cNvSpPr>
                <a:spLocks noChangeShapeType="1"/>
              </p:cNvSpPr>
              <p:nvPr/>
            </p:nvSpPr>
            <p:spPr bwMode="auto">
              <a:xfrm flipV="1">
                <a:off x="325438" y="3430588"/>
                <a:ext cx="544512" cy="2867025"/>
              </a:xfrm>
              <a:prstGeom prst="line">
                <a:avLst/>
              </a:prstGeom>
              <a:noFill/>
              <a:ln w="76200">
                <a:solidFill>
                  <a:srgbClr val="0000FF"/>
                </a:solidFill>
                <a:round/>
                <a:headEnd type="none" w="lg" len="lg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5" name="Text Box 23"/>
              <p:cNvSpPr txBox="1">
                <a:spLocks noChangeArrowheads="1"/>
              </p:cNvSpPr>
              <p:nvPr/>
            </p:nvSpPr>
            <p:spPr bwMode="auto">
              <a:xfrm>
                <a:off x="2396787" y="3763305"/>
                <a:ext cx="232825" cy="10793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sz="1000">
                    <a:latin typeface="Times New Roman" pitchFamily="18" charset="0"/>
                  </a:rPr>
                  <a:t>2</a:t>
                </a:r>
              </a:p>
              <a:p>
                <a:pPr algn="ctr" eaLnBrk="1" hangingPunct="1"/>
                <a:endParaRPr lang="en-GB" sz="1000">
                  <a:latin typeface="Times New Roman" pitchFamily="18" charset="0"/>
                </a:endParaRPr>
              </a:p>
              <a:p>
                <a:pPr algn="ctr" eaLnBrk="1" hangingPunct="1"/>
                <a:endParaRPr lang="en-GB" sz="1000">
                  <a:latin typeface="Times New Roman" pitchFamily="18" charset="0"/>
                </a:endParaRPr>
              </a:p>
              <a:p>
                <a:pPr algn="ctr" eaLnBrk="1" hangingPunct="1"/>
                <a:r>
                  <a:rPr lang="en-GB" sz="1000">
                    <a:latin typeface="Times New Roman" pitchFamily="18" charset="0"/>
                  </a:rPr>
                  <a:t>1</a:t>
                </a:r>
              </a:p>
              <a:p>
                <a:pPr algn="ctr" eaLnBrk="1" hangingPunct="1"/>
                <a:r>
                  <a:rPr lang="en-GB" sz="1000"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19486" name="Rectangle 19"/>
              <p:cNvSpPr>
                <a:spLocks noChangeArrowheads="1"/>
              </p:cNvSpPr>
              <p:nvPr/>
            </p:nvSpPr>
            <p:spPr bwMode="auto">
              <a:xfrm>
                <a:off x="3332100" y="4190647"/>
                <a:ext cx="232824" cy="3089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30000"/>
                  </a:spcBef>
                </a:pPr>
                <a:r>
                  <a:rPr lang="en-GB" sz="1000"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19487" name="Line 28"/>
              <p:cNvSpPr>
                <a:spLocks noChangeShapeType="1"/>
              </p:cNvSpPr>
              <p:nvPr/>
            </p:nvSpPr>
            <p:spPr bwMode="auto">
              <a:xfrm>
                <a:off x="914400" y="3457575"/>
                <a:ext cx="381000" cy="392113"/>
              </a:xfrm>
              <a:prstGeom prst="line">
                <a:avLst/>
              </a:prstGeom>
              <a:noFill/>
              <a:ln w="38100">
                <a:solidFill>
                  <a:srgbClr val="A50021"/>
                </a:solidFill>
                <a:round/>
                <a:headEnd type="none" w="lg" len="lg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8" name="Line 28"/>
              <p:cNvSpPr>
                <a:spLocks noChangeShapeType="1"/>
              </p:cNvSpPr>
              <p:nvPr/>
            </p:nvSpPr>
            <p:spPr bwMode="auto">
              <a:xfrm>
                <a:off x="1174750" y="3451225"/>
                <a:ext cx="1720850" cy="892175"/>
              </a:xfrm>
              <a:prstGeom prst="line">
                <a:avLst/>
              </a:prstGeom>
              <a:noFill/>
              <a:ln w="25400">
                <a:solidFill>
                  <a:srgbClr val="A50021"/>
                </a:solidFill>
                <a:round/>
                <a:headEnd type="none" w="lg" len="lg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9" name="Line 28"/>
              <p:cNvSpPr>
                <a:spLocks noChangeShapeType="1"/>
              </p:cNvSpPr>
              <p:nvPr/>
            </p:nvSpPr>
            <p:spPr bwMode="auto">
              <a:xfrm>
                <a:off x="1066800" y="3448050"/>
                <a:ext cx="1752600" cy="966788"/>
              </a:xfrm>
              <a:prstGeom prst="line">
                <a:avLst/>
              </a:prstGeom>
              <a:noFill/>
              <a:ln w="19050">
                <a:solidFill>
                  <a:srgbClr val="A50021"/>
                </a:solidFill>
                <a:round/>
                <a:headEnd type="none" w="lg" len="lg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3481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457200" y="147638"/>
            <a:ext cx="8229600" cy="688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Sources </a:t>
            </a:r>
            <a:r>
              <a:rPr lang="en-GB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&amp; Isotopes</a:t>
            </a:r>
          </a:p>
        </p:txBody>
      </p:sp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84150" y="988993"/>
            <a:ext cx="7054850" cy="54190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	225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Radium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(from sources)</a:t>
            </a:r>
          </a:p>
          <a:p>
            <a:pPr marL="741363" lvl="1" indent="-284163"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		Electrochemical </a:t>
            </a:r>
            <a:r>
              <a:rPr lang="en-US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extraction </a:t>
            </a:r>
            <a:endParaRPr lang="en-US" b="1" dirty="0" smtClean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 marL="741363" lvl="1" indent="-284163"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		from </a:t>
            </a:r>
            <a:r>
              <a:rPr lang="en-US" b="1" baseline="300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229</a:t>
            </a:r>
            <a:r>
              <a:rPr lang="en-US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Th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source</a:t>
            </a:r>
            <a:r>
              <a:rPr lang="en-US" b="1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dirty="0" smtClean="0">
                <a:latin typeface="Times New Roman" pitchFamily="16" charset="0"/>
                <a:cs typeface="Times New Roman" pitchFamily="16" charset="0"/>
              </a:rPr>
              <a:t>(ANL)</a:t>
            </a:r>
          </a:p>
          <a:p>
            <a:pPr marL="741363" lvl="1" indent="-284163"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latin typeface="Times New Roman" pitchFamily="16" charset="0"/>
                <a:cs typeface="Times New Roman" pitchFamily="16" charset="0"/>
              </a:rPr>
              <a:t>	</a:t>
            </a:r>
            <a:r>
              <a:rPr lang="en-US" dirty="0" smtClean="0">
                <a:latin typeface="Times New Roman" pitchFamily="16" charset="0"/>
                <a:cs typeface="Times New Roman" pitchFamily="16" charset="0"/>
              </a:rPr>
              <a:t>	regular filling required</a:t>
            </a:r>
            <a:endParaRPr lang="en-US" dirty="0">
              <a:latin typeface="Times New Roman" pitchFamily="16" charset="0"/>
              <a:cs typeface="Times New Roman" pitchFamily="16" charset="0"/>
            </a:endParaRPr>
          </a:p>
          <a:p>
            <a:pPr marL="741363" lvl="1" indent="-284163"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			</a:t>
            </a:r>
            <a:endParaRPr lang="en-US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 marL="741363" lvl="1" indent="-284163"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Long </a:t>
            </a:r>
            <a:r>
              <a:rPr lang="en-US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lived </a:t>
            </a:r>
            <a:r>
              <a:rPr lang="en-US" b="1" baseline="300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229</a:t>
            </a:r>
            <a:r>
              <a:rPr lang="en-US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Th source in </a:t>
            </a:r>
            <a:endParaRPr lang="en-US" b="1" dirty="0" smtClean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 marL="741363" lvl="1" indent="-284163"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	an oven</a:t>
            </a:r>
            <a:r>
              <a:rPr lang="en-US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dirty="0" smtClean="0">
                <a:latin typeface="Times New Roman" pitchFamily="16" charset="0"/>
                <a:cs typeface="Times New Roman" pitchFamily="16" charset="0"/>
              </a:rPr>
              <a:t>(TRI</a:t>
            </a:r>
            <a:r>
              <a:rPr lang="en-US" dirty="0">
                <a:latin typeface="Symbol" pitchFamily="16" charset="2"/>
                <a:cs typeface="Times New Roman" pitchFamily="16" charset="0"/>
              </a:rPr>
              <a:t></a:t>
            </a:r>
            <a:r>
              <a:rPr lang="en-US" dirty="0" smtClean="0">
                <a:latin typeface="Times New Roman" pitchFamily="16" charset="0"/>
                <a:cs typeface="Times New Roman" pitchFamily="16" charset="0"/>
              </a:rPr>
              <a:t>P@KVI)</a:t>
            </a:r>
            <a:endParaRPr lang="en-US" dirty="0">
              <a:latin typeface="Times New Roman" pitchFamily="16" charset="0"/>
              <a:cs typeface="Times New Roman" pitchFamily="16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		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000" b="1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000" b="1" dirty="0" smtClean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000" b="1" dirty="0" smtClean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000" b="1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000" b="1" dirty="0" smtClean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000" b="1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Isotope Production Facilities</a:t>
            </a:r>
            <a:endParaRPr lang="en-US" dirty="0">
              <a:solidFill>
                <a:srgbClr val="3333FF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chemeClr val="accent2"/>
                </a:solidFill>
                <a:latin typeface="Times New Roman" pitchFamily="16" charset="0"/>
                <a:cs typeface="Times New Roman" pitchFamily="16" charset="0"/>
              </a:rPr>
              <a:t>	</a:t>
            </a:r>
            <a:r>
              <a:rPr lang="en-US" dirty="0" smtClean="0">
                <a:solidFill>
                  <a:schemeClr val="accent2"/>
                </a:solidFill>
                <a:latin typeface="Times New Roman" pitchFamily="16" charset="0"/>
                <a:cs typeface="Times New Roman" pitchFamily="16" charset="0"/>
              </a:rPr>
              <a:t>   ISOLDE, </a:t>
            </a:r>
            <a:r>
              <a:rPr lang="en-US" dirty="0">
                <a:solidFill>
                  <a:schemeClr val="accent2"/>
                </a:solidFill>
                <a:latin typeface="Times New Roman" pitchFamily="16" charset="0"/>
                <a:cs typeface="Times New Roman" pitchFamily="16" charset="0"/>
              </a:rPr>
              <a:t>CERN  ( flux ~ 10</a:t>
            </a:r>
            <a:r>
              <a:rPr lang="en-US" baseline="30000" dirty="0">
                <a:solidFill>
                  <a:schemeClr val="accent2"/>
                </a:solidFill>
                <a:latin typeface="Times New Roman" pitchFamily="16" charset="0"/>
                <a:cs typeface="Times New Roman" pitchFamily="16" charset="0"/>
              </a:rPr>
              <a:t>9</a:t>
            </a:r>
            <a:r>
              <a:rPr lang="en-US" dirty="0">
                <a:solidFill>
                  <a:schemeClr val="accent2"/>
                </a:solidFill>
                <a:latin typeface="Times New Roman" pitchFamily="16" charset="0"/>
                <a:cs typeface="Times New Roman" pitchFamily="16" charset="0"/>
              </a:rPr>
              <a:t>/s</a:t>
            </a:r>
            <a:r>
              <a:rPr lang="en-US" dirty="0" smtClean="0">
                <a:solidFill>
                  <a:schemeClr val="accent2"/>
                </a:solidFill>
                <a:latin typeface="Times New Roman" pitchFamily="16" charset="0"/>
                <a:cs typeface="Times New Roman" pitchFamily="16" charset="0"/>
              </a:rPr>
              <a:t>)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	 </a:t>
            </a:r>
            <a:r>
              <a:rPr lang="en-US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  FRIB, MI, USA  </a:t>
            </a:r>
            <a:r>
              <a:rPr lang="en-US" dirty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( flux ~ 10</a:t>
            </a:r>
            <a:r>
              <a:rPr lang="en-US" baseline="30000" dirty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9</a:t>
            </a:r>
            <a:r>
              <a:rPr lang="en-US" dirty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/s)</a:t>
            </a:r>
            <a:endParaRPr lang="en-US" dirty="0" smtClean="0">
              <a:solidFill>
                <a:srgbClr val="FF0000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	 </a:t>
            </a:r>
            <a:r>
              <a:rPr lang="en-US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  ISOL@MIRRHA  even higher</a:t>
            </a:r>
            <a:endParaRPr lang="en-US" b="1" dirty="0">
              <a:latin typeface="Times New Roman" pitchFamily="16" charset="0"/>
              <a:cs typeface="Times New Roman" pitchFamily="16" charset="0"/>
            </a:endParaRPr>
          </a:p>
        </p:txBody>
      </p:sp>
      <p:graphicFrame>
        <p:nvGraphicFramePr>
          <p:cNvPr id="4403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313235"/>
              </p:ext>
            </p:extLst>
          </p:nvPr>
        </p:nvGraphicFramePr>
        <p:xfrm>
          <a:off x="3578885" y="5120395"/>
          <a:ext cx="5334001" cy="1524000"/>
        </p:xfrm>
        <a:graphic>
          <a:graphicData uri="http://schemas.openxmlformats.org/drawingml/2006/table">
            <a:tbl>
              <a:tblPr/>
              <a:tblGrid>
                <a:gridCol w="1605637"/>
                <a:gridCol w="1837000"/>
                <a:gridCol w="1891364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Microsoft YaHei" charset="-122"/>
                          <a:cs typeface="Times New Roman" pitchFamily="16" charset="0"/>
                        </a:rPr>
                        <a:t>Isotope</a:t>
                      </a:r>
                    </a:p>
                  </a:txBody>
                  <a:tcPr marL="90000" marR="90000" marT="6444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6" charset="0"/>
                          <a:ea typeface="Microsoft YaHei" charset="-122"/>
                          <a:cs typeface="Times New Roman" pitchFamily="16" charset="0"/>
                        </a:rPr>
                        <a:t>Half life (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6" charset="0"/>
                          <a:ea typeface="Microsoft YaHei" charset="-122"/>
                          <a:cs typeface="Times New Roman" pitchFamily="16" charset="0"/>
                        </a:rPr>
                        <a:t>τ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6" charset="0"/>
                          <a:ea typeface="Microsoft YaHei" charset="-122"/>
                          <a:cs typeface="Times New Roman" pitchFamily="16" charset="0"/>
                        </a:rPr>
                        <a:t>1/2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6" charset="0"/>
                          <a:ea typeface="Microsoft YaHei" charset="-122"/>
                          <a:cs typeface="Times New Roman" pitchFamily="16" charset="0"/>
                        </a:rPr>
                        <a:t>)</a:t>
                      </a:r>
                    </a:p>
                  </a:txBody>
                  <a:tcPr marL="90000" marR="90000" marT="6444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ea typeface="Microsoft YaHei" charset="-122"/>
                          <a:cs typeface="Times New Roman" pitchFamily="16" charset="0"/>
                        </a:rPr>
                        <a:t>Nuclear spin (I)</a:t>
                      </a:r>
                    </a:p>
                  </a:txBody>
                  <a:tcPr marL="90000" marR="90000" marT="6444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Microsoft YaHei" charset="-122"/>
                          <a:cs typeface="Times New Roman" pitchFamily="16" charset="0"/>
                        </a:rPr>
                        <a:t>225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Microsoft YaHei" charset="-122"/>
                          <a:cs typeface="Times New Roman" pitchFamily="16" charset="0"/>
                        </a:rPr>
                        <a:t>Ra</a:t>
                      </a:r>
                    </a:p>
                  </a:txBody>
                  <a:tcPr marL="90000" marR="90000" marT="6444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6" charset="0"/>
                          <a:ea typeface="Microsoft YaHei" charset="-122"/>
                          <a:cs typeface="Times New Roman" pitchFamily="16" charset="0"/>
                        </a:rPr>
                        <a:t>14.9 days</a:t>
                      </a:r>
                    </a:p>
                  </a:txBody>
                  <a:tcPr marL="90000" marR="90000" marT="6444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ea typeface="Microsoft YaHei" charset="-122"/>
                          <a:cs typeface="Times New Roman" pitchFamily="16" charset="0"/>
                        </a:rPr>
                        <a:t>1/2</a:t>
                      </a:r>
                    </a:p>
                  </a:txBody>
                  <a:tcPr marL="90000" marR="90000" marT="6444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Microsoft YaHei" charset="-122"/>
                          <a:cs typeface="Times New Roman" pitchFamily="16" charset="0"/>
                        </a:rPr>
                        <a:t>223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Microsoft YaHei" charset="-122"/>
                          <a:cs typeface="Times New Roman" pitchFamily="16" charset="0"/>
                        </a:rPr>
                        <a:t>Ra</a:t>
                      </a:r>
                    </a:p>
                  </a:txBody>
                  <a:tcPr marL="90000" marR="90000" marT="6444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6" charset="0"/>
                          <a:ea typeface="Microsoft YaHei" charset="-122"/>
                          <a:cs typeface="Times New Roman" pitchFamily="16" charset="0"/>
                        </a:rPr>
                        <a:t>11.4 days</a:t>
                      </a:r>
                    </a:p>
                  </a:txBody>
                  <a:tcPr marL="90000" marR="90000" marT="6444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ea typeface="Microsoft YaHei" charset="-122"/>
                          <a:cs typeface="Times New Roman" pitchFamily="16" charset="0"/>
                        </a:rPr>
                        <a:t>3/2</a:t>
                      </a:r>
                    </a:p>
                  </a:txBody>
                  <a:tcPr marL="90000" marR="90000" marT="6444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Microsoft YaHei" charset="-122"/>
                          <a:cs typeface="Times New Roman" pitchFamily="16" charset="0"/>
                        </a:rPr>
                        <a:t>213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Microsoft YaHei" charset="-122"/>
                          <a:cs typeface="Times New Roman" pitchFamily="16" charset="0"/>
                        </a:rPr>
                        <a:t>Ra</a:t>
                      </a:r>
                    </a:p>
                  </a:txBody>
                  <a:tcPr marL="90000" marR="90000" marT="6444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6" charset="0"/>
                          <a:ea typeface="Microsoft YaHei" charset="-122"/>
                          <a:cs typeface="Times New Roman" pitchFamily="16" charset="0"/>
                        </a:rPr>
                        <a:t>2.74 min</a:t>
                      </a:r>
                    </a:p>
                  </a:txBody>
                  <a:tcPr marL="90000" marR="90000" marT="6444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ea typeface="Microsoft YaHei" charset="-122"/>
                          <a:cs typeface="Times New Roman" pitchFamily="16" charset="0"/>
                        </a:rPr>
                        <a:t>1/2</a:t>
                      </a:r>
                    </a:p>
                  </a:txBody>
                  <a:tcPr marL="90000" marR="90000" marT="6444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914400"/>
            <a:ext cx="3518065" cy="2536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200" y="1030069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Argonne </a:t>
            </a:r>
          </a:p>
          <a:p>
            <a:r>
              <a:rPr lang="en-US" dirty="0" smtClean="0"/>
              <a:t>National Lab</a:t>
            </a:r>
            <a:endParaRPr lang="en-US" dirty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9" r="3867" b="5878"/>
          <a:stretch/>
        </p:blipFill>
        <p:spPr bwMode="auto">
          <a:xfrm>
            <a:off x="1066800" y="3234987"/>
            <a:ext cx="2895600" cy="179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70603" y="3733800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Once filled with</a:t>
            </a:r>
          </a:p>
          <a:p>
            <a:pPr algn="ctr"/>
            <a:r>
              <a:rPr lang="en-US" baseline="30000" dirty="0" smtClean="0"/>
              <a:t>229</a:t>
            </a:r>
            <a:r>
              <a:rPr lang="en-US" dirty="0" smtClean="0"/>
              <a:t>Th 10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Ci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7031471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68313" y="85725"/>
            <a:ext cx="8229600" cy="792163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99"/>
                </a:solidFill>
                <a:latin typeface="+mn-lt"/>
              </a:rPr>
              <a:t>Radium cooling</a:t>
            </a:r>
          </a:p>
        </p:txBody>
      </p:sp>
      <p:graphicFrame>
        <p:nvGraphicFramePr>
          <p:cNvPr id="15399" name="Group 39"/>
          <p:cNvGraphicFramePr>
            <a:graphicFrameLocks noGrp="1"/>
          </p:cNvGraphicFramePr>
          <p:nvPr/>
        </p:nvGraphicFramePr>
        <p:xfrm>
          <a:off x="611188" y="1196975"/>
          <a:ext cx="7921625" cy="2595565"/>
        </p:xfrm>
        <a:graphic>
          <a:graphicData uri="http://schemas.openxmlformats.org/drawingml/2006/table">
            <a:tbl>
              <a:tblPr/>
              <a:tblGrid>
                <a:gridCol w="3455987"/>
                <a:gridCol w="2305050"/>
                <a:gridCol w="2160588"/>
              </a:tblGrid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Parameter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483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714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Maximum deceleration (a)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330 x 10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m/s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x 10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m/s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Distance to stop  300 m/s  (d)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0.14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Doppler</a:t>
                      </a: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cooling limit  (T</a:t>
                      </a:r>
                      <a:r>
                        <a:rPr kumimoji="0" lang="en-GB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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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Recoil</a:t>
                      </a: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limit  (T</a:t>
                      </a:r>
                      <a:r>
                        <a:rPr kumimoji="0" lang="en-GB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 nK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nK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33" name="Rectangle 8"/>
          <p:cNvSpPr>
            <a:spLocks noChangeArrowheads="1"/>
          </p:cNvSpPr>
          <p:nvPr/>
        </p:nvSpPr>
        <p:spPr bwMode="auto">
          <a:xfrm>
            <a:off x="466725" y="4292600"/>
            <a:ext cx="41052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transition </a:t>
            </a:r>
            <a:r>
              <a:rPr lang="en-GB" sz="2400" baseline="-33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leak rate 1:350</a:t>
            </a:r>
          </a:p>
          <a:p>
            <a:pP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indispensible repumping</a:t>
            </a:r>
          </a:p>
          <a:p>
            <a:pP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0.1 m slowing section </a:t>
            </a:r>
            <a:r>
              <a:rPr lang="en-GB" sz="2400" baseline="-33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Clr>
                <a:srgbClr val="3333CC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	 60 % of all atoms</a:t>
            </a:r>
            <a:r>
              <a:rPr lang="en-GB">
                <a:solidFill>
                  <a:srgbClr val="0000FF"/>
                </a:solidFill>
                <a:cs typeface="Times New Roman" pitchFamily="18" charset="0"/>
              </a:rPr>
              <a:t> </a:t>
            </a:r>
            <a:endParaRPr lang="en-US"/>
          </a:p>
        </p:txBody>
      </p:sp>
      <p:sp>
        <p:nvSpPr>
          <p:cNvPr id="21534" name="Rectangle 9"/>
          <p:cNvSpPr>
            <a:spLocks noChangeArrowheads="1"/>
          </p:cNvSpPr>
          <p:nvPr/>
        </p:nvSpPr>
        <p:spPr bwMode="auto">
          <a:xfrm>
            <a:off x="4500563" y="4292600"/>
            <a:ext cx="43926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</a:pPr>
            <a:r>
              <a:rPr lang="en-GB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transition </a:t>
            </a:r>
            <a:r>
              <a:rPr lang="en-GB" sz="2400" baseline="-33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leak rate 1:25000</a:t>
            </a:r>
          </a:p>
          <a:p>
            <a:pP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</a:pPr>
            <a:r>
              <a:rPr lang="en-GB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m slowing section </a:t>
            </a:r>
          </a:p>
          <a:p>
            <a:pPr>
              <a:buClr>
                <a:srgbClr val="FF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</a:pPr>
            <a:r>
              <a:rPr lang="en-GB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	0.06% of all atoms</a:t>
            </a:r>
          </a:p>
          <a:p>
            <a:pPr>
              <a:buClr>
                <a:srgbClr val="FF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</a:pPr>
            <a:r>
              <a:rPr lang="en-GB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	0.6% with repumping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787900" y="2232025"/>
            <a:ext cx="1008063" cy="5032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0" name="Oval 9"/>
          <p:cNvSpPr/>
          <p:nvPr/>
        </p:nvSpPr>
        <p:spPr>
          <a:xfrm>
            <a:off x="6948488" y="2217738"/>
            <a:ext cx="1008062" cy="5048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20069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6056313" y="1066800"/>
            <a:ext cx="3048000" cy="2362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99"/>
                </a:solidFill>
                <a:latin typeface="+mn-lt"/>
              </a:rPr>
              <a:t>Heavy alkaline earth: Ba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143000"/>
            <a:ext cx="6248400" cy="19812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800" b="1" smtClean="0">
                <a:solidFill>
                  <a:srgbClr val="FF0000"/>
                </a:solidFill>
              </a:rPr>
              <a:t>Efficient capture from atomic beam: &gt;1%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800" b="1" smtClean="0">
                <a:solidFill>
                  <a:srgbClr val="FF0000"/>
                </a:solidFill>
              </a:rPr>
              <a:t>  	multi-color, multi level laser cooling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200" b="1" smtClean="0"/>
              <a:t>		</a:t>
            </a:r>
            <a:r>
              <a:rPr lang="en-US" sz="1200" b="1" smtClean="0">
                <a:solidFill>
                  <a:srgbClr val="F91515"/>
                </a:solidFill>
              </a:rPr>
              <a:t>S.De et al. PRA 041402 (2009)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1800" b="1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1800" b="1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800" b="1" smtClean="0"/>
              <a:t>Alternate way pursued at Argonne Lab (Ra): &lt; 10</a:t>
            </a:r>
            <a:r>
              <a:rPr lang="en-US" sz="1800" b="1" baseline="30000" smtClean="0"/>
              <a:t>-6</a:t>
            </a:r>
            <a:endParaRPr lang="en-US" sz="1800" b="1" smtClean="0"/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800" b="1" smtClean="0"/>
              <a:t>	single color, two-level laser cooling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800" b="1" smtClean="0"/>
              <a:t>		</a:t>
            </a:r>
            <a:r>
              <a:rPr lang="en-US" sz="1200" smtClean="0"/>
              <a:t>Guest et al. PRL 98 093001 (2007)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800" smtClean="0"/>
          </a:p>
        </p:txBody>
      </p:sp>
      <p:pic>
        <p:nvPicPr>
          <p:cNvPr id="24581" name="Picture 36" descr="Picture 04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9" t="33972" r="25471" b="30423"/>
          <a:stretch>
            <a:fillRect/>
          </a:stretch>
        </p:blipFill>
        <p:spPr bwMode="auto">
          <a:xfrm>
            <a:off x="5988050" y="3665538"/>
            <a:ext cx="30480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BariumSetu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3200400"/>
            <a:ext cx="516413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MOT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22"/>
          <a:stretch>
            <a:fillRect/>
          </a:stretch>
        </p:blipFill>
        <p:spPr bwMode="auto">
          <a:xfrm>
            <a:off x="6040438" y="1295400"/>
            <a:ext cx="306228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715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28"/>
          <p:cNvSpPr>
            <a:spLocks noChangeArrowheads="1"/>
          </p:cNvSpPr>
          <p:nvPr/>
        </p:nvSpPr>
        <p:spPr bwMode="auto">
          <a:xfrm rot="-5400000">
            <a:off x="4194175" y="-403225"/>
            <a:ext cx="755650" cy="633730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rgbClr val="0000FF"/>
              </a:gs>
              <a:gs pos="50000">
                <a:srgbClr val="A50000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33795" name="Rectangle 2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88900"/>
            <a:ext cx="8229600" cy="792163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000099"/>
                </a:solidFill>
                <a:latin typeface="+mn-lt"/>
              </a:rPr>
              <a:t>T</a:t>
            </a:r>
            <a:r>
              <a:rPr lang="en-US" sz="2800" b="1" dirty="0" smtClean="0">
                <a:solidFill>
                  <a:srgbClr val="000099"/>
                </a:solidFill>
                <a:latin typeface="+mn-lt"/>
              </a:rPr>
              <a:t>owards an experiment </a:t>
            </a:r>
          </a:p>
        </p:txBody>
      </p:sp>
      <p:grpSp>
        <p:nvGrpSpPr>
          <p:cNvPr id="33796" name="Group 522"/>
          <p:cNvGrpSpPr>
            <a:grpSpLocks/>
          </p:cNvGrpSpPr>
          <p:nvPr/>
        </p:nvGrpSpPr>
        <p:grpSpPr bwMode="auto">
          <a:xfrm>
            <a:off x="274638" y="3427413"/>
            <a:ext cx="2876550" cy="2820987"/>
            <a:chOff x="179512" y="3933056"/>
            <a:chExt cx="2876217" cy="2819847"/>
          </a:xfrm>
        </p:grpSpPr>
        <p:sp>
          <p:nvSpPr>
            <p:cNvPr id="34249" name="Rectangle 12"/>
            <p:cNvSpPr>
              <a:spLocks noChangeArrowheads="1"/>
            </p:cNvSpPr>
            <p:nvPr/>
          </p:nvSpPr>
          <p:spPr bwMode="auto">
            <a:xfrm>
              <a:off x="179512" y="6445126"/>
              <a:ext cx="10001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30000"/>
                </a:spcBef>
              </a:pPr>
              <a:r>
                <a:rPr lang="en-GB" sz="1400" b="1">
                  <a:latin typeface="Times New Roman" pitchFamily="18" charset="0"/>
                </a:rPr>
                <a:t>7s</a:t>
              </a:r>
              <a:r>
                <a:rPr lang="en-GB" sz="1400" b="1" baseline="30000">
                  <a:latin typeface="Times New Roman" pitchFamily="18" charset="0"/>
                </a:rPr>
                <a:t>2 </a:t>
              </a:r>
              <a:r>
                <a:rPr lang="en-GB" sz="1400" b="1">
                  <a:latin typeface="Times New Roman" pitchFamily="18" charset="0"/>
                </a:rPr>
                <a:t> </a:t>
              </a:r>
              <a:r>
                <a:rPr lang="en-GB" sz="1400" b="1" baseline="30000">
                  <a:latin typeface="Times New Roman" pitchFamily="18" charset="0"/>
                </a:rPr>
                <a:t>1</a:t>
              </a:r>
              <a:r>
                <a:rPr lang="en-GB" sz="1400" b="1">
                  <a:latin typeface="Times New Roman" pitchFamily="18" charset="0"/>
                </a:rPr>
                <a:t>S</a:t>
              </a:r>
              <a:r>
                <a:rPr lang="en-GB" sz="1400" b="1" baseline="-25000">
                  <a:latin typeface="Times New Roman" pitchFamily="18" charset="0"/>
                </a:rPr>
                <a:t>0</a:t>
              </a:r>
            </a:p>
          </p:txBody>
        </p:sp>
        <p:grpSp>
          <p:nvGrpSpPr>
            <p:cNvPr id="34250" name="Group 521"/>
            <p:cNvGrpSpPr>
              <a:grpSpLocks noChangeAspect="1"/>
            </p:cNvGrpSpPr>
            <p:nvPr/>
          </p:nvGrpSpPr>
          <p:grpSpPr bwMode="auto">
            <a:xfrm>
              <a:off x="395536" y="3933056"/>
              <a:ext cx="2660193" cy="2556000"/>
              <a:chOff x="219075" y="3097213"/>
              <a:chExt cx="3363913" cy="3232150"/>
            </a:xfrm>
          </p:grpSpPr>
          <p:sp>
            <p:nvSpPr>
              <p:cNvPr id="34251" name="Rectangle 13"/>
              <p:cNvSpPr>
                <a:spLocks noChangeArrowheads="1"/>
              </p:cNvSpPr>
              <p:nvPr/>
            </p:nvSpPr>
            <p:spPr bwMode="auto">
              <a:xfrm>
                <a:off x="495675" y="3097213"/>
                <a:ext cx="1020016" cy="389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30000"/>
                  </a:spcBef>
                </a:pPr>
                <a:r>
                  <a:rPr lang="en-GB" sz="1400" b="1">
                    <a:latin typeface="Times New Roman" pitchFamily="18" charset="0"/>
                  </a:rPr>
                  <a:t>7s7p </a:t>
                </a:r>
                <a:r>
                  <a:rPr lang="en-GB" sz="1400" b="1" baseline="30000">
                    <a:latin typeface="Times New Roman" pitchFamily="18" charset="0"/>
                  </a:rPr>
                  <a:t>1</a:t>
                </a:r>
                <a:r>
                  <a:rPr lang="en-GB" sz="1400" b="1">
                    <a:latin typeface="Times New Roman" pitchFamily="18" charset="0"/>
                  </a:rPr>
                  <a:t>P</a:t>
                </a:r>
                <a:r>
                  <a:rPr lang="en-GB" sz="1400" b="1" baseline="-25000"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4252" name="Line 8"/>
              <p:cNvSpPr>
                <a:spLocks noChangeShapeType="1"/>
              </p:cNvSpPr>
              <p:nvPr/>
            </p:nvSpPr>
            <p:spPr bwMode="auto">
              <a:xfrm>
                <a:off x="1806575" y="3933825"/>
                <a:ext cx="627063" cy="15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53" name="Line 9"/>
              <p:cNvSpPr>
                <a:spLocks noChangeShapeType="1"/>
              </p:cNvSpPr>
              <p:nvPr/>
            </p:nvSpPr>
            <p:spPr bwMode="auto">
              <a:xfrm>
                <a:off x="1812925" y="4460875"/>
                <a:ext cx="628650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54" name="Rectangle 11"/>
              <p:cNvSpPr>
                <a:spLocks noChangeArrowheads="1"/>
              </p:cNvSpPr>
              <p:nvPr/>
            </p:nvSpPr>
            <p:spPr bwMode="auto">
              <a:xfrm>
                <a:off x="674359" y="4463062"/>
                <a:ext cx="874712" cy="517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400" b="1">
                    <a:solidFill>
                      <a:srgbClr val="0000FF"/>
                    </a:solidFill>
                    <a:latin typeface="Times New Roman" pitchFamily="18" charset="0"/>
                    <a:sym typeface="Symbol" pitchFamily="18" charset="2"/>
                  </a:rPr>
                  <a:t>482.7 nm</a:t>
                </a:r>
              </a:p>
              <a:p>
                <a:pPr algn="ctr"/>
                <a:r>
                  <a:rPr lang="en-GB" sz="1400" b="1">
                    <a:solidFill>
                      <a:srgbClr val="0000FF"/>
                    </a:solidFill>
                    <a:latin typeface="Times New Roman" pitchFamily="18" charset="0"/>
                    <a:sym typeface="Symbol" pitchFamily="18" charset="2"/>
                  </a:rPr>
                  <a:t>Cooling</a:t>
                </a:r>
              </a:p>
            </p:txBody>
          </p:sp>
          <p:sp>
            <p:nvSpPr>
              <p:cNvPr id="34255" name="Rectangle 14"/>
              <p:cNvSpPr>
                <a:spLocks noChangeArrowheads="1"/>
              </p:cNvSpPr>
              <p:nvPr/>
            </p:nvSpPr>
            <p:spPr bwMode="auto">
              <a:xfrm>
                <a:off x="1676400" y="3581399"/>
                <a:ext cx="1001209" cy="389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30000"/>
                  </a:spcBef>
                </a:pPr>
                <a:r>
                  <a:rPr lang="en-GB" sz="1400" b="1">
                    <a:latin typeface="Times New Roman" pitchFamily="18" charset="0"/>
                  </a:rPr>
                  <a:t>7s7p </a:t>
                </a:r>
                <a:r>
                  <a:rPr lang="en-GB" sz="1400" b="1" baseline="30000">
                    <a:latin typeface="Times New Roman" pitchFamily="18" charset="0"/>
                  </a:rPr>
                  <a:t>3</a:t>
                </a:r>
                <a:r>
                  <a:rPr lang="en-GB" sz="1400" b="1">
                    <a:latin typeface="Times New Roman" pitchFamily="18" charset="0"/>
                  </a:rPr>
                  <a:t>P</a:t>
                </a:r>
                <a:endParaRPr lang="en-GB" sz="1400" b="1" baseline="-25000">
                  <a:latin typeface="Times New Roman" pitchFamily="18" charset="0"/>
                </a:endParaRPr>
              </a:p>
            </p:txBody>
          </p:sp>
          <p:sp>
            <p:nvSpPr>
              <p:cNvPr id="34256" name="Rectangle 15"/>
              <p:cNvSpPr>
                <a:spLocks noChangeArrowheads="1"/>
              </p:cNvSpPr>
              <p:nvPr/>
            </p:nvSpPr>
            <p:spPr bwMode="auto">
              <a:xfrm>
                <a:off x="798512" y="3846513"/>
                <a:ext cx="1050925" cy="389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30000"/>
                  </a:spcBef>
                </a:pPr>
                <a:r>
                  <a:rPr lang="en-GB" sz="1400" b="1">
                    <a:latin typeface="Times New Roman" pitchFamily="18" charset="0"/>
                  </a:rPr>
                  <a:t>7s6d </a:t>
                </a:r>
                <a:r>
                  <a:rPr lang="en-GB" sz="1400" b="1" baseline="30000">
                    <a:latin typeface="Times New Roman" pitchFamily="18" charset="0"/>
                  </a:rPr>
                  <a:t>1</a:t>
                </a:r>
                <a:r>
                  <a:rPr lang="en-GB" sz="1400" b="1">
                    <a:latin typeface="Times New Roman" pitchFamily="18" charset="0"/>
                  </a:rPr>
                  <a:t>D</a:t>
                </a:r>
                <a:r>
                  <a:rPr lang="en-GB" sz="1400" b="1" baseline="-25000"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4257" name="Rectangle 16"/>
              <p:cNvSpPr>
                <a:spLocks noChangeArrowheads="1"/>
              </p:cNvSpPr>
              <p:nvPr/>
            </p:nvSpPr>
            <p:spPr bwMode="auto">
              <a:xfrm>
                <a:off x="2604387" y="3733800"/>
                <a:ext cx="971367" cy="389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400" b="1">
                    <a:latin typeface="Times New Roman" pitchFamily="18" charset="0"/>
                  </a:rPr>
                  <a:t>7s6d </a:t>
                </a:r>
                <a:r>
                  <a:rPr lang="en-GB" sz="1400" b="1" baseline="30000">
                    <a:latin typeface="Times New Roman" pitchFamily="18" charset="0"/>
                  </a:rPr>
                  <a:t>3</a:t>
                </a:r>
                <a:r>
                  <a:rPr lang="en-GB" sz="1400" b="1">
                    <a:latin typeface="Times New Roman" pitchFamily="18" charset="0"/>
                  </a:rPr>
                  <a:t>D</a:t>
                </a:r>
                <a:endParaRPr lang="en-GB" sz="1400" b="1" baseline="-25000">
                  <a:latin typeface="Times New Roman" pitchFamily="18" charset="0"/>
                </a:endParaRPr>
              </a:p>
            </p:txBody>
          </p:sp>
          <p:sp>
            <p:nvSpPr>
              <p:cNvPr id="34258" name="Rectangle 17"/>
              <p:cNvSpPr>
                <a:spLocks noChangeArrowheads="1"/>
              </p:cNvSpPr>
              <p:nvPr/>
            </p:nvSpPr>
            <p:spPr bwMode="auto">
              <a:xfrm>
                <a:off x="3335338" y="4313238"/>
                <a:ext cx="247650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30000"/>
                  </a:spcBef>
                </a:pPr>
                <a:r>
                  <a:rPr lang="en-GB" sz="1000"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4259" name="Rectangle 19"/>
              <p:cNvSpPr>
                <a:spLocks noChangeArrowheads="1"/>
              </p:cNvSpPr>
              <p:nvPr/>
            </p:nvSpPr>
            <p:spPr bwMode="auto">
              <a:xfrm>
                <a:off x="3340100" y="4041775"/>
                <a:ext cx="203200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30000"/>
                  </a:spcBef>
                </a:pPr>
                <a:r>
                  <a:rPr lang="en-GB" sz="1000"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4260" name="Line 20"/>
              <p:cNvSpPr>
                <a:spLocks noChangeShapeType="1"/>
              </p:cNvSpPr>
              <p:nvPr/>
            </p:nvSpPr>
            <p:spPr bwMode="auto">
              <a:xfrm flipV="1">
                <a:off x="2786063" y="4192588"/>
                <a:ext cx="576262" cy="158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61" name="Line 21"/>
              <p:cNvSpPr>
                <a:spLocks noChangeShapeType="1"/>
              </p:cNvSpPr>
              <p:nvPr/>
            </p:nvSpPr>
            <p:spPr bwMode="auto">
              <a:xfrm flipV="1">
                <a:off x="219075" y="6327775"/>
                <a:ext cx="576263" cy="15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62" name="Line 22"/>
              <p:cNvSpPr>
                <a:spLocks noChangeShapeType="1"/>
              </p:cNvSpPr>
              <p:nvPr/>
            </p:nvSpPr>
            <p:spPr bwMode="auto">
              <a:xfrm flipV="1">
                <a:off x="922338" y="3851275"/>
                <a:ext cx="577850" cy="15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63" name="Line 24"/>
              <p:cNvSpPr>
                <a:spLocks noChangeShapeType="1"/>
              </p:cNvSpPr>
              <p:nvPr/>
            </p:nvSpPr>
            <p:spPr bwMode="auto">
              <a:xfrm>
                <a:off x="1839913" y="4340225"/>
                <a:ext cx="630237" cy="15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64" name="Line 25"/>
              <p:cNvSpPr>
                <a:spLocks noChangeShapeType="1"/>
              </p:cNvSpPr>
              <p:nvPr/>
            </p:nvSpPr>
            <p:spPr bwMode="auto">
              <a:xfrm flipV="1">
                <a:off x="2797175" y="4322763"/>
                <a:ext cx="577850" cy="158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65" name="Line 26"/>
              <p:cNvSpPr>
                <a:spLocks noChangeShapeType="1"/>
              </p:cNvSpPr>
              <p:nvPr/>
            </p:nvSpPr>
            <p:spPr bwMode="auto">
              <a:xfrm flipV="1">
                <a:off x="2790825" y="4394200"/>
                <a:ext cx="576263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66" name="Line 27"/>
              <p:cNvSpPr>
                <a:spLocks noChangeShapeType="1"/>
              </p:cNvSpPr>
              <p:nvPr/>
            </p:nvSpPr>
            <p:spPr bwMode="auto">
              <a:xfrm flipV="1">
                <a:off x="717550" y="3454400"/>
                <a:ext cx="577850" cy="3175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67" name="Line 28"/>
              <p:cNvSpPr>
                <a:spLocks noChangeShapeType="1"/>
              </p:cNvSpPr>
              <p:nvPr/>
            </p:nvSpPr>
            <p:spPr bwMode="auto">
              <a:xfrm flipV="1">
                <a:off x="539750" y="4343400"/>
                <a:ext cx="1517650" cy="19827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lg" len="lg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68" name="Text Box 29"/>
              <p:cNvSpPr txBox="1">
                <a:spLocks noChangeArrowheads="1"/>
              </p:cNvSpPr>
              <p:nvPr/>
            </p:nvSpPr>
            <p:spPr bwMode="auto">
              <a:xfrm>
                <a:off x="1161017" y="5451475"/>
                <a:ext cx="904875" cy="517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 algn="ctr">
                    <a:solidFill>
                      <a:srgbClr val="000000"/>
                    </a:solidFill>
                    <a:prstDash val="dash"/>
                    <a:miter lim="800000"/>
                    <a:headEnd type="none" w="lg" len="lg"/>
                    <a:tailEnd type="none" w="lg" len="lg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1400" b="1">
                    <a:solidFill>
                      <a:srgbClr val="FF0000"/>
                    </a:solidFill>
                    <a:latin typeface="Times New Roman" pitchFamily="18" charset="0"/>
                  </a:rPr>
                  <a:t>714.3 nm</a:t>
                </a:r>
              </a:p>
              <a:p>
                <a:pPr algn="ctr" eaLnBrk="1" hangingPunct="1"/>
                <a:r>
                  <a:rPr lang="en-US" sz="1400" b="1">
                    <a:solidFill>
                      <a:srgbClr val="FF0000"/>
                    </a:solidFill>
                    <a:latin typeface="Times New Roman" pitchFamily="18" charset="0"/>
                  </a:rPr>
                  <a:t>Trapping</a:t>
                </a:r>
              </a:p>
            </p:txBody>
          </p:sp>
          <p:sp>
            <p:nvSpPr>
              <p:cNvPr id="34269" name="Line 28"/>
              <p:cNvSpPr>
                <a:spLocks noChangeShapeType="1"/>
              </p:cNvSpPr>
              <p:nvPr/>
            </p:nvSpPr>
            <p:spPr bwMode="auto">
              <a:xfrm flipV="1">
                <a:off x="325438" y="3430588"/>
                <a:ext cx="544512" cy="2867025"/>
              </a:xfrm>
              <a:prstGeom prst="line">
                <a:avLst/>
              </a:prstGeom>
              <a:noFill/>
              <a:ln w="76200">
                <a:solidFill>
                  <a:srgbClr val="0000FF"/>
                </a:solidFill>
                <a:round/>
                <a:headEnd type="none" w="lg" len="lg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70" name="Text Box 23"/>
              <p:cNvSpPr txBox="1">
                <a:spLocks noChangeArrowheads="1"/>
              </p:cNvSpPr>
              <p:nvPr/>
            </p:nvSpPr>
            <p:spPr bwMode="auto">
              <a:xfrm>
                <a:off x="2409825" y="3762375"/>
                <a:ext cx="209550" cy="854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sz="1000">
                    <a:latin typeface="Times New Roman" pitchFamily="18" charset="0"/>
                  </a:rPr>
                  <a:t>2</a:t>
                </a:r>
              </a:p>
              <a:p>
                <a:pPr algn="ctr" eaLnBrk="1" hangingPunct="1"/>
                <a:endParaRPr lang="en-GB" sz="1000">
                  <a:latin typeface="Times New Roman" pitchFamily="18" charset="0"/>
                </a:endParaRPr>
              </a:p>
              <a:p>
                <a:pPr algn="ctr" eaLnBrk="1" hangingPunct="1"/>
                <a:endParaRPr lang="en-GB" sz="1000">
                  <a:latin typeface="Times New Roman" pitchFamily="18" charset="0"/>
                </a:endParaRPr>
              </a:p>
              <a:p>
                <a:pPr algn="ctr" eaLnBrk="1" hangingPunct="1"/>
                <a:r>
                  <a:rPr lang="en-GB" sz="1000">
                    <a:latin typeface="Times New Roman" pitchFamily="18" charset="0"/>
                  </a:rPr>
                  <a:t>1</a:t>
                </a:r>
              </a:p>
              <a:p>
                <a:pPr algn="ctr" eaLnBrk="1" hangingPunct="1"/>
                <a:r>
                  <a:rPr lang="en-GB" sz="1000"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34271" name="Rectangle 19"/>
              <p:cNvSpPr>
                <a:spLocks noChangeArrowheads="1"/>
              </p:cNvSpPr>
              <p:nvPr/>
            </p:nvSpPr>
            <p:spPr bwMode="auto">
              <a:xfrm>
                <a:off x="3333750" y="4191000"/>
                <a:ext cx="231775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30000"/>
                  </a:spcBef>
                </a:pPr>
                <a:r>
                  <a:rPr lang="en-GB" sz="1000"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4272" name="Line 28"/>
              <p:cNvSpPr>
                <a:spLocks noChangeShapeType="1"/>
              </p:cNvSpPr>
              <p:nvPr/>
            </p:nvSpPr>
            <p:spPr bwMode="auto">
              <a:xfrm>
                <a:off x="914400" y="3457575"/>
                <a:ext cx="381000" cy="392113"/>
              </a:xfrm>
              <a:prstGeom prst="line">
                <a:avLst/>
              </a:prstGeom>
              <a:noFill/>
              <a:ln w="38100">
                <a:solidFill>
                  <a:srgbClr val="A50021"/>
                </a:solidFill>
                <a:round/>
                <a:headEnd type="none" w="lg" len="lg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73" name="Line 28"/>
              <p:cNvSpPr>
                <a:spLocks noChangeShapeType="1"/>
              </p:cNvSpPr>
              <p:nvPr/>
            </p:nvSpPr>
            <p:spPr bwMode="auto">
              <a:xfrm>
                <a:off x="1174750" y="3451225"/>
                <a:ext cx="1720850" cy="892175"/>
              </a:xfrm>
              <a:prstGeom prst="line">
                <a:avLst/>
              </a:prstGeom>
              <a:noFill/>
              <a:ln w="25400">
                <a:solidFill>
                  <a:srgbClr val="A50021"/>
                </a:solidFill>
                <a:round/>
                <a:headEnd type="none" w="lg" len="lg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74" name="Line 28"/>
              <p:cNvSpPr>
                <a:spLocks noChangeShapeType="1"/>
              </p:cNvSpPr>
              <p:nvPr/>
            </p:nvSpPr>
            <p:spPr bwMode="auto">
              <a:xfrm>
                <a:off x="1066800" y="3448050"/>
                <a:ext cx="1752600" cy="966788"/>
              </a:xfrm>
              <a:prstGeom prst="line">
                <a:avLst/>
              </a:prstGeom>
              <a:noFill/>
              <a:ln w="19050">
                <a:solidFill>
                  <a:srgbClr val="A50021"/>
                </a:solidFill>
                <a:round/>
                <a:headEnd type="none" w="lg" len="lg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3797" name="Group 2"/>
          <p:cNvGrpSpPr>
            <a:grpSpLocks/>
          </p:cNvGrpSpPr>
          <p:nvPr/>
        </p:nvGrpSpPr>
        <p:grpSpPr bwMode="auto">
          <a:xfrm>
            <a:off x="3789363" y="2128838"/>
            <a:ext cx="1287462" cy="642937"/>
            <a:chOff x="2475" y="831"/>
            <a:chExt cx="811" cy="405"/>
          </a:xfrm>
        </p:grpSpPr>
        <p:sp>
          <p:nvSpPr>
            <p:cNvPr id="34244" name="AutoShape 3"/>
            <p:cNvSpPr>
              <a:spLocks noChangeArrowheads="1"/>
            </p:cNvSpPr>
            <p:nvPr/>
          </p:nvSpPr>
          <p:spPr bwMode="auto">
            <a:xfrm rot="-4633748" flipH="1" flipV="1">
              <a:off x="3063" y="1012"/>
              <a:ext cx="218" cy="22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BF0000"/>
                </a:gs>
                <a:gs pos="50000">
                  <a:srgbClr val="FF0000"/>
                </a:gs>
                <a:gs pos="100000">
                  <a:srgbClr val="BF0000"/>
                </a:gs>
              </a:gsLst>
              <a:lin ang="1776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45" name="AutoShape 4"/>
            <p:cNvSpPr>
              <a:spLocks noChangeArrowheads="1"/>
            </p:cNvSpPr>
            <p:nvPr/>
          </p:nvSpPr>
          <p:spPr bwMode="auto">
            <a:xfrm rot="-4633748" flipH="1" flipV="1">
              <a:off x="2720" y="749"/>
              <a:ext cx="141" cy="57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BF0000"/>
                </a:gs>
                <a:gs pos="50000">
                  <a:srgbClr val="FF0000"/>
                </a:gs>
                <a:gs pos="100000">
                  <a:srgbClr val="BF0000"/>
                </a:gs>
              </a:gsLst>
              <a:lin ang="1776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46" name="Oval 5"/>
            <p:cNvSpPr>
              <a:spLocks noChangeArrowheads="1"/>
            </p:cNvSpPr>
            <p:nvPr/>
          </p:nvSpPr>
          <p:spPr bwMode="auto">
            <a:xfrm rot="-4633748" flipH="1" flipV="1">
              <a:off x="2441" y="940"/>
              <a:ext cx="144" cy="76"/>
            </a:xfrm>
            <a:prstGeom prst="ellipse">
              <a:avLst/>
            </a:prstGeom>
            <a:gradFill rotWithShape="0">
              <a:gsLst>
                <a:gs pos="0">
                  <a:srgbClr val="BF0000"/>
                </a:gs>
                <a:gs pos="50000">
                  <a:srgbClr val="FF0000"/>
                </a:gs>
                <a:gs pos="100000">
                  <a:srgbClr val="BF0000"/>
                </a:gs>
              </a:gsLst>
              <a:lin ang="1776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47" name="AutoShape 6"/>
            <p:cNvSpPr>
              <a:spLocks noChangeArrowheads="1"/>
            </p:cNvSpPr>
            <p:nvPr/>
          </p:nvSpPr>
          <p:spPr bwMode="auto">
            <a:xfrm rot="6003898" flipV="1">
              <a:off x="2410" y="938"/>
              <a:ext cx="326" cy="1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832" y="18996"/>
                  </a:moveTo>
                  <a:cubicBezTo>
                    <a:pt x="20223" y="16945"/>
                    <a:pt x="21600" y="13951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4625"/>
                    <a:pt x="2023" y="18165"/>
                    <a:pt x="5320" y="20106"/>
                  </a:cubicBezTo>
                  <a:lnTo>
                    <a:pt x="5319" y="20106"/>
                  </a:lnTo>
                  <a:cubicBezTo>
                    <a:pt x="2023" y="18165"/>
                    <a:pt x="0" y="1462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3950"/>
                    <a:pt x="20223" y="16944"/>
                    <a:pt x="17832" y="18996"/>
                  </a:cubicBezTo>
                  <a:lnTo>
                    <a:pt x="19590" y="21046"/>
                  </a:lnTo>
                  <a:lnTo>
                    <a:pt x="32273" y="17024"/>
                  </a:lnTo>
                  <a:lnTo>
                    <a:pt x="16074" y="16947"/>
                  </a:lnTo>
                  <a:close/>
                </a:path>
              </a:pathLst>
            </a:custGeom>
            <a:solidFill>
              <a:srgbClr val="000000"/>
            </a:solidFill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48" name="Oval 7"/>
            <p:cNvSpPr>
              <a:spLocks noChangeArrowheads="1"/>
            </p:cNvSpPr>
            <p:nvPr/>
          </p:nvSpPr>
          <p:spPr bwMode="auto">
            <a:xfrm rot="-4633748" flipH="1" flipV="1">
              <a:off x="2954" y="1062"/>
              <a:ext cx="203" cy="7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50000">
                  <a:srgbClr val="BF0000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798" name="Oval 10"/>
          <p:cNvSpPr>
            <a:spLocks noChangeArrowheads="1"/>
          </p:cNvSpPr>
          <p:nvPr/>
        </p:nvSpPr>
        <p:spPr bwMode="auto">
          <a:xfrm rot="4793611" flipV="1">
            <a:off x="5942806" y="2478882"/>
            <a:ext cx="350837" cy="120650"/>
          </a:xfrm>
          <a:prstGeom prst="ellipse">
            <a:avLst/>
          </a:prstGeom>
          <a:gradFill rotWithShape="0">
            <a:gsLst>
              <a:gs pos="0">
                <a:srgbClr val="BF0000"/>
              </a:gs>
              <a:gs pos="50000">
                <a:srgbClr val="FF0000"/>
              </a:gs>
              <a:gs pos="100000">
                <a:srgbClr val="BF0000"/>
              </a:gs>
            </a:gsLst>
            <a:lin ang="1776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799" name="AutoShape 11"/>
          <p:cNvSpPr>
            <a:spLocks noChangeArrowheads="1"/>
          </p:cNvSpPr>
          <p:nvPr/>
        </p:nvSpPr>
        <p:spPr bwMode="auto">
          <a:xfrm rot="4793611" flipV="1">
            <a:off x="5749131" y="2394744"/>
            <a:ext cx="346075" cy="363538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rgbClr val="BF0000"/>
              </a:gs>
              <a:gs pos="50000">
                <a:srgbClr val="FF0000"/>
              </a:gs>
              <a:gs pos="100000">
                <a:srgbClr val="BF0000"/>
              </a:gs>
            </a:gsLst>
            <a:lin ang="1776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800" name="Oval 12"/>
          <p:cNvSpPr>
            <a:spLocks noChangeArrowheads="1"/>
          </p:cNvSpPr>
          <p:nvPr/>
        </p:nvSpPr>
        <p:spPr bwMode="auto">
          <a:xfrm rot="4793611" flipV="1">
            <a:off x="6864350" y="2328863"/>
            <a:ext cx="228600" cy="120650"/>
          </a:xfrm>
          <a:prstGeom prst="ellipse">
            <a:avLst/>
          </a:prstGeom>
          <a:gradFill rotWithShape="0">
            <a:gsLst>
              <a:gs pos="0">
                <a:srgbClr val="BF0000"/>
              </a:gs>
              <a:gs pos="50000">
                <a:srgbClr val="C41515"/>
              </a:gs>
              <a:gs pos="100000">
                <a:srgbClr val="BF0000"/>
              </a:gs>
            </a:gsLst>
            <a:lin ang="1776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3801" name="Group 523"/>
          <p:cNvGrpSpPr>
            <a:grpSpLocks/>
          </p:cNvGrpSpPr>
          <p:nvPr/>
        </p:nvGrpSpPr>
        <p:grpSpPr bwMode="auto">
          <a:xfrm>
            <a:off x="6080125" y="2151063"/>
            <a:ext cx="906463" cy="517525"/>
            <a:chOff x="6144271" y="1969595"/>
            <a:chExt cx="906463" cy="517525"/>
          </a:xfrm>
        </p:grpSpPr>
        <p:sp>
          <p:nvSpPr>
            <p:cNvPr id="34242" name="AutoShape 9"/>
            <p:cNvSpPr>
              <a:spLocks noChangeArrowheads="1"/>
            </p:cNvSpPr>
            <p:nvPr/>
          </p:nvSpPr>
          <p:spPr bwMode="auto">
            <a:xfrm rot="4793611" flipV="1">
              <a:off x="6485584" y="1834412"/>
              <a:ext cx="223837" cy="906463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BF0000"/>
                </a:gs>
                <a:gs pos="50000">
                  <a:srgbClr val="FF0000"/>
                </a:gs>
                <a:gs pos="100000">
                  <a:srgbClr val="BF0000"/>
                </a:gs>
              </a:gsLst>
              <a:lin ang="1776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43" name="AutoShape 13"/>
            <p:cNvSpPr>
              <a:spLocks noChangeArrowheads="1"/>
            </p:cNvSpPr>
            <p:nvPr/>
          </p:nvSpPr>
          <p:spPr bwMode="auto">
            <a:xfrm rot="15593611" flipV="1">
              <a:off x="6687152" y="2139458"/>
              <a:ext cx="517525" cy="1778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832" y="18996"/>
                  </a:moveTo>
                  <a:cubicBezTo>
                    <a:pt x="20223" y="16945"/>
                    <a:pt x="21600" y="13951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4625"/>
                    <a:pt x="2023" y="18165"/>
                    <a:pt x="5320" y="20106"/>
                  </a:cubicBezTo>
                  <a:lnTo>
                    <a:pt x="5319" y="20106"/>
                  </a:lnTo>
                  <a:cubicBezTo>
                    <a:pt x="2023" y="18165"/>
                    <a:pt x="0" y="1462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3950"/>
                    <a:pt x="20223" y="16944"/>
                    <a:pt x="17832" y="18996"/>
                  </a:cubicBezTo>
                  <a:lnTo>
                    <a:pt x="19590" y="21046"/>
                  </a:lnTo>
                  <a:lnTo>
                    <a:pt x="32273" y="17024"/>
                  </a:lnTo>
                  <a:lnTo>
                    <a:pt x="16074" y="16947"/>
                  </a:lnTo>
                  <a:close/>
                </a:path>
              </a:pathLst>
            </a:custGeom>
            <a:solidFill>
              <a:srgbClr val="000000"/>
            </a:solidFill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802" name="Text Box 25"/>
          <p:cNvSpPr txBox="1">
            <a:spLocks noChangeArrowheads="1"/>
          </p:cNvSpPr>
          <p:nvPr/>
        </p:nvSpPr>
        <p:spPr bwMode="auto">
          <a:xfrm>
            <a:off x="7086600" y="1900238"/>
            <a:ext cx="13668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14338" eaLnBrk="0" hangingPunct="0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14338" eaLnBrk="0" hangingPunct="0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4338" eaLnBrk="0" hangingPunct="0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4338" eaLnBrk="0" hangingPunct="0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4338" eaLnBrk="0" hangingPunct="0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68000"/>
              </a:lnSpc>
              <a:buClr>
                <a:srgbClr val="FFFFFF"/>
              </a:buClr>
              <a:buSzPct val="100000"/>
              <a:buFont typeface="Times New Roman" pitchFamily="18" charset="0"/>
              <a:buNone/>
            </a:pPr>
            <a:r>
              <a:rPr lang="en-GB" sz="16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Slowing laser </a:t>
            </a:r>
          </a:p>
          <a:p>
            <a:pPr algn="ctr" eaLnBrk="1" hangingPunct="1">
              <a:lnSpc>
                <a:spcPct val="68000"/>
              </a:lnSpc>
              <a:buClr>
                <a:srgbClr val="FFFFFF"/>
              </a:buClr>
              <a:buSzPct val="100000"/>
              <a:buFont typeface="Times New Roman" pitchFamily="18" charset="0"/>
              <a:buNone/>
            </a:pPr>
            <a:r>
              <a:rPr lang="en-GB" sz="16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beams</a:t>
            </a:r>
          </a:p>
        </p:txBody>
      </p:sp>
      <p:sp>
        <p:nvSpPr>
          <p:cNvPr id="33803" name="Text Box 26"/>
          <p:cNvSpPr txBox="1">
            <a:spLocks noChangeArrowheads="1"/>
          </p:cNvSpPr>
          <p:nvPr/>
        </p:nvSpPr>
        <p:spPr bwMode="auto">
          <a:xfrm>
            <a:off x="7734300" y="2636838"/>
            <a:ext cx="1230313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14338" eaLnBrk="0" hangingPunct="0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14338" eaLnBrk="0" hangingPunct="0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4338" eaLnBrk="0" hangingPunct="0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4338" eaLnBrk="0" hangingPunct="0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4338" eaLnBrk="0" hangingPunct="0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68000"/>
              </a:lnSpc>
              <a:buClr>
                <a:srgbClr val="FFFFFF"/>
              </a:buClr>
              <a:buSzPct val="100000"/>
              <a:buFont typeface="Times New Roman" pitchFamily="18" charset="0"/>
              <a:buNone/>
            </a:pPr>
            <a:r>
              <a:rPr lang="en-GB" b="1">
                <a:solidFill>
                  <a:srgbClr val="3333FF"/>
                </a:solidFill>
                <a:latin typeface="Times New Roman" pitchFamily="18" charset="0"/>
                <a:cs typeface="Arial" charset="0"/>
              </a:rPr>
              <a:t>483nm </a:t>
            </a: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+ </a:t>
            </a:r>
          </a:p>
          <a:p>
            <a:pPr algn="ctr" eaLnBrk="1" hangingPunct="1">
              <a:lnSpc>
                <a:spcPct val="68000"/>
              </a:lnSpc>
              <a:buClr>
                <a:srgbClr val="FFFFFF"/>
              </a:buClr>
              <a:buSzPct val="100000"/>
              <a:buFont typeface="Times New Roman" pitchFamily="18" charset="0"/>
              <a:buNone/>
            </a:pPr>
            <a:r>
              <a:rPr lang="en-GB" b="1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repumpers</a:t>
            </a:r>
          </a:p>
        </p:txBody>
      </p:sp>
      <p:sp>
        <p:nvSpPr>
          <p:cNvPr id="33804" name="Text Box 27"/>
          <p:cNvSpPr txBox="1">
            <a:spLocks noChangeArrowheads="1"/>
          </p:cNvSpPr>
          <p:nvPr/>
        </p:nvSpPr>
        <p:spPr bwMode="auto">
          <a:xfrm>
            <a:off x="331788" y="2474913"/>
            <a:ext cx="1052512" cy="530225"/>
          </a:xfrm>
          <a:prstGeom prst="rect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1639" tIns="40820" rIns="81639" bIns="40820"/>
          <a:lstStyle>
            <a:lvl1pPr defTabSz="414338" eaLnBrk="0" hangingPunct="0"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14338" eaLnBrk="0" hangingPunct="0"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4338" eaLnBrk="0" hangingPunct="0"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4338" eaLnBrk="0" hangingPunct="0"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4338" eaLnBrk="0" hangingPunct="0"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68000"/>
              </a:lnSpc>
              <a:buClr>
                <a:srgbClr val="FFFFFF"/>
              </a:buClr>
              <a:buSzPct val="100000"/>
              <a:buFont typeface="Times New Roman" pitchFamily="18" charset="0"/>
              <a:buNone/>
            </a:pPr>
            <a:r>
              <a:rPr lang="en-GB" sz="2100" b="1">
                <a:solidFill>
                  <a:srgbClr val="3333FF"/>
                </a:solidFill>
                <a:latin typeface="Times New Roman" pitchFamily="18" charset="0"/>
                <a:cs typeface="Arial" charset="0"/>
              </a:rPr>
              <a:t>Ra</a:t>
            </a:r>
          </a:p>
          <a:p>
            <a:pPr algn="ctr" eaLnBrk="1" hangingPunct="1">
              <a:lnSpc>
                <a:spcPct val="68000"/>
              </a:lnSpc>
              <a:buClr>
                <a:srgbClr val="FFFFFF"/>
              </a:buClr>
              <a:buSzPct val="100000"/>
              <a:buFont typeface="Times New Roman" pitchFamily="18" charset="0"/>
              <a:buNone/>
            </a:pPr>
            <a:r>
              <a:rPr lang="en-GB" sz="21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Source</a:t>
            </a:r>
          </a:p>
        </p:txBody>
      </p:sp>
      <p:sp>
        <p:nvSpPr>
          <p:cNvPr id="33805" name="Line 30"/>
          <p:cNvSpPr>
            <a:spLocks noChangeShapeType="1"/>
          </p:cNvSpPr>
          <p:nvPr/>
        </p:nvSpPr>
        <p:spPr bwMode="auto">
          <a:xfrm>
            <a:off x="1279525" y="2341563"/>
            <a:ext cx="460375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6" name="Line 31"/>
          <p:cNvSpPr>
            <a:spLocks noChangeShapeType="1"/>
          </p:cNvSpPr>
          <p:nvPr/>
        </p:nvSpPr>
        <p:spPr bwMode="auto">
          <a:xfrm>
            <a:off x="1303338" y="2151063"/>
            <a:ext cx="460375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7" name="AutoShape 49"/>
          <p:cNvSpPr>
            <a:spLocks noChangeArrowheads="1"/>
          </p:cNvSpPr>
          <p:nvPr/>
        </p:nvSpPr>
        <p:spPr bwMode="auto">
          <a:xfrm>
            <a:off x="5268913" y="3457575"/>
            <a:ext cx="222250" cy="44767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BF0000"/>
              </a:gs>
              <a:gs pos="50000">
                <a:srgbClr val="FF0000"/>
              </a:gs>
              <a:gs pos="100000">
                <a:srgbClr val="B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808" name="AutoShape 50"/>
          <p:cNvSpPr>
            <a:spLocks noChangeArrowheads="1"/>
          </p:cNvSpPr>
          <p:nvPr/>
        </p:nvSpPr>
        <p:spPr bwMode="auto">
          <a:xfrm>
            <a:off x="4456113" y="3000375"/>
            <a:ext cx="1881187" cy="498475"/>
          </a:xfrm>
          <a:prstGeom prst="can">
            <a:avLst>
              <a:gd name="adj" fmla="val 50000"/>
            </a:avLst>
          </a:prstGeom>
          <a:gradFill rotWithShape="0">
            <a:gsLst>
              <a:gs pos="0">
                <a:srgbClr val="FFFFFF"/>
              </a:gs>
              <a:gs pos="100000">
                <a:srgbClr val="661C1C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809" name="Oval 51"/>
          <p:cNvSpPr>
            <a:spLocks noChangeArrowheads="1"/>
          </p:cNvSpPr>
          <p:nvPr/>
        </p:nvSpPr>
        <p:spPr bwMode="auto">
          <a:xfrm>
            <a:off x="4748213" y="3032125"/>
            <a:ext cx="1281112" cy="19367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1C1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810" name="Oval 52"/>
          <p:cNvSpPr>
            <a:spLocks noChangeArrowheads="1"/>
          </p:cNvSpPr>
          <p:nvPr/>
        </p:nvSpPr>
        <p:spPr bwMode="auto">
          <a:xfrm>
            <a:off x="5006975" y="3167063"/>
            <a:ext cx="722313" cy="47625"/>
          </a:xfrm>
          <a:prstGeom prst="ellipse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3811" name="Group 53"/>
          <p:cNvGrpSpPr>
            <a:grpSpLocks/>
          </p:cNvGrpSpPr>
          <p:nvPr/>
        </p:nvGrpSpPr>
        <p:grpSpPr bwMode="auto">
          <a:xfrm>
            <a:off x="5202238" y="2771775"/>
            <a:ext cx="342900" cy="371475"/>
            <a:chOff x="3254" y="2821"/>
            <a:chExt cx="238" cy="258"/>
          </a:xfrm>
        </p:grpSpPr>
        <p:sp>
          <p:nvSpPr>
            <p:cNvPr id="34240" name="AutoShape 54"/>
            <p:cNvSpPr>
              <a:spLocks noChangeArrowheads="1"/>
            </p:cNvSpPr>
            <p:nvPr/>
          </p:nvSpPr>
          <p:spPr bwMode="auto">
            <a:xfrm>
              <a:off x="3254" y="2821"/>
              <a:ext cx="239" cy="234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BF0000"/>
                </a:gs>
                <a:gs pos="50000">
                  <a:srgbClr val="FF0000"/>
                </a:gs>
                <a:gs pos="100000">
                  <a:srgbClr val="B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41" name="Oval 55"/>
            <p:cNvSpPr>
              <a:spLocks noChangeArrowheads="1"/>
            </p:cNvSpPr>
            <p:nvPr/>
          </p:nvSpPr>
          <p:spPr bwMode="auto">
            <a:xfrm>
              <a:off x="3264" y="3041"/>
              <a:ext cx="223" cy="39"/>
            </a:xfrm>
            <a:prstGeom prst="ellipse">
              <a:avLst/>
            </a:prstGeom>
            <a:gradFill rotWithShape="0">
              <a:gsLst>
                <a:gs pos="0">
                  <a:srgbClr val="BF0000"/>
                </a:gs>
                <a:gs pos="50000">
                  <a:srgbClr val="FF0000"/>
                </a:gs>
                <a:gs pos="100000">
                  <a:srgbClr val="B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812" name="Rectangle 56"/>
          <p:cNvSpPr>
            <a:spLocks noChangeArrowheads="1"/>
          </p:cNvSpPr>
          <p:nvPr/>
        </p:nvSpPr>
        <p:spPr bwMode="auto">
          <a:xfrm rot="10800000">
            <a:off x="5270500" y="3044825"/>
            <a:ext cx="220663" cy="174625"/>
          </a:xfrm>
          <a:prstGeom prst="rect">
            <a:avLst/>
          </a:prstGeom>
          <a:gradFill rotWithShape="0">
            <a:gsLst>
              <a:gs pos="0">
                <a:srgbClr val="BF0000"/>
              </a:gs>
              <a:gs pos="50000">
                <a:srgbClr val="FF0000"/>
              </a:gs>
              <a:gs pos="100000">
                <a:srgbClr val="B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813" name="Line 57"/>
          <p:cNvSpPr>
            <a:spLocks noChangeShapeType="1"/>
          </p:cNvSpPr>
          <p:nvPr/>
        </p:nvSpPr>
        <p:spPr bwMode="auto">
          <a:xfrm flipV="1">
            <a:off x="5230813" y="3554413"/>
            <a:ext cx="246062" cy="412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 type="triangle" w="med" len="med"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4" name="AutoShape 66"/>
          <p:cNvSpPr>
            <a:spLocks noChangeArrowheads="1"/>
          </p:cNvSpPr>
          <p:nvPr/>
        </p:nvSpPr>
        <p:spPr bwMode="auto">
          <a:xfrm rot="16200000" flipV="1">
            <a:off x="1767682" y="1994694"/>
            <a:ext cx="188912" cy="762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418 w 21600"/>
              <a:gd name="T13" fmla="*/ 0 h 21600"/>
              <a:gd name="T14" fmla="*/ 182 w 21600"/>
              <a:gd name="T15" fmla="*/ 90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453" y="9027"/>
                </a:moveTo>
                <a:cubicBezTo>
                  <a:pt x="21551" y="9613"/>
                  <a:pt x="21600" y="10206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-1" y="10206"/>
                  <a:pt x="48" y="9613"/>
                  <a:pt x="146" y="9027"/>
                </a:cubicBezTo>
                <a:cubicBezTo>
                  <a:pt x="48" y="9613"/>
                  <a:pt x="-1" y="1020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10206"/>
                  <a:pt x="21551" y="9613"/>
                  <a:pt x="21453" y="9027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815" name="Group 71"/>
          <p:cNvGrpSpPr>
            <a:grpSpLocks/>
          </p:cNvGrpSpPr>
          <p:nvPr/>
        </p:nvGrpSpPr>
        <p:grpSpPr bwMode="auto">
          <a:xfrm flipV="1">
            <a:off x="5200650" y="2286000"/>
            <a:ext cx="342900" cy="371475"/>
            <a:chOff x="3254" y="2821"/>
            <a:chExt cx="238" cy="258"/>
          </a:xfrm>
        </p:grpSpPr>
        <p:sp>
          <p:nvSpPr>
            <p:cNvPr id="34238" name="AutoShape 72"/>
            <p:cNvSpPr>
              <a:spLocks noChangeArrowheads="1"/>
            </p:cNvSpPr>
            <p:nvPr/>
          </p:nvSpPr>
          <p:spPr bwMode="auto">
            <a:xfrm>
              <a:off x="3254" y="2821"/>
              <a:ext cx="239" cy="234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BF0000"/>
                </a:gs>
                <a:gs pos="50000">
                  <a:srgbClr val="FF0000"/>
                </a:gs>
                <a:gs pos="100000">
                  <a:srgbClr val="B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39" name="Oval 73"/>
            <p:cNvSpPr>
              <a:spLocks noChangeArrowheads="1"/>
            </p:cNvSpPr>
            <p:nvPr/>
          </p:nvSpPr>
          <p:spPr bwMode="auto">
            <a:xfrm>
              <a:off x="3264" y="3041"/>
              <a:ext cx="223" cy="39"/>
            </a:xfrm>
            <a:prstGeom prst="ellipse">
              <a:avLst/>
            </a:prstGeom>
            <a:gradFill rotWithShape="0">
              <a:gsLst>
                <a:gs pos="0">
                  <a:srgbClr val="BF0000"/>
                </a:gs>
                <a:gs pos="50000">
                  <a:srgbClr val="FF0000"/>
                </a:gs>
                <a:gs pos="100000">
                  <a:srgbClr val="B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816" name="Rectangle 74"/>
          <p:cNvSpPr>
            <a:spLocks noChangeArrowheads="1"/>
          </p:cNvSpPr>
          <p:nvPr/>
        </p:nvSpPr>
        <p:spPr bwMode="auto">
          <a:xfrm rot="10800000" flipV="1">
            <a:off x="5268913" y="2092325"/>
            <a:ext cx="220662" cy="285750"/>
          </a:xfrm>
          <a:prstGeom prst="rect">
            <a:avLst/>
          </a:prstGeom>
          <a:gradFill rotWithShape="0">
            <a:gsLst>
              <a:gs pos="0">
                <a:srgbClr val="BF0000"/>
              </a:gs>
              <a:gs pos="50000">
                <a:srgbClr val="FF0000"/>
              </a:gs>
              <a:gs pos="100000">
                <a:srgbClr val="B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817" name="AutoShape 75"/>
          <p:cNvSpPr>
            <a:spLocks noChangeArrowheads="1"/>
          </p:cNvSpPr>
          <p:nvPr/>
        </p:nvSpPr>
        <p:spPr bwMode="auto">
          <a:xfrm flipH="1">
            <a:off x="4446588" y="1806575"/>
            <a:ext cx="1881187" cy="498475"/>
          </a:xfrm>
          <a:prstGeom prst="can">
            <a:avLst>
              <a:gd name="adj" fmla="val 50000"/>
            </a:avLst>
          </a:prstGeom>
          <a:gradFill rotWithShape="0">
            <a:gsLst>
              <a:gs pos="0">
                <a:srgbClr val="FFFFFF"/>
              </a:gs>
              <a:gs pos="100000">
                <a:srgbClr val="661C1C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818" name="Oval 76"/>
          <p:cNvSpPr>
            <a:spLocks noChangeArrowheads="1"/>
          </p:cNvSpPr>
          <p:nvPr/>
        </p:nvSpPr>
        <p:spPr bwMode="auto">
          <a:xfrm flipH="1">
            <a:off x="4754563" y="1844675"/>
            <a:ext cx="1281112" cy="1365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1C1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819" name="AutoShape 77"/>
          <p:cNvSpPr>
            <a:spLocks noChangeArrowheads="1"/>
          </p:cNvSpPr>
          <p:nvPr/>
        </p:nvSpPr>
        <p:spPr bwMode="auto">
          <a:xfrm flipV="1">
            <a:off x="5267325" y="1530350"/>
            <a:ext cx="222250" cy="44767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BF0000"/>
              </a:gs>
              <a:gs pos="50000">
                <a:srgbClr val="FF0000"/>
              </a:gs>
              <a:gs pos="100000">
                <a:srgbClr val="B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3820" name="Group 78"/>
          <p:cNvGrpSpPr>
            <a:grpSpLocks/>
          </p:cNvGrpSpPr>
          <p:nvPr/>
        </p:nvGrpSpPr>
        <p:grpSpPr bwMode="auto">
          <a:xfrm>
            <a:off x="1187450" y="2492375"/>
            <a:ext cx="6508750" cy="533400"/>
            <a:chOff x="988" y="1776"/>
            <a:chExt cx="4100" cy="336"/>
          </a:xfrm>
        </p:grpSpPr>
        <p:sp>
          <p:nvSpPr>
            <p:cNvPr id="33847" name="Oval 79"/>
            <p:cNvSpPr>
              <a:spLocks noChangeAspect="1" noChangeArrowheads="1"/>
            </p:cNvSpPr>
            <p:nvPr/>
          </p:nvSpPr>
          <p:spPr bwMode="auto">
            <a:xfrm>
              <a:off x="3254" y="1983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48" name="Rectangle 80"/>
            <p:cNvSpPr>
              <a:spLocks noChangeAspect="1" noChangeArrowheads="1"/>
            </p:cNvSpPr>
            <p:nvPr/>
          </p:nvSpPr>
          <p:spPr bwMode="auto">
            <a:xfrm>
              <a:off x="1366" y="1921"/>
              <a:ext cx="46" cy="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49" name="Oval 81"/>
            <p:cNvSpPr>
              <a:spLocks noChangeAspect="1" noChangeArrowheads="1"/>
            </p:cNvSpPr>
            <p:nvPr/>
          </p:nvSpPr>
          <p:spPr bwMode="auto">
            <a:xfrm>
              <a:off x="1347" y="1920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0" name="Oval 82"/>
            <p:cNvSpPr>
              <a:spLocks noChangeAspect="1" noChangeArrowheads="1"/>
            </p:cNvSpPr>
            <p:nvPr/>
          </p:nvSpPr>
          <p:spPr bwMode="auto">
            <a:xfrm>
              <a:off x="1303" y="1888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1" name="Oval 83"/>
            <p:cNvSpPr>
              <a:spLocks noChangeAspect="1" noChangeArrowheads="1"/>
            </p:cNvSpPr>
            <p:nvPr/>
          </p:nvSpPr>
          <p:spPr bwMode="auto">
            <a:xfrm>
              <a:off x="1413" y="1888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2" name="Oval 84"/>
            <p:cNvSpPr>
              <a:spLocks noChangeAspect="1" noChangeArrowheads="1"/>
            </p:cNvSpPr>
            <p:nvPr/>
          </p:nvSpPr>
          <p:spPr bwMode="auto">
            <a:xfrm>
              <a:off x="1303" y="1920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3" name="Oval 85"/>
            <p:cNvSpPr>
              <a:spLocks noChangeAspect="1" noChangeArrowheads="1"/>
            </p:cNvSpPr>
            <p:nvPr/>
          </p:nvSpPr>
          <p:spPr bwMode="auto">
            <a:xfrm>
              <a:off x="1334" y="1872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4" name="Oval 86"/>
            <p:cNvSpPr>
              <a:spLocks noChangeAspect="1" noChangeArrowheads="1"/>
            </p:cNvSpPr>
            <p:nvPr/>
          </p:nvSpPr>
          <p:spPr bwMode="auto">
            <a:xfrm>
              <a:off x="1209" y="1920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5" name="Oval 87"/>
            <p:cNvSpPr>
              <a:spLocks noChangeAspect="1" noChangeArrowheads="1"/>
            </p:cNvSpPr>
            <p:nvPr/>
          </p:nvSpPr>
          <p:spPr bwMode="auto">
            <a:xfrm>
              <a:off x="1256" y="1920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6" name="Oval 88"/>
            <p:cNvSpPr>
              <a:spLocks noChangeAspect="1" noChangeArrowheads="1"/>
            </p:cNvSpPr>
            <p:nvPr/>
          </p:nvSpPr>
          <p:spPr bwMode="auto">
            <a:xfrm>
              <a:off x="1318" y="1952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7" name="Oval 89"/>
            <p:cNvSpPr>
              <a:spLocks noChangeAspect="1" noChangeArrowheads="1"/>
            </p:cNvSpPr>
            <p:nvPr/>
          </p:nvSpPr>
          <p:spPr bwMode="auto">
            <a:xfrm>
              <a:off x="1413" y="1920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8" name="Oval 90"/>
            <p:cNvSpPr>
              <a:spLocks noChangeAspect="1" noChangeArrowheads="1"/>
            </p:cNvSpPr>
            <p:nvPr/>
          </p:nvSpPr>
          <p:spPr bwMode="auto">
            <a:xfrm>
              <a:off x="1475" y="1904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9" name="Oval 91"/>
            <p:cNvSpPr>
              <a:spLocks noChangeAspect="1" noChangeArrowheads="1"/>
            </p:cNvSpPr>
            <p:nvPr/>
          </p:nvSpPr>
          <p:spPr bwMode="auto">
            <a:xfrm>
              <a:off x="1506" y="1920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60" name="Oval 92"/>
            <p:cNvSpPr>
              <a:spLocks noChangeAspect="1" noChangeArrowheads="1"/>
            </p:cNvSpPr>
            <p:nvPr/>
          </p:nvSpPr>
          <p:spPr bwMode="auto">
            <a:xfrm>
              <a:off x="1569" y="1920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61" name="Oval 93"/>
            <p:cNvSpPr>
              <a:spLocks noChangeAspect="1" noChangeArrowheads="1"/>
            </p:cNvSpPr>
            <p:nvPr/>
          </p:nvSpPr>
          <p:spPr bwMode="auto">
            <a:xfrm>
              <a:off x="1537" y="1904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62" name="Oval 94"/>
            <p:cNvSpPr>
              <a:spLocks noChangeAspect="1" noChangeArrowheads="1"/>
            </p:cNvSpPr>
            <p:nvPr/>
          </p:nvSpPr>
          <p:spPr bwMode="auto">
            <a:xfrm>
              <a:off x="1631" y="1920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63" name="Oval 95"/>
            <p:cNvSpPr>
              <a:spLocks noChangeAspect="1" noChangeArrowheads="1"/>
            </p:cNvSpPr>
            <p:nvPr/>
          </p:nvSpPr>
          <p:spPr bwMode="auto">
            <a:xfrm>
              <a:off x="1631" y="1872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64" name="Oval 96"/>
            <p:cNvSpPr>
              <a:spLocks noChangeAspect="1" noChangeArrowheads="1"/>
            </p:cNvSpPr>
            <p:nvPr/>
          </p:nvSpPr>
          <p:spPr bwMode="auto">
            <a:xfrm>
              <a:off x="1819" y="1856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65" name="Oval 97"/>
            <p:cNvSpPr>
              <a:spLocks noChangeAspect="1" noChangeArrowheads="1"/>
            </p:cNvSpPr>
            <p:nvPr/>
          </p:nvSpPr>
          <p:spPr bwMode="auto">
            <a:xfrm>
              <a:off x="1725" y="1920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66" name="Oval 98"/>
            <p:cNvSpPr>
              <a:spLocks noChangeAspect="1" noChangeArrowheads="1"/>
            </p:cNvSpPr>
            <p:nvPr/>
          </p:nvSpPr>
          <p:spPr bwMode="auto">
            <a:xfrm>
              <a:off x="1756" y="1872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67" name="Oval 99"/>
            <p:cNvSpPr>
              <a:spLocks noChangeAspect="1" noChangeArrowheads="1"/>
            </p:cNvSpPr>
            <p:nvPr/>
          </p:nvSpPr>
          <p:spPr bwMode="auto">
            <a:xfrm>
              <a:off x="1912" y="1888"/>
              <a:ext cx="48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68" name="Oval 100"/>
            <p:cNvSpPr>
              <a:spLocks noChangeAspect="1" noChangeArrowheads="1"/>
            </p:cNvSpPr>
            <p:nvPr/>
          </p:nvSpPr>
          <p:spPr bwMode="auto">
            <a:xfrm>
              <a:off x="1866" y="1920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69" name="Oval 101"/>
            <p:cNvSpPr>
              <a:spLocks noChangeAspect="1" noChangeArrowheads="1"/>
            </p:cNvSpPr>
            <p:nvPr/>
          </p:nvSpPr>
          <p:spPr bwMode="auto">
            <a:xfrm>
              <a:off x="2162" y="1856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70" name="Oval 102"/>
            <p:cNvSpPr>
              <a:spLocks noChangeAspect="1" noChangeArrowheads="1"/>
            </p:cNvSpPr>
            <p:nvPr/>
          </p:nvSpPr>
          <p:spPr bwMode="auto">
            <a:xfrm>
              <a:off x="2069" y="1920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71" name="Oval 103"/>
            <p:cNvSpPr>
              <a:spLocks noChangeAspect="1" noChangeArrowheads="1"/>
            </p:cNvSpPr>
            <p:nvPr/>
          </p:nvSpPr>
          <p:spPr bwMode="auto">
            <a:xfrm>
              <a:off x="2099" y="1872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72" name="Oval 104"/>
            <p:cNvSpPr>
              <a:spLocks noChangeAspect="1" noChangeArrowheads="1"/>
            </p:cNvSpPr>
            <p:nvPr/>
          </p:nvSpPr>
          <p:spPr bwMode="auto">
            <a:xfrm>
              <a:off x="2256" y="1888"/>
              <a:ext cx="48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73" name="Oval 105"/>
            <p:cNvSpPr>
              <a:spLocks noChangeAspect="1" noChangeArrowheads="1"/>
            </p:cNvSpPr>
            <p:nvPr/>
          </p:nvSpPr>
          <p:spPr bwMode="auto">
            <a:xfrm>
              <a:off x="2209" y="1920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74" name="Oval 106"/>
            <p:cNvSpPr>
              <a:spLocks noChangeAspect="1" noChangeArrowheads="1"/>
            </p:cNvSpPr>
            <p:nvPr/>
          </p:nvSpPr>
          <p:spPr bwMode="auto">
            <a:xfrm>
              <a:off x="2162" y="193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75" name="Oval 107"/>
            <p:cNvSpPr>
              <a:spLocks noChangeAspect="1" noChangeArrowheads="1"/>
            </p:cNvSpPr>
            <p:nvPr/>
          </p:nvSpPr>
          <p:spPr bwMode="auto">
            <a:xfrm>
              <a:off x="2350" y="193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76" name="Oval 108"/>
            <p:cNvSpPr>
              <a:spLocks noChangeAspect="1" noChangeArrowheads="1"/>
            </p:cNvSpPr>
            <p:nvPr/>
          </p:nvSpPr>
          <p:spPr bwMode="auto">
            <a:xfrm>
              <a:off x="2425" y="1952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77" name="Oval 109"/>
            <p:cNvSpPr>
              <a:spLocks noChangeAspect="1" noChangeArrowheads="1"/>
            </p:cNvSpPr>
            <p:nvPr/>
          </p:nvSpPr>
          <p:spPr bwMode="auto">
            <a:xfrm>
              <a:off x="2519" y="1856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78" name="Oval 110"/>
            <p:cNvSpPr>
              <a:spLocks noChangeAspect="1" noChangeArrowheads="1"/>
            </p:cNvSpPr>
            <p:nvPr/>
          </p:nvSpPr>
          <p:spPr bwMode="auto">
            <a:xfrm>
              <a:off x="2612" y="1856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79" name="Oval 111"/>
            <p:cNvSpPr>
              <a:spLocks noChangeAspect="1" noChangeArrowheads="1"/>
            </p:cNvSpPr>
            <p:nvPr/>
          </p:nvSpPr>
          <p:spPr bwMode="auto">
            <a:xfrm>
              <a:off x="2706" y="1952"/>
              <a:ext cx="48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80" name="Oval 112"/>
            <p:cNvSpPr>
              <a:spLocks noChangeAspect="1" noChangeArrowheads="1"/>
            </p:cNvSpPr>
            <p:nvPr/>
          </p:nvSpPr>
          <p:spPr bwMode="auto">
            <a:xfrm>
              <a:off x="2801" y="1952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81" name="Oval 113"/>
            <p:cNvSpPr>
              <a:spLocks noChangeAspect="1" noChangeArrowheads="1"/>
            </p:cNvSpPr>
            <p:nvPr/>
          </p:nvSpPr>
          <p:spPr bwMode="auto">
            <a:xfrm>
              <a:off x="2972" y="1952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82" name="Oval 114"/>
            <p:cNvSpPr>
              <a:spLocks noChangeAspect="1" noChangeArrowheads="1"/>
            </p:cNvSpPr>
            <p:nvPr/>
          </p:nvSpPr>
          <p:spPr bwMode="auto">
            <a:xfrm>
              <a:off x="3161" y="1968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83" name="Oval 115"/>
            <p:cNvSpPr>
              <a:spLocks noChangeAspect="1" noChangeArrowheads="1"/>
            </p:cNvSpPr>
            <p:nvPr/>
          </p:nvSpPr>
          <p:spPr bwMode="auto">
            <a:xfrm>
              <a:off x="3411" y="1983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84" name="Oval 116"/>
            <p:cNvSpPr>
              <a:spLocks noChangeAspect="1" noChangeArrowheads="1"/>
            </p:cNvSpPr>
            <p:nvPr/>
          </p:nvSpPr>
          <p:spPr bwMode="auto">
            <a:xfrm>
              <a:off x="3332" y="1825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85" name="Oval 117"/>
            <p:cNvSpPr>
              <a:spLocks noChangeAspect="1" noChangeArrowheads="1"/>
            </p:cNvSpPr>
            <p:nvPr/>
          </p:nvSpPr>
          <p:spPr bwMode="auto">
            <a:xfrm>
              <a:off x="3395" y="1856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86" name="Oval 118"/>
            <p:cNvSpPr>
              <a:spLocks noChangeAspect="1" noChangeArrowheads="1"/>
            </p:cNvSpPr>
            <p:nvPr/>
          </p:nvSpPr>
          <p:spPr bwMode="auto">
            <a:xfrm>
              <a:off x="3332" y="1920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87" name="Oval 119"/>
            <p:cNvSpPr>
              <a:spLocks noChangeAspect="1" noChangeArrowheads="1"/>
            </p:cNvSpPr>
            <p:nvPr/>
          </p:nvSpPr>
          <p:spPr bwMode="auto">
            <a:xfrm>
              <a:off x="3332" y="1983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88" name="Oval 120"/>
            <p:cNvSpPr>
              <a:spLocks noChangeAspect="1" noChangeArrowheads="1"/>
            </p:cNvSpPr>
            <p:nvPr/>
          </p:nvSpPr>
          <p:spPr bwMode="auto">
            <a:xfrm>
              <a:off x="3473" y="2015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89" name="Oval 121"/>
            <p:cNvSpPr>
              <a:spLocks noChangeAspect="1" noChangeArrowheads="1"/>
            </p:cNvSpPr>
            <p:nvPr/>
          </p:nvSpPr>
          <p:spPr bwMode="auto">
            <a:xfrm>
              <a:off x="3488" y="1952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90" name="Oval 122"/>
            <p:cNvSpPr>
              <a:spLocks noChangeAspect="1" noChangeArrowheads="1"/>
            </p:cNvSpPr>
            <p:nvPr/>
          </p:nvSpPr>
          <p:spPr bwMode="auto">
            <a:xfrm>
              <a:off x="3473" y="1856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91" name="Oval 123"/>
            <p:cNvSpPr>
              <a:spLocks noChangeAspect="1" noChangeArrowheads="1"/>
            </p:cNvSpPr>
            <p:nvPr/>
          </p:nvSpPr>
          <p:spPr bwMode="auto">
            <a:xfrm>
              <a:off x="3488" y="1793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92" name="Oval 124"/>
            <p:cNvSpPr>
              <a:spLocks noChangeAspect="1" noChangeArrowheads="1"/>
            </p:cNvSpPr>
            <p:nvPr/>
          </p:nvSpPr>
          <p:spPr bwMode="auto">
            <a:xfrm>
              <a:off x="3378" y="1904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93" name="Oval 125"/>
            <p:cNvSpPr>
              <a:spLocks noChangeAspect="1" noChangeArrowheads="1"/>
            </p:cNvSpPr>
            <p:nvPr/>
          </p:nvSpPr>
          <p:spPr bwMode="auto">
            <a:xfrm>
              <a:off x="3364" y="1952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94" name="Oval 126"/>
            <p:cNvSpPr>
              <a:spLocks noChangeAspect="1" noChangeArrowheads="1"/>
            </p:cNvSpPr>
            <p:nvPr/>
          </p:nvSpPr>
          <p:spPr bwMode="auto">
            <a:xfrm>
              <a:off x="3285" y="1952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95" name="Oval 127"/>
            <p:cNvSpPr>
              <a:spLocks noChangeAspect="1" noChangeArrowheads="1"/>
            </p:cNvSpPr>
            <p:nvPr/>
          </p:nvSpPr>
          <p:spPr bwMode="auto">
            <a:xfrm>
              <a:off x="3270" y="1840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96" name="Oval 128"/>
            <p:cNvSpPr>
              <a:spLocks noChangeAspect="1" noChangeArrowheads="1"/>
            </p:cNvSpPr>
            <p:nvPr/>
          </p:nvSpPr>
          <p:spPr bwMode="auto">
            <a:xfrm>
              <a:off x="3114" y="1968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97" name="Oval 129"/>
            <p:cNvSpPr>
              <a:spLocks noChangeAspect="1" noChangeArrowheads="1"/>
            </p:cNvSpPr>
            <p:nvPr/>
          </p:nvSpPr>
          <p:spPr bwMode="auto">
            <a:xfrm>
              <a:off x="3114" y="1920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98" name="Oval 130"/>
            <p:cNvSpPr>
              <a:spLocks noChangeAspect="1" noChangeArrowheads="1"/>
            </p:cNvSpPr>
            <p:nvPr/>
          </p:nvSpPr>
          <p:spPr bwMode="auto">
            <a:xfrm>
              <a:off x="3128" y="1840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99" name="Oval 131"/>
            <p:cNvSpPr>
              <a:spLocks noChangeAspect="1" noChangeArrowheads="1"/>
            </p:cNvSpPr>
            <p:nvPr/>
          </p:nvSpPr>
          <p:spPr bwMode="auto">
            <a:xfrm>
              <a:off x="3019" y="1968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00" name="Oval 132"/>
            <p:cNvSpPr>
              <a:spLocks noChangeAspect="1" noChangeArrowheads="1"/>
            </p:cNvSpPr>
            <p:nvPr/>
          </p:nvSpPr>
          <p:spPr bwMode="auto">
            <a:xfrm>
              <a:off x="3051" y="1856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01" name="Oval 133"/>
            <p:cNvSpPr>
              <a:spLocks noChangeAspect="1" noChangeArrowheads="1"/>
            </p:cNvSpPr>
            <p:nvPr/>
          </p:nvSpPr>
          <p:spPr bwMode="auto">
            <a:xfrm>
              <a:off x="2988" y="1856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02" name="Oval 134"/>
            <p:cNvSpPr>
              <a:spLocks noChangeAspect="1" noChangeArrowheads="1"/>
            </p:cNvSpPr>
            <p:nvPr/>
          </p:nvSpPr>
          <p:spPr bwMode="auto">
            <a:xfrm>
              <a:off x="2926" y="1968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03" name="Oval 135"/>
            <p:cNvSpPr>
              <a:spLocks noChangeAspect="1" noChangeArrowheads="1"/>
            </p:cNvSpPr>
            <p:nvPr/>
          </p:nvSpPr>
          <p:spPr bwMode="auto">
            <a:xfrm>
              <a:off x="2862" y="1968"/>
              <a:ext cx="48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04" name="Oval 136"/>
            <p:cNvSpPr>
              <a:spLocks noChangeAspect="1" noChangeArrowheads="1"/>
            </p:cNvSpPr>
            <p:nvPr/>
          </p:nvSpPr>
          <p:spPr bwMode="auto">
            <a:xfrm>
              <a:off x="2957" y="1888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05" name="Oval 137"/>
            <p:cNvSpPr>
              <a:spLocks noChangeAspect="1" noChangeArrowheads="1"/>
            </p:cNvSpPr>
            <p:nvPr/>
          </p:nvSpPr>
          <p:spPr bwMode="auto">
            <a:xfrm>
              <a:off x="3035" y="1904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06" name="Oval 138"/>
            <p:cNvSpPr>
              <a:spLocks noChangeAspect="1" noChangeArrowheads="1"/>
            </p:cNvSpPr>
            <p:nvPr/>
          </p:nvSpPr>
          <p:spPr bwMode="auto">
            <a:xfrm>
              <a:off x="3051" y="1920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07" name="Oval 139"/>
            <p:cNvSpPr>
              <a:spLocks noChangeAspect="1" noChangeArrowheads="1"/>
            </p:cNvSpPr>
            <p:nvPr/>
          </p:nvSpPr>
          <p:spPr bwMode="auto">
            <a:xfrm>
              <a:off x="2895" y="1856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08" name="Oval 140"/>
            <p:cNvSpPr>
              <a:spLocks noChangeAspect="1" noChangeArrowheads="1"/>
            </p:cNvSpPr>
            <p:nvPr/>
          </p:nvSpPr>
          <p:spPr bwMode="auto">
            <a:xfrm>
              <a:off x="2895" y="1904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09" name="Oval 141"/>
            <p:cNvSpPr>
              <a:spLocks noChangeAspect="1" noChangeArrowheads="1"/>
            </p:cNvSpPr>
            <p:nvPr/>
          </p:nvSpPr>
          <p:spPr bwMode="auto">
            <a:xfrm>
              <a:off x="2862" y="1920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10" name="Oval 142"/>
            <p:cNvSpPr>
              <a:spLocks noChangeAspect="1" noChangeArrowheads="1"/>
            </p:cNvSpPr>
            <p:nvPr/>
          </p:nvSpPr>
          <p:spPr bwMode="auto">
            <a:xfrm>
              <a:off x="2739" y="1840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11" name="Oval 143"/>
            <p:cNvSpPr>
              <a:spLocks noChangeAspect="1" noChangeArrowheads="1"/>
            </p:cNvSpPr>
            <p:nvPr/>
          </p:nvSpPr>
          <p:spPr bwMode="auto">
            <a:xfrm>
              <a:off x="2832" y="1840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12" name="Oval 144"/>
            <p:cNvSpPr>
              <a:spLocks noChangeAspect="1" noChangeArrowheads="1"/>
            </p:cNvSpPr>
            <p:nvPr/>
          </p:nvSpPr>
          <p:spPr bwMode="auto">
            <a:xfrm>
              <a:off x="2768" y="1904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13" name="Oval 145"/>
            <p:cNvSpPr>
              <a:spLocks noChangeAspect="1" noChangeArrowheads="1"/>
            </p:cNvSpPr>
            <p:nvPr/>
          </p:nvSpPr>
          <p:spPr bwMode="auto">
            <a:xfrm>
              <a:off x="2768" y="1968"/>
              <a:ext cx="48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14" name="Oval 146"/>
            <p:cNvSpPr>
              <a:spLocks noChangeAspect="1" noChangeArrowheads="1"/>
            </p:cNvSpPr>
            <p:nvPr/>
          </p:nvSpPr>
          <p:spPr bwMode="auto">
            <a:xfrm>
              <a:off x="2801" y="1904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15" name="Oval 147"/>
            <p:cNvSpPr>
              <a:spLocks noChangeAspect="1" noChangeArrowheads="1"/>
            </p:cNvSpPr>
            <p:nvPr/>
          </p:nvSpPr>
          <p:spPr bwMode="auto">
            <a:xfrm>
              <a:off x="2645" y="1952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16" name="Oval 148"/>
            <p:cNvSpPr>
              <a:spLocks noChangeAspect="1" noChangeArrowheads="1"/>
            </p:cNvSpPr>
            <p:nvPr/>
          </p:nvSpPr>
          <p:spPr bwMode="auto">
            <a:xfrm>
              <a:off x="2739" y="1888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17" name="Oval 149"/>
            <p:cNvSpPr>
              <a:spLocks noChangeAspect="1" noChangeArrowheads="1"/>
            </p:cNvSpPr>
            <p:nvPr/>
          </p:nvSpPr>
          <p:spPr bwMode="auto">
            <a:xfrm>
              <a:off x="2675" y="1856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18" name="Oval 150"/>
            <p:cNvSpPr>
              <a:spLocks noChangeAspect="1" noChangeArrowheads="1"/>
            </p:cNvSpPr>
            <p:nvPr/>
          </p:nvSpPr>
          <p:spPr bwMode="auto">
            <a:xfrm>
              <a:off x="2675" y="1904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19" name="Oval 151"/>
            <p:cNvSpPr>
              <a:spLocks noChangeAspect="1" noChangeArrowheads="1"/>
            </p:cNvSpPr>
            <p:nvPr/>
          </p:nvSpPr>
          <p:spPr bwMode="auto">
            <a:xfrm>
              <a:off x="2582" y="1952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20" name="Oval 152"/>
            <p:cNvSpPr>
              <a:spLocks noChangeAspect="1" noChangeArrowheads="1"/>
            </p:cNvSpPr>
            <p:nvPr/>
          </p:nvSpPr>
          <p:spPr bwMode="auto">
            <a:xfrm>
              <a:off x="2519" y="1952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21" name="Oval 153"/>
            <p:cNvSpPr>
              <a:spLocks noChangeAspect="1" noChangeArrowheads="1"/>
            </p:cNvSpPr>
            <p:nvPr/>
          </p:nvSpPr>
          <p:spPr bwMode="auto">
            <a:xfrm>
              <a:off x="2551" y="1888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22" name="Oval 154"/>
            <p:cNvSpPr>
              <a:spLocks noChangeAspect="1" noChangeArrowheads="1"/>
            </p:cNvSpPr>
            <p:nvPr/>
          </p:nvSpPr>
          <p:spPr bwMode="auto">
            <a:xfrm>
              <a:off x="2456" y="193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23" name="Oval 155"/>
            <p:cNvSpPr>
              <a:spLocks noChangeAspect="1" noChangeArrowheads="1"/>
            </p:cNvSpPr>
            <p:nvPr/>
          </p:nvSpPr>
          <p:spPr bwMode="auto">
            <a:xfrm>
              <a:off x="2456" y="1888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24" name="Oval 156"/>
            <p:cNvSpPr>
              <a:spLocks noChangeAspect="1" noChangeArrowheads="1"/>
            </p:cNvSpPr>
            <p:nvPr/>
          </p:nvSpPr>
          <p:spPr bwMode="auto">
            <a:xfrm>
              <a:off x="2397" y="1872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25" name="Oval 157"/>
            <p:cNvSpPr>
              <a:spLocks noChangeAspect="1" noChangeArrowheads="1"/>
            </p:cNvSpPr>
            <p:nvPr/>
          </p:nvSpPr>
          <p:spPr bwMode="auto">
            <a:xfrm>
              <a:off x="2304" y="1872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26" name="Oval 158"/>
            <p:cNvSpPr>
              <a:spLocks noChangeAspect="1" noChangeArrowheads="1"/>
            </p:cNvSpPr>
            <p:nvPr/>
          </p:nvSpPr>
          <p:spPr bwMode="auto">
            <a:xfrm>
              <a:off x="2304" y="1935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27" name="Oval 159"/>
            <p:cNvSpPr>
              <a:spLocks noChangeAspect="1" noChangeArrowheads="1"/>
            </p:cNvSpPr>
            <p:nvPr/>
          </p:nvSpPr>
          <p:spPr bwMode="auto">
            <a:xfrm>
              <a:off x="2241" y="193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28" name="Oval 160"/>
            <p:cNvSpPr>
              <a:spLocks noChangeAspect="1" noChangeArrowheads="1"/>
            </p:cNvSpPr>
            <p:nvPr/>
          </p:nvSpPr>
          <p:spPr bwMode="auto">
            <a:xfrm>
              <a:off x="2022" y="1920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29" name="Oval 161"/>
            <p:cNvSpPr>
              <a:spLocks noChangeAspect="1" noChangeArrowheads="1"/>
            </p:cNvSpPr>
            <p:nvPr/>
          </p:nvSpPr>
          <p:spPr bwMode="auto">
            <a:xfrm>
              <a:off x="2022" y="1872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30" name="Oval 162"/>
            <p:cNvSpPr>
              <a:spLocks noChangeAspect="1" noChangeArrowheads="1"/>
            </p:cNvSpPr>
            <p:nvPr/>
          </p:nvSpPr>
          <p:spPr bwMode="auto">
            <a:xfrm>
              <a:off x="1960" y="1920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31" name="Oval 163"/>
            <p:cNvSpPr>
              <a:spLocks noChangeAspect="1" noChangeArrowheads="1"/>
            </p:cNvSpPr>
            <p:nvPr/>
          </p:nvSpPr>
          <p:spPr bwMode="auto">
            <a:xfrm>
              <a:off x="1802" y="1920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32" name="Oval 164"/>
            <p:cNvSpPr>
              <a:spLocks noChangeAspect="1" noChangeArrowheads="1"/>
            </p:cNvSpPr>
            <p:nvPr/>
          </p:nvSpPr>
          <p:spPr bwMode="auto">
            <a:xfrm>
              <a:off x="1912" y="1920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33" name="Oval 165"/>
            <p:cNvSpPr>
              <a:spLocks noChangeAspect="1" noChangeArrowheads="1"/>
            </p:cNvSpPr>
            <p:nvPr/>
          </p:nvSpPr>
          <p:spPr bwMode="auto">
            <a:xfrm>
              <a:off x="1678" y="1888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34" name="Oval 166"/>
            <p:cNvSpPr>
              <a:spLocks noChangeAspect="1" noChangeArrowheads="1"/>
            </p:cNvSpPr>
            <p:nvPr/>
          </p:nvSpPr>
          <p:spPr bwMode="auto">
            <a:xfrm>
              <a:off x="1819" y="1888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35" name="Oval 167"/>
            <p:cNvSpPr>
              <a:spLocks noChangeAspect="1" noChangeArrowheads="1"/>
            </p:cNvSpPr>
            <p:nvPr/>
          </p:nvSpPr>
          <p:spPr bwMode="auto">
            <a:xfrm>
              <a:off x="1975" y="1872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36" name="Oval 168"/>
            <p:cNvSpPr>
              <a:spLocks noChangeAspect="1" noChangeArrowheads="1"/>
            </p:cNvSpPr>
            <p:nvPr/>
          </p:nvSpPr>
          <p:spPr bwMode="auto">
            <a:xfrm>
              <a:off x="2147" y="1888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37" name="Oval 169"/>
            <p:cNvSpPr>
              <a:spLocks noChangeAspect="1" noChangeArrowheads="1"/>
            </p:cNvSpPr>
            <p:nvPr/>
          </p:nvSpPr>
          <p:spPr bwMode="auto">
            <a:xfrm>
              <a:off x="2116" y="1920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38" name="Oval 170"/>
            <p:cNvSpPr>
              <a:spLocks noChangeAspect="1" noChangeArrowheads="1"/>
            </p:cNvSpPr>
            <p:nvPr/>
          </p:nvSpPr>
          <p:spPr bwMode="auto">
            <a:xfrm>
              <a:off x="2397" y="1904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39" name="Oval 171"/>
            <p:cNvSpPr>
              <a:spLocks noChangeAspect="1" noChangeArrowheads="1"/>
            </p:cNvSpPr>
            <p:nvPr/>
          </p:nvSpPr>
          <p:spPr bwMode="auto">
            <a:xfrm>
              <a:off x="2503" y="1888"/>
              <a:ext cx="48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40" name="Oval 172"/>
            <p:cNvSpPr>
              <a:spLocks noChangeAspect="1" noChangeArrowheads="1"/>
            </p:cNvSpPr>
            <p:nvPr/>
          </p:nvSpPr>
          <p:spPr bwMode="auto">
            <a:xfrm>
              <a:off x="2598" y="1904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41" name="Oval 173"/>
            <p:cNvSpPr>
              <a:spLocks noChangeAspect="1" noChangeArrowheads="1"/>
            </p:cNvSpPr>
            <p:nvPr/>
          </p:nvSpPr>
          <p:spPr bwMode="auto">
            <a:xfrm>
              <a:off x="2785" y="1856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42" name="Oval 174"/>
            <p:cNvSpPr>
              <a:spLocks noChangeAspect="1" noChangeArrowheads="1"/>
            </p:cNvSpPr>
            <p:nvPr/>
          </p:nvSpPr>
          <p:spPr bwMode="auto">
            <a:xfrm>
              <a:off x="2941" y="1825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43" name="Oval 175"/>
            <p:cNvSpPr>
              <a:spLocks noChangeAspect="1" noChangeArrowheads="1"/>
            </p:cNvSpPr>
            <p:nvPr/>
          </p:nvSpPr>
          <p:spPr bwMode="auto">
            <a:xfrm>
              <a:off x="2878" y="1952"/>
              <a:ext cx="48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44" name="Oval 176"/>
            <p:cNvSpPr>
              <a:spLocks noChangeAspect="1" noChangeArrowheads="1"/>
            </p:cNvSpPr>
            <p:nvPr/>
          </p:nvSpPr>
          <p:spPr bwMode="auto">
            <a:xfrm>
              <a:off x="3019" y="1825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45" name="Oval 177"/>
            <p:cNvSpPr>
              <a:spLocks noChangeAspect="1" noChangeArrowheads="1"/>
            </p:cNvSpPr>
            <p:nvPr/>
          </p:nvSpPr>
          <p:spPr bwMode="auto">
            <a:xfrm>
              <a:off x="3411" y="1825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46" name="Oval 178"/>
            <p:cNvSpPr>
              <a:spLocks noChangeAspect="1" noChangeArrowheads="1"/>
            </p:cNvSpPr>
            <p:nvPr/>
          </p:nvSpPr>
          <p:spPr bwMode="auto">
            <a:xfrm>
              <a:off x="3285" y="1872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47" name="Oval 179"/>
            <p:cNvSpPr>
              <a:spLocks noChangeAspect="1" noChangeArrowheads="1"/>
            </p:cNvSpPr>
            <p:nvPr/>
          </p:nvSpPr>
          <p:spPr bwMode="auto">
            <a:xfrm>
              <a:off x="3207" y="1888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48" name="Oval 180"/>
            <p:cNvSpPr>
              <a:spLocks noChangeAspect="1" noChangeArrowheads="1"/>
            </p:cNvSpPr>
            <p:nvPr/>
          </p:nvSpPr>
          <p:spPr bwMode="auto">
            <a:xfrm>
              <a:off x="3207" y="1920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49" name="Oval 181"/>
            <p:cNvSpPr>
              <a:spLocks noChangeAspect="1" noChangeArrowheads="1"/>
            </p:cNvSpPr>
            <p:nvPr/>
          </p:nvSpPr>
          <p:spPr bwMode="auto">
            <a:xfrm>
              <a:off x="3442" y="1904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50" name="Oval 182"/>
            <p:cNvSpPr>
              <a:spLocks noChangeAspect="1" noChangeArrowheads="1"/>
            </p:cNvSpPr>
            <p:nvPr/>
          </p:nvSpPr>
          <p:spPr bwMode="auto">
            <a:xfrm>
              <a:off x="3364" y="201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51" name="Oval 183"/>
            <p:cNvSpPr>
              <a:spLocks noChangeAspect="1" noChangeArrowheads="1"/>
            </p:cNvSpPr>
            <p:nvPr/>
          </p:nvSpPr>
          <p:spPr bwMode="auto">
            <a:xfrm>
              <a:off x="1115" y="1920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52" name="Oval 184"/>
            <p:cNvSpPr>
              <a:spLocks noChangeAspect="1" noChangeArrowheads="1"/>
            </p:cNvSpPr>
            <p:nvPr/>
          </p:nvSpPr>
          <p:spPr bwMode="auto">
            <a:xfrm>
              <a:off x="1251" y="1920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53" name="Oval 185"/>
            <p:cNvSpPr>
              <a:spLocks noChangeAspect="1" noChangeArrowheads="1"/>
            </p:cNvSpPr>
            <p:nvPr/>
          </p:nvSpPr>
          <p:spPr bwMode="auto">
            <a:xfrm>
              <a:off x="1178" y="1920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54" name="Oval 186"/>
            <p:cNvSpPr>
              <a:spLocks noChangeAspect="1" noChangeArrowheads="1"/>
            </p:cNvSpPr>
            <p:nvPr/>
          </p:nvSpPr>
          <p:spPr bwMode="auto">
            <a:xfrm>
              <a:off x="1063" y="1921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55" name="Oval 187"/>
            <p:cNvSpPr>
              <a:spLocks noChangeAspect="1" noChangeArrowheads="1"/>
            </p:cNvSpPr>
            <p:nvPr/>
          </p:nvSpPr>
          <p:spPr bwMode="auto">
            <a:xfrm>
              <a:off x="1109" y="1905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56" name="Oval 188"/>
            <p:cNvSpPr>
              <a:spLocks noChangeAspect="1" noChangeArrowheads="1"/>
            </p:cNvSpPr>
            <p:nvPr/>
          </p:nvSpPr>
          <p:spPr bwMode="auto">
            <a:xfrm>
              <a:off x="1185" y="1889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57" name="Oval 189"/>
            <p:cNvSpPr>
              <a:spLocks noChangeAspect="1" noChangeArrowheads="1"/>
            </p:cNvSpPr>
            <p:nvPr/>
          </p:nvSpPr>
          <p:spPr bwMode="auto">
            <a:xfrm>
              <a:off x="1140" y="1921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58" name="Oval 190"/>
            <p:cNvSpPr>
              <a:spLocks noChangeAspect="1" noChangeArrowheads="1"/>
            </p:cNvSpPr>
            <p:nvPr/>
          </p:nvSpPr>
          <p:spPr bwMode="auto">
            <a:xfrm>
              <a:off x="1109" y="1937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59" name="Rectangle 191"/>
            <p:cNvSpPr>
              <a:spLocks noChangeAspect="1" noChangeArrowheads="1"/>
            </p:cNvSpPr>
            <p:nvPr/>
          </p:nvSpPr>
          <p:spPr bwMode="auto">
            <a:xfrm flipV="1">
              <a:off x="988" y="1920"/>
              <a:ext cx="91" cy="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60" name="Oval 192"/>
            <p:cNvSpPr>
              <a:spLocks noChangeAspect="1" noChangeArrowheads="1"/>
            </p:cNvSpPr>
            <p:nvPr/>
          </p:nvSpPr>
          <p:spPr bwMode="auto">
            <a:xfrm>
              <a:off x="1062" y="1921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61" name="Oval 193"/>
            <p:cNvSpPr>
              <a:spLocks noChangeAspect="1" noChangeArrowheads="1"/>
            </p:cNvSpPr>
            <p:nvPr/>
          </p:nvSpPr>
          <p:spPr bwMode="auto">
            <a:xfrm>
              <a:off x="4567" y="2032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62" name="Oval 195"/>
            <p:cNvSpPr>
              <a:spLocks noChangeAspect="1" noChangeArrowheads="1"/>
            </p:cNvSpPr>
            <p:nvPr/>
          </p:nvSpPr>
          <p:spPr bwMode="auto">
            <a:xfrm>
              <a:off x="2550" y="1906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63" name="Oval 196"/>
            <p:cNvSpPr>
              <a:spLocks noChangeAspect="1" noChangeArrowheads="1"/>
            </p:cNvSpPr>
            <p:nvPr/>
          </p:nvSpPr>
          <p:spPr bwMode="auto">
            <a:xfrm>
              <a:off x="2613" y="1937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64" name="Oval 197"/>
            <p:cNvSpPr>
              <a:spLocks noChangeAspect="1" noChangeArrowheads="1"/>
            </p:cNvSpPr>
            <p:nvPr/>
          </p:nvSpPr>
          <p:spPr bwMode="auto">
            <a:xfrm>
              <a:off x="2723" y="1937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65" name="Oval 198"/>
            <p:cNvSpPr>
              <a:spLocks noChangeAspect="1" noChangeArrowheads="1"/>
            </p:cNvSpPr>
            <p:nvPr/>
          </p:nvSpPr>
          <p:spPr bwMode="auto">
            <a:xfrm>
              <a:off x="2613" y="196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66" name="Oval 199"/>
            <p:cNvSpPr>
              <a:spLocks noChangeAspect="1" noChangeArrowheads="1"/>
            </p:cNvSpPr>
            <p:nvPr/>
          </p:nvSpPr>
          <p:spPr bwMode="auto">
            <a:xfrm>
              <a:off x="2644" y="1921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67" name="Oval 200"/>
            <p:cNvSpPr>
              <a:spLocks noChangeAspect="1" noChangeArrowheads="1"/>
            </p:cNvSpPr>
            <p:nvPr/>
          </p:nvSpPr>
          <p:spPr bwMode="auto">
            <a:xfrm>
              <a:off x="2519" y="196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68" name="Oval 201"/>
            <p:cNvSpPr>
              <a:spLocks noChangeAspect="1" noChangeArrowheads="1"/>
            </p:cNvSpPr>
            <p:nvPr/>
          </p:nvSpPr>
          <p:spPr bwMode="auto">
            <a:xfrm>
              <a:off x="2566" y="196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69" name="Oval 202"/>
            <p:cNvSpPr>
              <a:spLocks noChangeAspect="1" noChangeArrowheads="1"/>
            </p:cNvSpPr>
            <p:nvPr/>
          </p:nvSpPr>
          <p:spPr bwMode="auto">
            <a:xfrm>
              <a:off x="2723" y="1969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70" name="Oval 203"/>
            <p:cNvSpPr>
              <a:spLocks noChangeAspect="1" noChangeArrowheads="1"/>
            </p:cNvSpPr>
            <p:nvPr/>
          </p:nvSpPr>
          <p:spPr bwMode="auto">
            <a:xfrm>
              <a:off x="2785" y="1953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71" name="Oval 204"/>
            <p:cNvSpPr>
              <a:spLocks noChangeAspect="1" noChangeArrowheads="1"/>
            </p:cNvSpPr>
            <p:nvPr/>
          </p:nvSpPr>
          <p:spPr bwMode="auto">
            <a:xfrm>
              <a:off x="2816" y="196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72" name="Oval 205"/>
            <p:cNvSpPr>
              <a:spLocks noChangeAspect="1" noChangeArrowheads="1"/>
            </p:cNvSpPr>
            <p:nvPr/>
          </p:nvSpPr>
          <p:spPr bwMode="auto">
            <a:xfrm>
              <a:off x="2879" y="196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73" name="Oval 206"/>
            <p:cNvSpPr>
              <a:spLocks noChangeAspect="1" noChangeArrowheads="1"/>
            </p:cNvSpPr>
            <p:nvPr/>
          </p:nvSpPr>
          <p:spPr bwMode="auto">
            <a:xfrm>
              <a:off x="2847" y="1953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74" name="Oval 207"/>
            <p:cNvSpPr>
              <a:spLocks noChangeAspect="1" noChangeArrowheads="1"/>
            </p:cNvSpPr>
            <p:nvPr/>
          </p:nvSpPr>
          <p:spPr bwMode="auto">
            <a:xfrm>
              <a:off x="2941" y="196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75" name="Oval 208"/>
            <p:cNvSpPr>
              <a:spLocks noChangeAspect="1" noChangeArrowheads="1"/>
            </p:cNvSpPr>
            <p:nvPr/>
          </p:nvSpPr>
          <p:spPr bwMode="auto">
            <a:xfrm>
              <a:off x="2941" y="1921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76" name="Oval 209"/>
            <p:cNvSpPr>
              <a:spLocks noChangeAspect="1" noChangeArrowheads="1"/>
            </p:cNvSpPr>
            <p:nvPr/>
          </p:nvSpPr>
          <p:spPr bwMode="auto">
            <a:xfrm>
              <a:off x="3129" y="190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77" name="Oval 210"/>
            <p:cNvSpPr>
              <a:spLocks noChangeAspect="1" noChangeArrowheads="1"/>
            </p:cNvSpPr>
            <p:nvPr/>
          </p:nvSpPr>
          <p:spPr bwMode="auto">
            <a:xfrm>
              <a:off x="3035" y="1969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78" name="Oval 211"/>
            <p:cNvSpPr>
              <a:spLocks noChangeAspect="1" noChangeArrowheads="1"/>
            </p:cNvSpPr>
            <p:nvPr/>
          </p:nvSpPr>
          <p:spPr bwMode="auto">
            <a:xfrm>
              <a:off x="3066" y="1921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79" name="Oval 212"/>
            <p:cNvSpPr>
              <a:spLocks noChangeAspect="1" noChangeArrowheads="1"/>
            </p:cNvSpPr>
            <p:nvPr/>
          </p:nvSpPr>
          <p:spPr bwMode="auto">
            <a:xfrm>
              <a:off x="3222" y="1937"/>
              <a:ext cx="48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80" name="Oval 213"/>
            <p:cNvSpPr>
              <a:spLocks noChangeAspect="1" noChangeArrowheads="1"/>
            </p:cNvSpPr>
            <p:nvPr/>
          </p:nvSpPr>
          <p:spPr bwMode="auto">
            <a:xfrm>
              <a:off x="3176" y="1969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81" name="Oval 214"/>
            <p:cNvSpPr>
              <a:spLocks noChangeAspect="1" noChangeArrowheads="1"/>
            </p:cNvSpPr>
            <p:nvPr/>
          </p:nvSpPr>
          <p:spPr bwMode="auto">
            <a:xfrm>
              <a:off x="3472" y="190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82" name="Oval 215"/>
            <p:cNvSpPr>
              <a:spLocks noChangeAspect="1" noChangeArrowheads="1"/>
            </p:cNvSpPr>
            <p:nvPr/>
          </p:nvSpPr>
          <p:spPr bwMode="auto">
            <a:xfrm>
              <a:off x="3379" y="196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83" name="Oval 216"/>
            <p:cNvSpPr>
              <a:spLocks noChangeAspect="1" noChangeArrowheads="1"/>
            </p:cNvSpPr>
            <p:nvPr/>
          </p:nvSpPr>
          <p:spPr bwMode="auto">
            <a:xfrm>
              <a:off x="3409" y="1921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84" name="Oval 217"/>
            <p:cNvSpPr>
              <a:spLocks noChangeAspect="1" noChangeArrowheads="1"/>
            </p:cNvSpPr>
            <p:nvPr/>
          </p:nvSpPr>
          <p:spPr bwMode="auto">
            <a:xfrm>
              <a:off x="3566" y="1937"/>
              <a:ext cx="48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85" name="Oval 218"/>
            <p:cNvSpPr>
              <a:spLocks noChangeAspect="1" noChangeArrowheads="1"/>
            </p:cNvSpPr>
            <p:nvPr/>
          </p:nvSpPr>
          <p:spPr bwMode="auto">
            <a:xfrm>
              <a:off x="3519" y="196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86" name="Oval 219"/>
            <p:cNvSpPr>
              <a:spLocks noChangeAspect="1" noChangeArrowheads="1"/>
            </p:cNvSpPr>
            <p:nvPr/>
          </p:nvSpPr>
          <p:spPr bwMode="auto">
            <a:xfrm>
              <a:off x="3472" y="1984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87" name="Oval 220"/>
            <p:cNvSpPr>
              <a:spLocks noChangeAspect="1" noChangeArrowheads="1"/>
            </p:cNvSpPr>
            <p:nvPr/>
          </p:nvSpPr>
          <p:spPr bwMode="auto">
            <a:xfrm>
              <a:off x="3660" y="1984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88" name="Oval 221"/>
            <p:cNvSpPr>
              <a:spLocks noChangeAspect="1" noChangeArrowheads="1"/>
            </p:cNvSpPr>
            <p:nvPr/>
          </p:nvSpPr>
          <p:spPr bwMode="auto">
            <a:xfrm>
              <a:off x="3738" y="2001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89" name="Oval 222"/>
            <p:cNvSpPr>
              <a:spLocks noChangeAspect="1" noChangeArrowheads="1"/>
            </p:cNvSpPr>
            <p:nvPr/>
          </p:nvSpPr>
          <p:spPr bwMode="auto">
            <a:xfrm>
              <a:off x="3832" y="190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90" name="Oval 223"/>
            <p:cNvSpPr>
              <a:spLocks noChangeAspect="1" noChangeArrowheads="1"/>
            </p:cNvSpPr>
            <p:nvPr/>
          </p:nvSpPr>
          <p:spPr bwMode="auto">
            <a:xfrm>
              <a:off x="3925" y="190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91" name="Oval 224"/>
            <p:cNvSpPr>
              <a:spLocks noChangeAspect="1" noChangeArrowheads="1"/>
            </p:cNvSpPr>
            <p:nvPr/>
          </p:nvSpPr>
          <p:spPr bwMode="auto">
            <a:xfrm>
              <a:off x="4019" y="2001"/>
              <a:ext cx="48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92" name="Oval 225"/>
            <p:cNvSpPr>
              <a:spLocks noChangeAspect="1" noChangeArrowheads="1"/>
            </p:cNvSpPr>
            <p:nvPr/>
          </p:nvSpPr>
          <p:spPr bwMode="auto">
            <a:xfrm>
              <a:off x="4114" y="2001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93" name="Oval 226"/>
            <p:cNvSpPr>
              <a:spLocks noChangeAspect="1" noChangeArrowheads="1"/>
            </p:cNvSpPr>
            <p:nvPr/>
          </p:nvSpPr>
          <p:spPr bwMode="auto">
            <a:xfrm>
              <a:off x="4285" y="2001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94" name="Oval 227"/>
            <p:cNvSpPr>
              <a:spLocks noChangeAspect="1" noChangeArrowheads="1"/>
            </p:cNvSpPr>
            <p:nvPr/>
          </p:nvSpPr>
          <p:spPr bwMode="auto">
            <a:xfrm>
              <a:off x="4474" y="2017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95" name="Oval 228"/>
            <p:cNvSpPr>
              <a:spLocks noChangeAspect="1" noChangeArrowheads="1"/>
            </p:cNvSpPr>
            <p:nvPr/>
          </p:nvSpPr>
          <p:spPr bwMode="auto">
            <a:xfrm>
              <a:off x="4724" y="2032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96" name="Oval 229"/>
            <p:cNvSpPr>
              <a:spLocks noChangeAspect="1" noChangeArrowheads="1"/>
            </p:cNvSpPr>
            <p:nvPr/>
          </p:nvSpPr>
          <p:spPr bwMode="auto">
            <a:xfrm>
              <a:off x="4645" y="1874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97" name="Oval 230"/>
            <p:cNvSpPr>
              <a:spLocks noChangeAspect="1" noChangeArrowheads="1"/>
            </p:cNvSpPr>
            <p:nvPr/>
          </p:nvSpPr>
          <p:spPr bwMode="auto">
            <a:xfrm>
              <a:off x="4708" y="190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98" name="Oval 231"/>
            <p:cNvSpPr>
              <a:spLocks noChangeAspect="1" noChangeArrowheads="1"/>
            </p:cNvSpPr>
            <p:nvPr/>
          </p:nvSpPr>
          <p:spPr bwMode="auto">
            <a:xfrm>
              <a:off x="4645" y="1969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999" name="Oval 232"/>
            <p:cNvSpPr>
              <a:spLocks noChangeAspect="1" noChangeArrowheads="1"/>
            </p:cNvSpPr>
            <p:nvPr/>
          </p:nvSpPr>
          <p:spPr bwMode="auto">
            <a:xfrm>
              <a:off x="4645" y="2032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00" name="Oval 233"/>
            <p:cNvSpPr>
              <a:spLocks noChangeAspect="1" noChangeArrowheads="1"/>
            </p:cNvSpPr>
            <p:nvPr/>
          </p:nvSpPr>
          <p:spPr bwMode="auto">
            <a:xfrm>
              <a:off x="4786" y="2064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01" name="Oval 234"/>
            <p:cNvSpPr>
              <a:spLocks noChangeAspect="1" noChangeArrowheads="1"/>
            </p:cNvSpPr>
            <p:nvPr/>
          </p:nvSpPr>
          <p:spPr bwMode="auto">
            <a:xfrm>
              <a:off x="4801" y="2001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02" name="Oval 235"/>
            <p:cNvSpPr>
              <a:spLocks noChangeAspect="1" noChangeArrowheads="1"/>
            </p:cNvSpPr>
            <p:nvPr/>
          </p:nvSpPr>
          <p:spPr bwMode="auto">
            <a:xfrm>
              <a:off x="4786" y="1905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03" name="Oval 236"/>
            <p:cNvSpPr>
              <a:spLocks noChangeAspect="1" noChangeArrowheads="1"/>
            </p:cNvSpPr>
            <p:nvPr/>
          </p:nvSpPr>
          <p:spPr bwMode="auto">
            <a:xfrm>
              <a:off x="4801" y="1842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04" name="Oval 237"/>
            <p:cNvSpPr>
              <a:spLocks noChangeAspect="1" noChangeArrowheads="1"/>
            </p:cNvSpPr>
            <p:nvPr/>
          </p:nvSpPr>
          <p:spPr bwMode="auto">
            <a:xfrm>
              <a:off x="4691" y="1953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05" name="Oval 238"/>
            <p:cNvSpPr>
              <a:spLocks noChangeAspect="1" noChangeArrowheads="1"/>
            </p:cNvSpPr>
            <p:nvPr/>
          </p:nvSpPr>
          <p:spPr bwMode="auto">
            <a:xfrm>
              <a:off x="4677" y="2001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06" name="Oval 239"/>
            <p:cNvSpPr>
              <a:spLocks noChangeAspect="1" noChangeArrowheads="1"/>
            </p:cNvSpPr>
            <p:nvPr/>
          </p:nvSpPr>
          <p:spPr bwMode="auto">
            <a:xfrm>
              <a:off x="4598" y="2001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07" name="Oval 240"/>
            <p:cNvSpPr>
              <a:spLocks noChangeAspect="1" noChangeArrowheads="1"/>
            </p:cNvSpPr>
            <p:nvPr/>
          </p:nvSpPr>
          <p:spPr bwMode="auto">
            <a:xfrm>
              <a:off x="4583" y="188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08" name="Oval 241"/>
            <p:cNvSpPr>
              <a:spLocks noChangeAspect="1" noChangeArrowheads="1"/>
            </p:cNvSpPr>
            <p:nvPr/>
          </p:nvSpPr>
          <p:spPr bwMode="auto">
            <a:xfrm>
              <a:off x="4427" y="2017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09" name="Oval 242"/>
            <p:cNvSpPr>
              <a:spLocks noChangeAspect="1" noChangeArrowheads="1"/>
            </p:cNvSpPr>
            <p:nvPr/>
          </p:nvSpPr>
          <p:spPr bwMode="auto">
            <a:xfrm>
              <a:off x="4427" y="196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10" name="Oval 243"/>
            <p:cNvSpPr>
              <a:spLocks noChangeAspect="1" noChangeArrowheads="1"/>
            </p:cNvSpPr>
            <p:nvPr/>
          </p:nvSpPr>
          <p:spPr bwMode="auto">
            <a:xfrm>
              <a:off x="4441" y="188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11" name="Oval 244"/>
            <p:cNvSpPr>
              <a:spLocks noChangeAspect="1" noChangeArrowheads="1"/>
            </p:cNvSpPr>
            <p:nvPr/>
          </p:nvSpPr>
          <p:spPr bwMode="auto">
            <a:xfrm>
              <a:off x="4332" y="2017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12" name="Oval 245"/>
            <p:cNvSpPr>
              <a:spLocks noChangeAspect="1" noChangeArrowheads="1"/>
            </p:cNvSpPr>
            <p:nvPr/>
          </p:nvSpPr>
          <p:spPr bwMode="auto">
            <a:xfrm>
              <a:off x="4364" y="190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13" name="Oval 246"/>
            <p:cNvSpPr>
              <a:spLocks noChangeAspect="1" noChangeArrowheads="1"/>
            </p:cNvSpPr>
            <p:nvPr/>
          </p:nvSpPr>
          <p:spPr bwMode="auto">
            <a:xfrm>
              <a:off x="4301" y="190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14" name="Oval 247"/>
            <p:cNvSpPr>
              <a:spLocks noChangeAspect="1" noChangeArrowheads="1"/>
            </p:cNvSpPr>
            <p:nvPr/>
          </p:nvSpPr>
          <p:spPr bwMode="auto">
            <a:xfrm>
              <a:off x="4239" y="2017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15" name="Oval 248"/>
            <p:cNvSpPr>
              <a:spLocks noChangeAspect="1" noChangeArrowheads="1"/>
            </p:cNvSpPr>
            <p:nvPr/>
          </p:nvSpPr>
          <p:spPr bwMode="auto">
            <a:xfrm>
              <a:off x="4175" y="2017"/>
              <a:ext cx="48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16" name="Oval 249"/>
            <p:cNvSpPr>
              <a:spLocks noChangeAspect="1" noChangeArrowheads="1"/>
            </p:cNvSpPr>
            <p:nvPr/>
          </p:nvSpPr>
          <p:spPr bwMode="auto">
            <a:xfrm>
              <a:off x="4270" y="1937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17" name="Oval 250"/>
            <p:cNvSpPr>
              <a:spLocks noChangeAspect="1" noChangeArrowheads="1"/>
            </p:cNvSpPr>
            <p:nvPr/>
          </p:nvSpPr>
          <p:spPr bwMode="auto">
            <a:xfrm>
              <a:off x="4348" y="1953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18" name="Oval 251"/>
            <p:cNvSpPr>
              <a:spLocks noChangeAspect="1" noChangeArrowheads="1"/>
            </p:cNvSpPr>
            <p:nvPr/>
          </p:nvSpPr>
          <p:spPr bwMode="auto">
            <a:xfrm>
              <a:off x="4364" y="196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19" name="Oval 252"/>
            <p:cNvSpPr>
              <a:spLocks noChangeAspect="1" noChangeArrowheads="1"/>
            </p:cNvSpPr>
            <p:nvPr/>
          </p:nvSpPr>
          <p:spPr bwMode="auto">
            <a:xfrm>
              <a:off x="4208" y="1905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20" name="Oval 253"/>
            <p:cNvSpPr>
              <a:spLocks noChangeAspect="1" noChangeArrowheads="1"/>
            </p:cNvSpPr>
            <p:nvPr/>
          </p:nvSpPr>
          <p:spPr bwMode="auto">
            <a:xfrm>
              <a:off x="4208" y="1953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21" name="Oval 254"/>
            <p:cNvSpPr>
              <a:spLocks noChangeAspect="1" noChangeArrowheads="1"/>
            </p:cNvSpPr>
            <p:nvPr/>
          </p:nvSpPr>
          <p:spPr bwMode="auto">
            <a:xfrm>
              <a:off x="4175" y="1969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22" name="Oval 255"/>
            <p:cNvSpPr>
              <a:spLocks noChangeAspect="1" noChangeArrowheads="1"/>
            </p:cNvSpPr>
            <p:nvPr/>
          </p:nvSpPr>
          <p:spPr bwMode="auto">
            <a:xfrm>
              <a:off x="4052" y="1889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23" name="Oval 256"/>
            <p:cNvSpPr>
              <a:spLocks noChangeAspect="1" noChangeArrowheads="1"/>
            </p:cNvSpPr>
            <p:nvPr/>
          </p:nvSpPr>
          <p:spPr bwMode="auto">
            <a:xfrm>
              <a:off x="4145" y="1889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24" name="Oval 257"/>
            <p:cNvSpPr>
              <a:spLocks noChangeAspect="1" noChangeArrowheads="1"/>
            </p:cNvSpPr>
            <p:nvPr/>
          </p:nvSpPr>
          <p:spPr bwMode="auto">
            <a:xfrm>
              <a:off x="4081" y="1953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25" name="Oval 258"/>
            <p:cNvSpPr>
              <a:spLocks noChangeAspect="1" noChangeArrowheads="1"/>
            </p:cNvSpPr>
            <p:nvPr/>
          </p:nvSpPr>
          <p:spPr bwMode="auto">
            <a:xfrm>
              <a:off x="4081" y="2017"/>
              <a:ext cx="48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26" name="Oval 259"/>
            <p:cNvSpPr>
              <a:spLocks noChangeAspect="1" noChangeArrowheads="1"/>
            </p:cNvSpPr>
            <p:nvPr/>
          </p:nvSpPr>
          <p:spPr bwMode="auto">
            <a:xfrm>
              <a:off x="4114" y="1953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27" name="Oval 260"/>
            <p:cNvSpPr>
              <a:spLocks noChangeAspect="1" noChangeArrowheads="1"/>
            </p:cNvSpPr>
            <p:nvPr/>
          </p:nvSpPr>
          <p:spPr bwMode="auto">
            <a:xfrm>
              <a:off x="3958" y="2001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28" name="Oval 261"/>
            <p:cNvSpPr>
              <a:spLocks noChangeAspect="1" noChangeArrowheads="1"/>
            </p:cNvSpPr>
            <p:nvPr/>
          </p:nvSpPr>
          <p:spPr bwMode="auto">
            <a:xfrm>
              <a:off x="4052" y="1937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29" name="Oval 262"/>
            <p:cNvSpPr>
              <a:spLocks noChangeAspect="1" noChangeArrowheads="1"/>
            </p:cNvSpPr>
            <p:nvPr/>
          </p:nvSpPr>
          <p:spPr bwMode="auto">
            <a:xfrm>
              <a:off x="3988" y="190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30" name="Oval 263"/>
            <p:cNvSpPr>
              <a:spLocks noChangeAspect="1" noChangeArrowheads="1"/>
            </p:cNvSpPr>
            <p:nvPr/>
          </p:nvSpPr>
          <p:spPr bwMode="auto">
            <a:xfrm>
              <a:off x="3988" y="1953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31" name="Oval 264"/>
            <p:cNvSpPr>
              <a:spLocks noChangeAspect="1" noChangeArrowheads="1"/>
            </p:cNvSpPr>
            <p:nvPr/>
          </p:nvSpPr>
          <p:spPr bwMode="auto">
            <a:xfrm>
              <a:off x="3895" y="2001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32" name="Oval 265"/>
            <p:cNvSpPr>
              <a:spLocks noChangeAspect="1" noChangeArrowheads="1"/>
            </p:cNvSpPr>
            <p:nvPr/>
          </p:nvSpPr>
          <p:spPr bwMode="auto">
            <a:xfrm>
              <a:off x="3832" y="2001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33" name="Oval 266"/>
            <p:cNvSpPr>
              <a:spLocks noChangeAspect="1" noChangeArrowheads="1"/>
            </p:cNvSpPr>
            <p:nvPr/>
          </p:nvSpPr>
          <p:spPr bwMode="auto">
            <a:xfrm>
              <a:off x="3864" y="1937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34" name="Oval 267"/>
            <p:cNvSpPr>
              <a:spLocks noChangeAspect="1" noChangeArrowheads="1"/>
            </p:cNvSpPr>
            <p:nvPr/>
          </p:nvSpPr>
          <p:spPr bwMode="auto">
            <a:xfrm>
              <a:off x="3769" y="1984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35" name="Oval 268"/>
            <p:cNvSpPr>
              <a:spLocks noChangeAspect="1" noChangeArrowheads="1"/>
            </p:cNvSpPr>
            <p:nvPr/>
          </p:nvSpPr>
          <p:spPr bwMode="auto">
            <a:xfrm>
              <a:off x="3769" y="1937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36" name="Oval 269"/>
            <p:cNvSpPr>
              <a:spLocks noChangeAspect="1" noChangeArrowheads="1"/>
            </p:cNvSpPr>
            <p:nvPr/>
          </p:nvSpPr>
          <p:spPr bwMode="auto">
            <a:xfrm>
              <a:off x="3707" y="1921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37" name="Oval 270"/>
            <p:cNvSpPr>
              <a:spLocks noChangeAspect="1" noChangeArrowheads="1"/>
            </p:cNvSpPr>
            <p:nvPr/>
          </p:nvSpPr>
          <p:spPr bwMode="auto">
            <a:xfrm>
              <a:off x="3614" y="1921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38" name="Oval 271"/>
            <p:cNvSpPr>
              <a:spLocks noChangeAspect="1" noChangeArrowheads="1"/>
            </p:cNvSpPr>
            <p:nvPr/>
          </p:nvSpPr>
          <p:spPr bwMode="auto">
            <a:xfrm>
              <a:off x="3614" y="1984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39" name="Oval 272"/>
            <p:cNvSpPr>
              <a:spLocks noChangeAspect="1" noChangeArrowheads="1"/>
            </p:cNvSpPr>
            <p:nvPr/>
          </p:nvSpPr>
          <p:spPr bwMode="auto">
            <a:xfrm>
              <a:off x="3551" y="1984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40" name="Oval 273"/>
            <p:cNvSpPr>
              <a:spLocks noChangeAspect="1" noChangeArrowheads="1"/>
            </p:cNvSpPr>
            <p:nvPr/>
          </p:nvSpPr>
          <p:spPr bwMode="auto">
            <a:xfrm>
              <a:off x="3332" y="196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41" name="Oval 274"/>
            <p:cNvSpPr>
              <a:spLocks noChangeAspect="1" noChangeArrowheads="1"/>
            </p:cNvSpPr>
            <p:nvPr/>
          </p:nvSpPr>
          <p:spPr bwMode="auto">
            <a:xfrm>
              <a:off x="3332" y="1921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42" name="Oval 275"/>
            <p:cNvSpPr>
              <a:spLocks noChangeAspect="1" noChangeArrowheads="1"/>
            </p:cNvSpPr>
            <p:nvPr/>
          </p:nvSpPr>
          <p:spPr bwMode="auto">
            <a:xfrm>
              <a:off x="3270" y="1969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43" name="Oval 276"/>
            <p:cNvSpPr>
              <a:spLocks noChangeAspect="1" noChangeArrowheads="1"/>
            </p:cNvSpPr>
            <p:nvPr/>
          </p:nvSpPr>
          <p:spPr bwMode="auto">
            <a:xfrm>
              <a:off x="3112" y="1969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44" name="Oval 277"/>
            <p:cNvSpPr>
              <a:spLocks noChangeAspect="1" noChangeArrowheads="1"/>
            </p:cNvSpPr>
            <p:nvPr/>
          </p:nvSpPr>
          <p:spPr bwMode="auto">
            <a:xfrm>
              <a:off x="3222" y="1969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45" name="Oval 278"/>
            <p:cNvSpPr>
              <a:spLocks noChangeAspect="1" noChangeArrowheads="1"/>
            </p:cNvSpPr>
            <p:nvPr/>
          </p:nvSpPr>
          <p:spPr bwMode="auto">
            <a:xfrm>
              <a:off x="2988" y="1937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46" name="Oval 279"/>
            <p:cNvSpPr>
              <a:spLocks noChangeAspect="1" noChangeArrowheads="1"/>
            </p:cNvSpPr>
            <p:nvPr/>
          </p:nvSpPr>
          <p:spPr bwMode="auto">
            <a:xfrm>
              <a:off x="3129" y="1937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47" name="Oval 280"/>
            <p:cNvSpPr>
              <a:spLocks noChangeAspect="1" noChangeArrowheads="1"/>
            </p:cNvSpPr>
            <p:nvPr/>
          </p:nvSpPr>
          <p:spPr bwMode="auto">
            <a:xfrm>
              <a:off x="3285" y="1921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48" name="Oval 281"/>
            <p:cNvSpPr>
              <a:spLocks noChangeAspect="1" noChangeArrowheads="1"/>
            </p:cNvSpPr>
            <p:nvPr/>
          </p:nvSpPr>
          <p:spPr bwMode="auto">
            <a:xfrm>
              <a:off x="3457" y="1937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49" name="Oval 282"/>
            <p:cNvSpPr>
              <a:spLocks noChangeAspect="1" noChangeArrowheads="1"/>
            </p:cNvSpPr>
            <p:nvPr/>
          </p:nvSpPr>
          <p:spPr bwMode="auto">
            <a:xfrm>
              <a:off x="3426" y="1969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50" name="Oval 283"/>
            <p:cNvSpPr>
              <a:spLocks noChangeAspect="1" noChangeArrowheads="1"/>
            </p:cNvSpPr>
            <p:nvPr/>
          </p:nvSpPr>
          <p:spPr bwMode="auto">
            <a:xfrm>
              <a:off x="3707" y="1953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51" name="Oval 284"/>
            <p:cNvSpPr>
              <a:spLocks noChangeAspect="1" noChangeArrowheads="1"/>
            </p:cNvSpPr>
            <p:nvPr/>
          </p:nvSpPr>
          <p:spPr bwMode="auto">
            <a:xfrm>
              <a:off x="3816" y="1937"/>
              <a:ext cx="48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52" name="Oval 285"/>
            <p:cNvSpPr>
              <a:spLocks noChangeAspect="1" noChangeArrowheads="1"/>
            </p:cNvSpPr>
            <p:nvPr/>
          </p:nvSpPr>
          <p:spPr bwMode="auto">
            <a:xfrm>
              <a:off x="3911" y="1953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53" name="Oval 286"/>
            <p:cNvSpPr>
              <a:spLocks noChangeAspect="1" noChangeArrowheads="1"/>
            </p:cNvSpPr>
            <p:nvPr/>
          </p:nvSpPr>
          <p:spPr bwMode="auto">
            <a:xfrm>
              <a:off x="4098" y="190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54" name="Oval 287"/>
            <p:cNvSpPr>
              <a:spLocks noChangeAspect="1" noChangeArrowheads="1"/>
            </p:cNvSpPr>
            <p:nvPr/>
          </p:nvSpPr>
          <p:spPr bwMode="auto">
            <a:xfrm>
              <a:off x="4254" y="1874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55" name="Oval 288"/>
            <p:cNvSpPr>
              <a:spLocks noChangeAspect="1" noChangeArrowheads="1"/>
            </p:cNvSpPr>
            <p:nvPr/>
          </p:nvSpPr>
          <p:spPr bwMode="auto">
            <a:xfrm>
              <a:off x="4191" y="2001"/>
              <a:ext cx="48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56" name="Oval 289"/>
            <p:cNvSpPr>
              <a:spLocks noChangeAspect="1" noChangeArrowheads="1"/>
            </p:cNvSpPr>
            <p:nvPr/>
          </p:nvSpPr>
          <p:spPr bwMode="auto">
            <a:xfrm>
              <a:off x="4332" y="1874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57" name="Oval 290"/>
            <p:cNvSpPr>
              <a:spLocks noChangeAspect="1" noChangeArrowheads="1"/>
            </p:cNvSpPr>
            <p:nvPr/>
          </p:nvSpPr>
          <p:spPr bwMode="auto">
            <a:xfrm>
              <a:off x="4724" y="1874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58" name="Oval 291"/>
            <p:cNvSpPr>
              <a:spLocks noChangeAspect="1" noChangeArrowheads="1"/>
            </p:cNvSpPr>
            <p:nvPr/>
          </p:nvSpPr>
          <p:spPr bwMode="auto">
            <a:xfrm>
              <a:off x="4598" y="1921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59" name="Oval 292"/>
            <p:cNvSpPr>
              <a:spLocks noChangeAspect="1" noChangeArrowheads="1"/>
            </p:cNvSpPr>
            <p:nvPr/>
          </p:nvSpPr>
          <p:spPr bwMode="auto">
            <a:xfrm>
              <a:off x="4520" y="1937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60" name="Oval 293"/>
            <p:cNvSpPr>
              <a:spLocks noChangeAspect="1" noChangeArrowheads="1"/>
            </p:cNvSpPr>
            <p:nvPr/>
          </p:nvSpPr>
          <p:spPr bwMode="auto">
            <a:xfrm>
              <a:off x="4520" y="196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61" name="Oval 294"/>
            <p:cNvSpPr>
              <a:spLocks noChangeAspect="1" noChangeArrowheads="1"/>
            </p:cNvSpPr>
            <p:nvPr/>
          </p:nvSpPr>
          <p:spPr bwMode="auto">
            <a:xfrm>
              <a:off x="4755" y="1953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62" name="Oval 295"/>
            <p:cNvSpPr>
              <a:spLocks noChangeAspect="1" noChangeArrowheads="1"/>
            </p:cNvSpPr>
            <p:nvPr/>
          </p:nvSpPr>
          <p:spPr bwMode="auto">
            <a:xfrm>
              <a:off x="4677" y="2064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63" name="Oval 296"/>
            <p:cNvSpPr>
              <a:spLocks noChangeAspect="1" noChangeArrowheads="1"/>
            </p:cNvSpPr>
            <p:nvPr/>
          </p:nvSpPr>
          <p:spPr bwMode="auto">
            <a:xfrm>
              <a:off x="2425" y="196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64" name="Oval 297"/>
            <p:cNvSpPr>
              <a:spLocks noChangeAspect="1" noChangeArrowheads="1"/>
            </p:cNvSpPr>
            <p:nvPr/>
          </p:nvSpPr>
          <p:spPr bwMode="auto">
            <a:xfrm>
              <a:off x="2457" y="1906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65" name="Oval 298"/>
            <p:cNvSpPr>
              <a:spLocks noChangeAspect="1" noChangeArrowheads="1"/>
            </p:cNvSpPr>
            <p:nvPr/>
          </p:nvSpPr>
          <p:spPr bwMode="auto">
            <a:xfrm>
              <a:off x="2488" y="196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66" name="Oval 299"/>
            <p:cNvSpPr>
              <a:spLocks noChangeAspect="1" noChangeArrowheads="1"/>
            </p:cNvSpPr>
            <p:nvPr/>
          </p:nvSpPr>
          <p:spPr bwMode="auto">
            <a:xfrm>
              <a:off x="2376" y="1970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67" name="Oval 300"/>
            <p:cNvSpPr>
              <a:spLocks noChangeAspect="1" noChangeArrowheads="1"/>
            </p:cNvSpPr>
            <p:nvPr/>
          </p:nvSpPr>
          <p:spPr bwMode="auto">
            <a:xfrm>
              <a:off x="2422" y="1954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68" name="Oval 301"/>
            <p:cNvSpPr>
              <a:spLocks noChangeAspect="1" noChangeArrowheads="1"/>
            </p:cNvSpPr>
            <p:nvPr/>
          </p:nvSpPr>
          <p:spPr bwMode="auto">
            <a:xfrm>
              <a:off x="2495" y="1938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69" name="Oval 302"/>
            <p:cNvSpPr>
              <a:spLocks noChangeAspect="1" noChangeArrowheads="1"/>
            </p:cNvSpPr>
            <p:nvPr/>
          </p:nvSpPr>
          <p:spPr bwMode="auto">
            <a:xfrm>
              <a:off x="2450" y="1970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70" name="Oval 304"/>
            <p:cNvSpPr>
              <a:spLocks noChangeAspect="1" noChangeArrowheads="1"/>
            </p:cNvSpPr>
            <p:nvPr/>
          </p:nvSpPr>
          <p:spPr bwMode="auto">
            <a:xfrm>
              <a:off x="2375" y="1970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71" name="Oval 305"/>
            <p:cNvSpPr>
              <a:spLocks noChangeAspect="1" noChangeArrowheads="1"/>
            </p:cNvSpPr>
            <p:nvPr/>
          </p:nvSpPr>
          <p:spPr bwMode="auto">
            <a:xfrm>
              <a:off x="4807" y="1966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72" name="Oval 307"/>
            <p:cNvSpPr>
              <a:spLocks noChangeAspect="1" noChangeArrowheads="1"/>
            </p:cNvSpPr>
            <p:nvPr/>
          </p:nvSpPr>
          <p:spPr bwMode="auto">
            <a:xfrm>
              <a:off x="2790" y="1840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73" name="Oval 308"/>
            <p:cNvSpPr>
              <a:spLocks noChangeAspect="1" noChangeArrowheads="1"/>
            </p:cNvSpPr>
            <p:nvPr/>
          </p:nvSpPr>
          <p:spPr bwMode="auto">
            <a:xfrm>
              <a:off x="2853" y="1871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74" name="Oval 309"/>
            <p:cNvSpPr>
              <a:spLocks noChangeAspect="1" noChangeArrowheads="1"/>
            </p:cNvSpPr>
            <p:nvPr/>
          </p:nvSpPr>
          <p:spPr bwMode="auto">
            <a:xfrm>
              <a:off x="2963" y="1871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75" name="Oval 310"/>
            <p:cNvSpPr>
              <a:spLocks noChangeAspect="1" noChangeArrowheads="1"/>
            </p:cNvSpPr>
            <p:nvPr/>
          </p:nvSpPr>
          <p:spPr bwMode="auto">
            <a:xfrm>
              <a:off x="2853" y="1903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76" name="Oval 311"/>
            <p:cNvSpPr>
              <a:spLocks noChangeAspect="1" noChangeArrowheads="1"/>
            </p:cNvSpPr>
            <p:nvPr/>
          </p:nvSpPr>
          <p:spPr bwMode="auto">
            <a:xfrm>
              <a:off x="2884" y="185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77" name="Oval 312"/>
            <p:cNvSpPr>
              <a:spLocks noChangeAspect="1" noChangeArrowheads="1"/>
            </p:cNvSpPr>
            <p:nvPr/>
          </p:nvSpPr>
          <p:spPr bwMode="auto">
            <a:xfrm>
              <a:off x="2759" y="1903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78" name="Oval 313"/>
            <p:cNvSpPr>
              <a:spLocks noChangeAspect="1" noChangeArrowheads="1"/>
            </p:cNvSpPr>
            <p:nvPr/>
          </p:nvSpPr>
          <p:spPr bwMode="auto">
            <a:xfrm>
              <a:off x="2806" y="1903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79" name="Oval 314"/>
            <p:cNvSpPr>
              <a:spLocks noChangeAspect="1" noChangeArrowheads="1"/>
            </p:cNvSpPr>
            <p:nvPr/>
          </p:nvSpPr>
          <p:spPr bwMode="auto">
            <a:xfrm>
              <a:off x="2868" y="1935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80" name="Oval 315"/>
            <p:cNvSpPr>
              <a:spLocks noChangeAspect="1" noChangeArrowheads="1"/>
            </p:cNvSpPr>
            <p:nvPr/>
          </p:nvSpPr>
          <p:spPr bwMode="auto">
            <a:xfrm>
              <a:off x="2963" y="1903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81" name="Oval 316"/>
            <p:cNvSpPr>
              <a:spLocks noChangeAspect="1" noChangeArrowheads="1"/>
            </p:cNvSpPr>
            <p:nvPr/>
          </p:nvSpPr>
          <p:spPr bwMode="auto">
            <a:xfrm>
              <a:off x="3025" y="1887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82" name="Oval 317"/>
            <p:cNvSpPr>
              <a:spLocks noChangeAspect="1" noChangeArrowheads="1"/>
            </p:cNvSpPr>
            <p:nvPr/>
          </p:nvSpPr>
          <p:spPr bwMode="auto">
            <a:xfrm>
              <a:off x="3056" y="1903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83" name="Oval 318"/>
            <p:cNvSpPr>
              <a:spLocks noChangeAspect="1" noChangeArrowheads="1"/>
            </p:cNvSpPr>
            <p:nvPr/>
          </p:nvSpPr>
          <p:spPr bwMode="auto">
            <a:xfrm>
              <a:off x="3119" y="1903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84" name="Oval 319"/>
            <p:cNvSpPr>
              <a:spLocks noChangeAspect="1" noChangeArrowheads="1"/>
            </p:cNvSpPr>
            <p:nvPr/>
          </p:nvSpPr>
          <p:spPr bwMode="auto">
            <a:xfrm>
              <a:off x="3087" y="1887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85" name="Oval 320"/>
            <p:cNvSpPr>
              <a:spLocks noChangeAspect="1" noChangeArrowheads="1"/>
            </p:cNvSpPr>
            <p:nvPr/>
          </p:nvSpPr>
          <p:spPr bwMode="auto">
            <a:xfrm>
              <a:off x="3181" y="1903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86" name="Oval 321"/>
            <p:cNvSpPr>
              <a:spLocks noChangeAspect="1" noChangeArrowheads="1"/>
            </p:cNvSpPr>
            <p:nvPr/>
          </p:nvSpPr>
          <p:spPr bwMode="auto">
            <a:xfrm>
              <a:off x="3181" y="185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87" name="Oval 322"/>
            <p:cNvSpPr>
              <a:spLocks noChangeAspect="1" noChangeArrowheads="1"/>
            </p:cNvSpPr>
            <p:nvPr/>
          </p:nvSpPr>
          <p:spPr bwMode="auto">
            <a:xfrm>
              <a:off x="3369" y="183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88" name="Oval 323"/>
            <p:cNvSpPr>
              <a:spLocks noChangeAspect="1" noChangeArrowheads="1"/>
            </p:cNvSpPr>
            <p:nvPr/>
          </p:nvSpPr>
          <p:spPr bwMode="auto">
            <a:xfrm>
              <a:off x="3275" y="1903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89" name="Oval 324"/>
            <p:cNvSpPr>
              <a:spLocks noChangeAspect="1" noChangeArrowheads="1"/>
            </p:cNvSpPr>
            <p:nvPr/>
          </p:nvSpPr>
          <p:spPr bwMode="auto">
            <a:xfrm>
              <a:off x="3306" y="1855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90" name="Oval 325"/>
            <p:cNvSpPr>
              <a:spLocks noChangeAspect="1" noChangeArrowheads="1"/>
            </p:cNvSpPr>
            <p:nvPr/>
          </p:nvSpPr>
          <p:spPr bwMode="auto">
            <a:xfrm>
              <a:off x="3462" y="1871"/>
              <a:ext cx="48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91" name="Oval 326"/>
            <p:cNvSpPr>
              <a:spLocks noChangeAspect="1" noChangeArrowheads="1"/>
            </p:cNvSpPr>
            <p:nvPr/>
          </p:nvSpPr>
          <p:spPr bwMode="auto">
            <a:xfrm>
              <a:off x="3416" y="1903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92" name="Oval 327"/>
            <p:cNvSpPr>
              <a:spLocks noChangeAspect="1" noChangeArrowheads="1"/>
            </p:cNvSpPr>
            <p:nvPr/>
          </p:nvSpPr>
          <p:spPr bwMode="auto">
            <a:xfrm>
              <a:off x="3712" y="183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93" name="Oval 328"/>
            <p:cNvSpPr>
              <a:spLocks noChangeAspect="1" noChangeArrowheads="1"/>
            </p:cNvSpPr>
            <p:nvPr/>
          </p:nvSpPr>
          <p:spPr bwMode="auto">
            <a:xfrm>
              <a:off x="3619" y="1903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94" name="Oval 329"/>
            <p:cNvSpPr>
              <a:spLocks noChangeAspect="1" noChangeArrowheads="1"/>
            </p:cNvSpPr>
            <p:nvPr/>
          </p:nvSpPr>
          <p:spPr bwMode="auto">
            <a:xfrm>
              <a:off x="3649" y="1855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95" name="Oval 330"/>
            <p:cNvSpPr>
              <a:spLocks noChangeAspect="1" noChangeArrowheads="1"/>
            </p:cNvSpPr>
            <p:nvPr/>
          </p:nvSpPr>
          <p:spPr bwMode="auto">
            <a:xfrm>
              <a:off x="3806" y="1871"/>
              <a:ext cx="48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96" name="Oval 331"/>
            <p:cNvSpPr>
              <a:spLocks noChangeAspect="1" noChangeArrowheads="1"/>
            </p:cNvSpPr>
            <p:nvPr/>
          </p:nvSpPr>
          <p:spPr bwMode="auto">
            <a:xfrm>
              <a:off x="3759" y="1903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97" name="Oval 332"/>
            <p:cNvSpPr>
              <a:spLocks noChangeAspect="1" noChangeArrowheads="1"/>
            </p:cNvSpPr>
            <p:nvPr/>
          </p:nvSpPr>
          <p:spPr bwMode="auto">
            <a:xfrm>
              <a:off x="3712" y="1918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98" name="Oval 333"/>
            <p:cNvSpPr>
              <a:spLocks noChangeAspect="1" noChangeArrowheads="1"/>
            </p:cNvSpPr>
            <p:nvPr/>
          </p:nvSpPr>
          <p:spPr bwMode="auto">
            <a:xfrm>
              <a:off x="3900" y="1918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099" name="Oval 334"/>
            <p:cNvSpPr>
              <a:spLocks noChangeAspect="1" noChangeArrowheads="1"/>
            </p:cNvSpPr>
            <p:nvPr/>
          </p:nvSpPr>
          <p:spPr bwMode="auto">
            <a:xfrm>
              <a:off x="3978" y="1935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00" name="Oval 335"/>
            <p:cNvSpPr>
              <a:spLocks noChangeAspect="1" noChangeArrowheads="1"/>
            </p:cNvSpPr>
            <p:nvPr/>
          </p:nvSpPr>
          <p:spPr bwMode="auto">
            <a:xfrm>
              <a:off x="4072" y="183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01" name="Oval 336"/>
            <p:cNvSpPr>
              <a:spLocks noChangeAspect="1" noChangeArrowheads="1"/>
            </p:cNvSpPr>
            <p:nvPr/>
          </p:nvSpPr>
          <p:spPr bwMode="auto">
            <a:xfrm>
              <a:off x="4165" y="183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02" name="Oval 337"/>
            <p:cNvSpPr>
              <a:spLocks noChangeAspect="1" noChangeArrowheads="1"/>
            </p:cNvSpPr>
            <p:nvPr/>
          </p:nvSpPr>
          <p:spPr bwMode="auto">
            <a:xfrm>
              <a:off x="4259" y="1935"/>
              <a:ext cx="48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03" name="Oval 338"/>
            <p:cNvSpPr>
              <a:spLocks noChangeAspect="1" noChangeArrowheads="1"/>
            </p:cNvSpPr>
            <p:nvPr/>
          </p:nvSpPr>
          <p:spPr bwMode="auto">
            <a:xfrm>
              <a:off x="4354" y="1935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04" name="Oval 339"/>
            <p:cNvSpPr>
              <a:spLocks noChangeAspect="1" noChangeArrowheads="1"/>
            </p:cNvSpPr>
            <p:nvPr/>
          </p:nvSpPr>
          <p:spPr bwMode="auto">
            <a:xfrm>
              <a:off x="4525" y="1935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05" name="Oval 340"/>
            <p:cNvSpPr>
              <a:spLocks noChangeAspect="1" noChangeArrowheads="1"/>
            </p:cNvSpPr>
            <p:nvPr/>
          </p:nvSpPr>
          <p:spPr bwMode="auto">
            <a:xfrm>
              <a:off x="4714" y="1951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06" name="Oval 341"/>
            <p:cNvSpPr>
              <a:spLocks noChangeAspect="1" noChangeArrowheads="1"/>
            </p:cNvSpPr>
            <p:nvPr/>
          </p:nvSpPr>
          <p:spPr bwMode="auto">
            <a:xfrm>
              <a:off x="4964" y="1966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07" name="Oval 342"/>
            <p:cNvSpPr>
              <a:spLocks noChangeAspect="1" noChangeArrowheads="1"/>
            </p:cNvSpPr>
            <p:nvPr/>
          </p:nvSpPr>
          <p:spPr bwMode="auto">
            <a:xfrm>
              <a:off x="4885" y="1808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08" name="Oval 343"/>
            <p:cNvSpPr>
              <a:spLocks noChangeAspect="1" noChangeArrowheads="1"/>
            </p:cNvSpPr>
            <p:nvPr/>
          </p:nvSpPr>
          <p:spPr bwMode="auto">
            <a:xfrm>
              <a:off x="4948" y="183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09" name="Oval 344"/>
            <p:cNvSpPr>
              <a:spLocks noChangeAspect="1" noChangeArrowheads="1"/>
            </p:cNvSpPr>
            <p:nvPr/>
          </p:nvSpPr>
          <p:spPr bwMode="auto">
            <a:xfrm>
              <a:off x="4885" y="1903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10" name="Oval 345"/>
            <p:cNvSpPr>
              <a:spLocks noChangeAspect="1" noChangeArrowheads="1"/>
            </p:cNvSpPr>
            <p:nvPr/>
          </p:nvSpPr>
          <p:spPr bwMode="auto">
            <a:xfrm>
              <a:off x="4885" y="1966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11" name="Oval 346"/>
            <p:cNvSpPr>
              <a:spLocks noChangeAspect="1" noChangeArrowheads="1"/>
            </p:cNvSpPr>
            <p:nvPr/>
          </p:nvSpPr>
          <p:spPr bwMode="auto">
            <a:xfrm>
              <a:off x="5026" y="1998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12" name="Oval 347"/>
            <p:cNvSpPr>
              <a:spLocks noChangeAspect="1" noChangeArrowheads="1"/>
            </p:cNvSpPr>
            <p:nvPr/>
          </p:nvSpPr>
          <p:spPr bwMode="auto">
            <a:xfrm>
              <a:off x="5041" y="1935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13" name="Oval 348"/>
            <p:cNvSpPr>
              <a:spLocks noChangeAspect="1" noChangeArrowheads="1"/>
            </p:cNvSpPr>
            <p:nvPr/>
          </p:nvSpPr>
          <p:spPr bwMode="auto">
            <a:xfrm>
              <a:off x="5026" y="1839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14" name="Oval 349"/>
            <p:cNvSpPr>
              <a:spLocks noChangeAspect="1" noChangeArrowheads="1"/>
            </p:cNvSpPr>
            <p:nvPr/>
          </p:nvSpPr>
          <p:spPr bwMode="auto">
            <a:xfrm>
              <a:off x="5041" y="1776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15" name="Oval 350"/>
            <p:cNvSpPr>
              <a:spLocks noChangeAspect="1" noChangeArrowheads="1"/>
            </p:cNvSpPr>
            <p:nvPr/>
          </p:nvSpPr>
          <p:spPr bwMode="auto">
            <a:xfrm>
              <a:off x="4931" y="1887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16" name="Oval 351"/>
            <p:cNvSpPr>
              <a:spLocks noChangeAspect="1" noChangeArrowheads="1"/>
            </p:cNvSpPr>
            <p:nvPr/>
          </p:nvSpPr>
          <p:spPr bwMode="auto">
            <a:xfrm>
              <a:off x="4917" y="1935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17" name="Oval 352"/>
            <p:cNvSpPr>
              <a:spLocks noChangeAspect="1" noChangeArrowheads="1"/>
            </p:cNvSpPr>
            <p:nvPr/>
          </p:nvSpPr>
          <p:spPr bwMode="auto">
            <a:xfrm>
              <a:off x="4838" y="1935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18" name="Oval 353"/>
            <p:cNvSpPr>
              <a:spLocks noChangeAspect="1" noChangeArrowheads="1"/>
            </p:cNvSpPr>
            <p:nvPr/>
          </p:nvSpPr>
          <p:spPr bwMode="auto">
            <a:xfrm>
              <a:off x="4823" y="1823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19" name="Oval 354"/>
            <p:cNvSpPr>
              <a:spLocks noChangeAspect="1" noChangeArrowheads="1"/>
            </p:cNvSpPr>
            <p:nvPr/>
          </p:nvSpPr>
          <p:spPr bwMode="auto">
            <a:xfrm>
              <a:off x="4667" y="1951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20" name="Oval 355"/>
            <p:cNvSpPr>
              <a:spLocks noChangeAspect="1" noChangeArrowheads="1"/>
            </p:cNvSpPr>
            <p:nvPr/>
          </p:nvSpPr>
          <p:spPr bwMode="auto">
            <a:xfrm>
              <a:off x="4667" y="1903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21" name="Oval 356"/>
            <p:cNvSpPr>
              <a:spLocks noChangeAspect="1" noChangeArrowheads="1"/>
            </p:cNvSpPr>
            <p:nvPr/>
          </p:nvSpPr>
          <p:spPr bwMode="auto">
            <a:xfrm>
              <a:off x="4681" y="1823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22" name="Oval 357"/>
            <p:cNvSpPr>
              <a:spLocks noChangeAspect="1" noChangeArrowheads="1"/>
            </p:cNvSpPr>
            <p:nvPr/>
          </p:nvSpPr>
          <p:spPr bwMode="auto">
            <a:xfrm>
              <a:off x="4572" y="1951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23" name="Oval 358"/>
            <p:cNvSpPr>
              <a:spLocks noChangeAspect="1" noChangeArrowheads="1"/>
            </p:cNvSpPr>
            <p:nvPr/>
          </p:nvSpPr>
          <p:spPr bwMode="auto">
            <a:xfrm>
              <a:off x="4604" y="183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24" name="Oval 359"/>
            <p:cNvSpPr>
              <a:spLocks noChangeAspect="1" noChangeArrowheads="1"/>
            </p:cNvSpPr>
            <p:nvPr/>
          </p:nvSpPr>
          <p:spPr bwMode="auto">
            <a:xfrm>
              <a:off x="4541" y="183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25" name="Oval 360"/>
            <p:cNvSpPr>
              <a:spLocks noChangeAspect="1" noChangeArrowheads="1"/>
            </p:cNvSpPr>
            <p:nvPr/>
          </p:nvSpPr>
          <p:spPr bwMode="auto">
            <a:xfrm>
              <a:off x="4479" y="1951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26" name="Oval 361"/>
            <p:cNvSpPr>
              <a:spLocks noChangeAspect="1" noChangeArrowheads="1"/>
            </p:cNvSpPr>
            <p:nvPr/>
          </p:nvSpPr>
          <p:spPr bwMode="auto">
            <a:xfrm>
              <a:off x="4415" y="1951"/>
              <a:ext cx="48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27" name="Oval 362"/>
            <p:cNvSpPr>
              <a:spLocks noChangeAspect="1" noChangeArrowheads="1"/>
            </p:cNvSpPr>
            <p:nvPr/>
          </p:nvSpPr>
          <p:spPr bwMode="auto">
            <a:xfrm>
              <a:off x="4510" y="1871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28" name="Oval 363"/>
            <p:cNvSpPr>
              <a:spLocks noChangeAspect="1" noChangeArrowheads="1"/>
            </p:cNvSpPr>
            <p:nvPr/>
          </p:nvSpPr>
          <p:spPr bwMode="auto">
            <a:xfrm>
              <a:off x="4588" y="1887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29" name="Oval 364"/>
            <p:cNvSpPr>
              <a:spLocks noChangeAspect="1" noChangeArrowheads="1"/>
            </p:cNvSpPr>
            <p:nvPr/>
          </p:nvSpPr>
          <p:spPr bwMode="auto">
            <a:xfrm>
              <a:off x="4604" y="1903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30" name="Oval 365"/>
            <p:cNvSpPr>
              <a:spLocks noChangeAspect="1" noChangeArrowheads="1"/>
            </p:cNvSpPr>
            <p:nvPr/>
          </p:nvSpPr>
          <p:spPr bwMode="auto">
            <a:xfrm>
              <a:off x="4448" y="1839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31" name="Oval 366"/>
            <p:cNvSpPr>
              <a:spLocks noChangeAspect="1" noChangeArrowheads="1"/>
            </p:cNvSpPr>
            <p:nvPr/>
          </p:nvSpPr>
          <p:spPr bwMode="auto">
            <a:xfrm>
              <a:off x="4448" y="1887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32" name="Oval 367"/>
            <p:cNvSpPr>
              <a:spLocks noChangeAspect="1" noChangeArrowheads="1"/>
            </p:cNvSpPr>
            <p:nvPr/>
          </p:nvSpPr>
          <p:spPr bwMode="auto">
            <a:xfrm>
              <a:off x="4415" y="1903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33" name="Oval 368"/>
            <p:cNvSpPr>
              <a:spLocks noChangeAspect="1" noChangeArrowheads="1"/>
            </p:cNvSpPr>
            <p:nvPr/>
          </p:nvSpPr>
          <p:spPr bwMode="auto">
            <a:xfrm>
              <a:off x="4292" y="1823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34" name="Oval 369"/>
            <p:cNvSpPr>
              <a:spLocks noChangeAspect="1" noChangeArrowheads="1"/>
            </p:cNvSpPr>
            <p:nvPr/>
          </p:nvSpPr>
          <p:spPr bwMode="auto">
            <a:xfrm>
              <a:off x="4385" y="1823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35" name="Oval 370"/>
            <p:cNvSpPr>
              <a:spLocks noChangeAspect="1" noChangeArrowheads="1"/>
            </p:cNvSpPr>
            <p:nvPr/>
          </p:nvSpPr>
          <p:spPr bwMode="auto">
            <a:xfrm>
              <a:off x="4321" y="1887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36" name="Oval 371"/>
            <p:cNvSpPr>
              <a:spLocks noChangeAspect="1" noChangeArrowheads="1"/>
            </p:cNvSpPr>
            <p:nvPr/>
          </p:nvSpPr>
          <p:spPr bwMode="auto">
            <a:xfrm>
              <a:off x="4321" y="1951"/>
              <a:ext cx="48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37" name="Oval 372"/>
            <p:cNvSpPr>
              <a:spLocks noChangeAspect="1" noChangeArrowheads="1"/>
            </p:cNvSpPr>
            <p:nvPr/>
          </p:nvSpPr>
          <p:spPr bwMode="auto">
            <a:xfrm>
              <a:off x="4354" y="1887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38" name="Oval 373"/>
            <p:cNvSpPr>
              <a:spLocks noChangeAspect="1" noChangeArrowheads="1"/>
            </p:cNvSpPr>
            <p:nvPr/>
          </p:nvSpPr>
          <p:spPr bwMode="auto">
            <a:xfrm>
              <a:off x="4198" y="1935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39" name="Oval 374"/>
            <p:cNvSpPr>
              <a:spLocks noChangeAspect="1" noChangeArrowheads="1"/>
            </p:cNvSpPr>
            <p:nvPr/>
          </p:nvSpPr>
          <p:spPr bwMode="auto">
            <a:xfrm>
              <a:off x="4292" y="1871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40" name="Oval 375"/>
            <p:cNvSpPr>
              <a:spLocks noChangeAspect="1" noChangeArrowheads="1"/>
            </p:cNvSpPr>
            <p:nvPr/>
          </p:nvSpPr>
          <p:spPr bwMode="auto">
            <a:xfrm>
              <a:off x="4228" y="183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41" name="Oval 376"/>
            <p:cNvSpPr>
              <a:spLocks noChangeAspect="1" noChangeArrowheads="1"/>
            </p:cNvSpPr>
            <p:nvPr/>
          </p:nvSpPr>
          <p:spPr bwMode="auto">
            <a:xfrm>
              <a:off x="4228" y="1887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42" name="Oval 377"/>
            <p:cNvSpPr>
              <a:spLocks noChangeAspect="1" noChangeArrowheads="1"/>
            </p:cNvSpPr>
            <p:nvPr/>
          </p:nvSpPr>
          <p:spPr bwMode="auto">
            <a:xfrm>
              <a:off x="4135" y="1935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43" name="Oval 378"/>
            <p:cNvSpPr>
              <a:spLocks noChangeAspect="1" noChangeArrowheads="1"/>
            </p:cNvSpPr>
            <p:nvPr/>
          </p:nvSpPr>
          <p:spPr bwMode="auto">
            <a:xfrm>
              <a:off x="4072" y="1935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44" name="Oval 379"/>
            <p:cNvSpPr>
              <a:spLocks noChangeAspect="1" noChangeArrowheads="1"/>
            </p:cNvSpPr>
            <p:nvPr/>
          </p:nvSpPr>
          <p:spPr bwMode="auto">
            <a:xfrm>
              <a:off x="4104" y="1871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45" name="Oval 380"/>
            <p:cNvSpPr>
              <a:spLocks noChangeAspect="1" noChangeArrowheads="1"/>
            </p:cNvSpPr>
            <p:nvPr/>
          </p:nvSpPr>
          <p:spPr bwMode="auto">
            <a:xfrm>
              <a:off x="4009" y="1918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46" name="Oval 381"/>
            <p:cNvSpPr>
              <a:spLocks noChangeAspect="1" noChangeArrowheads="1"/>
            </p:cNvSpPr>
            <p:nvPr/>
          </p:nvSpPr>
          <p:spPr bwMode="auto">
            <a:xfrm>
              <a:off x="4009" y="1871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47" name="Oval 382"/>
            <p:cNvSpPr>
              <a:spLocks noChangeAspect="1" noChangeArrowheads="1"/>
            </p:cNvSpPr>
            <p:nvPr/>
          </p:nvSpPr>
          <p:spPr bwMode="auto">
            <a:xfrm>
              <a:off x="3947" y="1855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48" name="Oval 383"/>
            <p:cNvSpPr>
              <a:spLocks noChangeAspect="1" noChangeArrowheads="1"/>
            </p:cNvSpPr>
            <p:nvPr/>
          </p:nvSpPr>
          <p:spPr bwMode="auto">
            <a:xfrm>
              <a:off x="3854" y="1855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49" name="Oval 384"/>
            <p:cNvSpPr>
              <a:spLocks noChangeAspect="1" noChangeArrowheads="1"/>
            </p:cNvSpPr>
            <p:nvPr/>
          </p:nvSpPr>
          <p:spPr bwMode="auto">
            <a:xfrm>
              <a:off x="3854" y="1918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50" name="Oval 385"/>
            <p:cNvSpPr>
              <a:spLocks noChangeAspect="1" noChangeArrowheads="1"/>
            </p:cNvSpPr>
            <p:nvPr/>
          </p:nvSpPr>
          <p:spPr bwMode="auto">
            <a:xfrm>
              <a:off x="3791" y="1918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51" name="Oval 386"/>
            <p:cNvSpPr>
              <a:spLocks noChangeAspect="1" noChangeArrowheads="1"/>
            </p:cNvSpPr>
            <p:nvPr/>
          </p:nvSpPr>
          <p:spPr bwMode="auto">
            <a:xfrm>
              <a:off x="3572" y="1903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52" name="Oval 387"/>
            <p:cNvSpPr>
              <a:spLocks noChangeAspect="1" noChangeArrowheads="1"/>
            </p:cNvSpPr>
            <p:nvPr/>
          </p:nvSpPr>
          <p:spPr bwMode="auto">
            <a:xfrm>
              <a:off x="3572" y="185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53" name="Oval 388"/>
            <p:cNvSpPr>
              <a:spLocks noChangeAspect="1" noChangeArrowheads="1"/>
            </p:cNvSpPr>
            <p:nvPr/>
          </p:nvSpPr>
          <p:spPr bwMode="auto">
            <a:xfrm>
              <a:off x="3510" y="1903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54" name="Oval 389"/>
            <p:cNvSpPr>
              <a:spLocks noChangeAspect="1" noChangeArrowheads="1"/>
            </p:cNvSpPr>
            <p:nvPr/>
          </p:nvSpPr>
          <p:spPr bwMode="auto">
            <a:xfrm>
              <a:off x="3352" y="1903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55" name="Oval 390"/>
            <p:cNvSpPr>
              <a:spLocks noChangeAspect="1" noChangeArrowheads="1"/>
            </p:cNvSpPr>
            <p:nvPr/>
          </p:nvSpPr>
          <p:spPr bwMode="auto">
            <a:xfrm>
              <a:off x="3462" y="1903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56" name="Oval 391"/>
            <p:cNvSpPr>
              <a:spLocks noChangeAspect="1" noChangeArrowheads="1"/>
            </p:cNvSpPr>
            <p:nvPr/>
          </p:nvSpPr>
          <p:spPr bwMode="auto">
            <a:xfrm>
              <a:off x="3228" y="1871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57" name="Oval 392"/>
            <p:cNvSpPr>
              <a:spLocks noChangeAspect="1" noChangeArrowheads="1"/>
            </p:cNvSpPr>
            <p:nvPr/>
          </p:nvSpPr>
          <p:spPr bwMode="auto">
            <a:xfrm>
              <a:off x="3369" y="1871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58" name="Oval 393"/>
            <p:cNvSpPr>
              <a:spLocks noChangeAspect="1" noChangeArrowheads="1"/>
            </p:cNvSpPr>
            <p:nvPr/>
          </p:nvSpPr>
          <p:spPr bwMode="auto">
            <a:xfrm>
              <a:off x="3525" y="185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59" name="Oval 394"/>
            <p:cNvSpPr>
              <a:spLocks noChangeAspect="1" noChangeArrowheads="1"/>
            </p:cNvSpPr>
            <p:nvPr/>
          </p:nvSpPr>
          <p:spPr bwMode="auto">
            <a:xfrm>
              <a:off x="3697" y="1871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60" name="Oval 395"/>
            <p:cNvSpPr>
              <a:spLocks noChangeAspect="1" noChangeArrowheads="1"/>
            </p:cNvSpPr>
            <p:nvPr/>
          </p:nvSpPr>
          <p:spPr bwMode="auto">
            <a:xfrm>
              <a:off x="3666" y="1903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61" name="Oval 396"/>
            <p:cNvSpPr>
              <a:spLocks noChangeAspect="1" noChangeArrowheads="1"/>
            </p:cNvSpPr>
            <p:nvPr/>
          </p:nvSpPr>
          <p:spPr bwMode="auto">
            <a:xfrm>
              <a:off x="3947" y="1887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62" name="Oval 397"/>
            <p:cNvSpPr>
              <a:spLocks noChangeAspect="1" noChangeArrowheads="1"/>
            </p:cNvSpPr>
            <p:nvPr/>
          </p:nvSpPr>
          <p:spPr bwMode="auto">
            <a:xfrm>
              <a:off x="4056" y="1871"/>
              <a:ext cx="48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63" name="Oval 398"/>
            <p:cNvSpPr>
              <a:spLocks noChangeAspect="1" noChangeArrowheads="1"/>
            </p:cNvSpPr>
            <p:nvPr/>
          </p:nvSpPr>
          <p:spPr bwMode="auto">
            <a:xfrm>
              <a:off x="4151" y="1887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64" name="Oval 399"/>
            <p:cNvSpPr>
              <a:spLocks noChangeAspect="1" noChangeArrowheads="1"/>
            </p:cNvSpPr>
            <p:nvPr/>
          </p:nvSpPr>
          <p:spPr bwMode="auto">
            <a:xfrm>
              <a:off x="4338" y="183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65" name="Oval 400"/>
            <p:cNvSpPr>
              <a:spLocks noChangeAspect="1" noChangeArrowheads="1"/>
            </p:cNvSpPr>
            <p:nvPr/>
          </p:nvSpPr>
          <p:spPr bwMode="auto">
            <a:xfrm>
              <a:off x="4494" y="1808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66" name="Oval 401"/>
            <p:cNvSpPr>
              <a:spLocks noChangeAspect="1" noChangeArrowheads="1"/>
            </p:cNvSpPr>
            <p:nvPr/>
          </p:nvSpPr>
          <p:spPr bwMode="auto">
            <a:xfrm>
              <a:off x="4431" y="1935"/>
              <a:ext cx="48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67" name="Oval 402"/>
            <p:cNvSpPr>
              <a:spLocks noChangeAspect="1" noChangeArrowheads="1"/>
            </p:cNvSpPr>
            <p:nvPr/>
          </p:nvSpPr>
          <p:spPr bwMode="auto">
            <a:xfrm>
              <a:off x="4572" y="1808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68" name="Oval 403"/>
            <p:cNvSpPr>
              <a:spLocks noChangeAspect="1" noChangeArrowheads="1"/>
            </p:cNvSpPr>
            <p:nvPr/>
          </p:nvSpPr>
          <p:spPr bwMode="auto">
            <a:xfrm>
              <a:off x="4964" y="1808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69" name="Oval 404"/>
            <p:cNvSpPr>
              <a:spLocks noChangeAspect="1" noChangeArrowheads="1"/>
            </p:cNvSpPr>
            <p:nvPr/>
          </p:nvSpPr>
          <p:spPr bwMode="auto">
            <a:xfrm>
              <a:off x="4838" y="185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70" name="Oval 405"/>
            <p:cNvSpPr>
              <a:spLocks noChangeAspect="1" noChangeArrowheads="1"/>
            </p:cNvSpPr>
            <p:nvPr/>
          </p:nvSpPr>
          <p:spPr bwMode="auto">
            <a:xfrm>
              <a:off x="4760" y="1871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71" name="Oval 406"/>
            <p:cNvSpPr>
              <a:spLocks noChangeAspect="1" noChangeArrowheads="1"/>
            </p:cNvSpPr>
            <p:nvPr/>
          </p:nvSpPr>
          <p:spPr bwMode="auto">
            <a:xfrm>
              <a:off x="4760" y="1903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72" name="Oval 407"/>
            <p:cNvSpPr>
              <a:spLocks noChangeAspect="1" noChangeArrowheads="1"/>
            </p:cNvSpPr>
            <p:nvPr/>
          </p:nvSpPr>
          <p:spPr bwMode="auto">
            <a:xfrm>
              <a:off x="4995" y="1887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73" name="Oval 408"/>
            <p:cNvSpPr>
              <a:spLocks noChangeAspect="1" noChangeArrowheads="1"/>
            </p:cNvSpPr>
            <p:nvPr/>
          </p:nvSpPr>
          <p:spPr bwMode="auto">
            <a:xfrm>
              <a:off x="4917" y="1998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74" name="Oval 409"/>
            <p:cNvSpPr>
              <a:spLocks noChangeAspect="1" noChangeArrowheads="1"/>
            </p:cNvSpPr>
            <p:nvPr/>
          </p:nvSpPr>
          <p:spPr bwMode="auto">
            <a:xfrm>
              <a:off x="2665" y="1903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75" name="Oval 410"/>
            <p:cNvSpPr>
              <a:spLocks noChangeAspect="1" noChangeArrowheads="1"/>
            </p:cNvSpPr>
            <p:nvPr/>
          </p:nvSpPr>
          <p:spPr bwMode="auto">
            <a:xfrm>
              <a:off x="2697" y="1840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76" name="Oval 411"/>
            <p:cNvSpPr>
              <a:spLocks noChangeAspect="1" noChangeArrowheads="1"/>
            </p:cNvSpPr>
            <p:nvPr/>
          </p:nvSpPr>
          <p:spPr bwMode="auto">
            <a:xfrm>
              <a:off x="2728" y="1903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77" name="Oval 412"/>
            <p:cNvSpPr>
              <a:spLocks noChangeAspect="1" noChangeArrowheads="1"/>
            </p:cNvSpPr>
            <p:nvPr/>
          </p:nvSpPr>
          <p:spPr bwMode="auto">
            <a:xfrm>
              <a:off x="2790" y="1951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78" name="Oval 413"/>
            <p:cNvSpPr>
              <a:spLocks noChangeAspect="1" noChangeArrowheads="1"/>
            </p:cNvSpPr>
            <p:nvPr/>
          </p:nvSpPr>
          <p:spPr bwMode="auto">
            <a:xfrm>
              <a:off x="2613" y="1904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79" name="Oval 414"/>
            <p:cNvSpPr>
              <a:spLocks noChangeAspect="1" noChangeArrowheads="1"/>
            </p:cNvSpPr>
            <p:nvPr/>
          </p:nvSpPr>
          <p:spPr bwMode="auto">
            <a:xfrm>
              <a:off x="2659" y="1888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80" name="Oval 415"/>
            <p:cNvSpPr>
              <a:spLocks noChangeAspect="1" noChangeArrowheads="1"/>
            </p:cNvSpPr>
            <p:nvPr/>
          </p:nvSpPr>
          <p:spPr bwMode="auto">
            <a:xfrm>
              <a:off x="2735" y="1872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81" name="Oval 416"/>
            <p:cNvSpPr>
              <a:spLocks noChangeAspect="1" noChangeArrowheads="1"/>
            </p:cNvSpPr>
            <p:nvPr/>
          </p:nvSpPr>
          <p:spPr bwMode="auto">
            <a:xfrm>
              <a:off x="2690" y="1904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82" name="Oval 417"/>
            <p:cNvSpPr>
              <a:spLocks noChangeAspect="1" noChangeArrowheads="1"/>
            </p:cNvSpPr>
            <p:nvPr/>
          </p:nvSpPr>
          <p:spPr bwMode="auto">
            <a:xfrm>
              <a:off x="2659" y="1920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83" name="Oval 418"/>
            <p:cNvSpPr>
              <a:spLocks noChangeAspect="1" noChangeArrowheads="1"/>
            </p:cNvSpPr>
            <p:nvPr/>
          </p:nvSpPr>
          <p:spPr bwMode="auto">
            <a:xfrm>
              <a:off x="2722" y="1951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84" name="Oval 420"/>
            <p:cNvSpPr>
              <a:spLocks noChangeAspect="1" noChangeArrowheads="1"/>
            </p:cNvSpPr>
            <p:nvPr/>
          </p:nvSpPr>
          <p:spPr bwMode="auto">
            <a:xfrm>
              <a:off x="2612" y="1904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85" name="Oval 422"/>
            <p:cNvSpPr>
              <a:spLocks noChangeAspect="1" noChangeArrowheads="1"/>
            </p:cNvSpPr>
            <p:nvPr/>
          </p:nvSpPr>
          <p:spPr bwMode="auto">
            <a:xfrm>
              <a:off x="1458" y="193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86" name="Oval 423"/>
            <p:cNvSpPr>
              <a:spLocks noChangeAspect="1" noChangeArrowheads="1"/>
            </p:cNvSpPr>
            <p:nvPr/>
          </p:nvSpPr>
          <p:spPr bwMode="auto">
            <a:xfrm>
              <a:off x="1414" y="1903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87" name="Oval 424"/>
            <p:cNvSpPr>
              <a:spLocks noChangeAspect="1" noChangeArrowheads="1"/>
            </p:cNvSpPr>
            <p:nvPr/>
          </p:nvSpPr>
          <p:spPr bwMode="auto">
            <a:xfrm>
              <a:off x="1524" y="1903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88" name="Oval 425"/>
            <p:cNvSpPr>
              <a:spLocks noChangeAspect="1" noChangeArrowheads="1"/>
            </p:cNvSpPr>
            <p:nvPr/>
          </p:nvSpPr>
          <p:spPr bwMode="auto">
            <a:xfrm>
              <a:off x="1414" y="193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89" name="Oval 426"/>
            <p:cNvSpPr>
              <a:spLocks noChangeAspect="1" noChangeArrowheads="1"/>
            </p:cNvSpPr>
            <p:nvPr/>
          </p:nvSpPr>
          <p:spPr bwMode="auto">
            <a:xfrm>
              <a:off x="1445" y="1887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90" name="Oval 427"/>
            <p:cNvSpPr>
              <a:spLocks noChangeAspect="1" noChangeArrowheads="1"/>
            </p:cNvSpPr>
            <p:nvPr/>
          </p:nvSpPr>
          <p:spPr bwMode="auto">
            <a:xfrm>
              <a:off x="1320" y="193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91" name="Oval 428"/>
            <p:cNvSpPr>
              <a:spLocks noChangeAspect="1" noChangeArrowheads="1"/>
            </p:cNvSpPr>
            <p:nvPr/>
          </p:nvSpPr>
          <p:spPr bwMode="auto">
            <a:xfrm>
              <a:off x="1367" y="193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92" name="Oval 429"/>
            <p:cNvSpPr>
              <a:spLocks noChangeAspect="1" noChangeArrowheads="1"/>
            </p:cNvSpPr>
            <p:nvPr/>
          </p:nvSpPr>
          <p:spPr bwMode="auto">
            <a:xfrm>
              <a:off x="1429" y="1967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93" name="Oval 430"/>
            <p:cNvSpPr>
              <a:spLocks noChangeAspect="1" noChangeArrowheads="1"/>
            </p:cNvSpPr>
            <p:nvPr/>
          </p:nvSpPr>
          <p:spPr bwMode="auto">
            <a:xfrm>
              <a:off x="1524" y="1935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94" name="Oval 431"/>
            <p:cNvSpPr>
              <a:spLocks noChangeAspect="1" noChangeArrowheads="1"/>
            </p:cNvSpPr>
            <p:nvPr/>
          </p:nvSpPr>
          <p:spPr bwMode="auto">
            <a:xfrm>
              <a:off x="1586" y="1919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95" name="Oval 432"/>
            <p:cNvSpPr>
              <a:spLocks noChangeAspect="1" noChangeArrowheads="1"/>
            </p:cNvSpPr>
            <p:nvPr/>
          </p:nvSpPr>
          <p:spPr bwMode="auto">
            <a:xfrm>
              <a:off x="1617" y="193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96" name="Oval 433"/>
            <p:cNvSpPr>
              <a:spLocks noChangeAspect="1" noChangeArrowheads="1"/>
            </p:cNvSpPr>
            <p:nvPr/>
          </p:nvSpPr>
          <p:spPr bwMode="auto">
            <a:xfrm>
              <a:off x="1680" y="193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97" name="Oval 434"/>
            <p:cNvSpPr>
              <a:spLocks noChangeAspect="1" noChangeArrowheads="1"/>
            </p:cNvSpPr>
            <p:nvPr/>
          </p:nvSpPr>
          <p:spPr bwMode="auto">
            <a:xfrm>
              <a:off x="1648" y="1919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98" name="Oval 435"/>
            <p:cNvSpPr>
              <a:spLocks noChangeAspect="1" noChangeArrowheads="1"/>
            </p:cNvSpPr>
            <p:nvPr/>
          </p:nvSpPr>
          <p:spPr bwMode="auto">
            <a:xfrm>
              <a:off x="1742" y="193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99" name="Oval 436"/>
            <p:cNvSpPr>
              <a:spLocks noChangeAspect="1" noChangeArrowheads="1"/>
            </p:cNvSpPr>
            <p:nvPr/>
          </p:nvSpPr>
          <p:spPr bwMode="auto">
            <a:xfrm>
              <a:off x="1742" y="1887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00" name="Oval 437"/>
            <p:cNvSpPr>
              <a:spLocks noChangeAspect="1" noChangeArrowheads="1"/>
            </p:cNvSpPr>
            <p:nvPr/>
          </p:nvSpPr>
          <p:spPr bwMode="auto">
            <a:xfrm>
              <a:off x="1930" y="1871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01" name="Oval 438"/>
            <p:cNvSpPr>
              <a:spLocks noChangeAspect="1" noChangeArrowheads="1"/>
            </p:cNvSpPr>
            <p:nvPr/>
          </p:nvSpPr>
          <p:spPr bwMode="auto">
            <a:xfrm>
              <a:off x="1836" y="1935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02" name="Oval 439"/>
            <p:cNvSpPr>
              <a:spLocks noChangeAspect="1" noChangeArrowheads="1"/>
            </p:cNvSpPr>
            <p:nvPr/>
          </p:nvSpPr>
          <p:spPr bwMode="auto">
            <a:xfrm>
              <a:off x="1867" y="1887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03" name="Oval 440"/>
            <p:cNvSpPr>
              <a:spLocks noChangeAspect="1" noChangeArrowheads="1"/>
            </p:cNvSpPr>
            <p:nvPr/>
          </p:nvSpPr>
          <p:spPr bwMode="auto">
            <a:xfrm>
              <a:off x="2023" y="1903"/>
              <a:ext cx="48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04" name="Oval 441"/>
            <p:cNvSpPr>
              <a:spLocks noChangeAspect="1" noChangeArrowheads="1"/>
            </p:cNvSpPr>
            <p:nvPr/>
          </p:nvSpPr>
          <p:spPr bwMode="auto">
            <a:xfrm>
              <a:off x="1977" y="1935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05" name="Oval 442"/>
            <p:cNvSpPr>
              <a:spLocks noChangeAspect="1" noChangeArrowheads="1"/>
            </p:cNvSpPr>
            <p:nvPr/>
          </p:nvSpPr>
          <p:spPr bwMode="auto">
            <a:xfrm>
              <a:off x="2273" y="1871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06" name="Oval 443"/>
            <p:cNvSpPr>
              <a:spLocks noChangeAspect="1" noChangeArrowheads="1"/>
            </p:cNvSpPr>
            <p:nvPr/>
          </p:nvSpPr>
          <p:spPr bwMode="auto">
            <a:xfrm>
              <a:off x="2180" y="193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07" name="Oval 444"/>
            <p:cNvSpPr>
              <a:spLocks noChangeAspect="1" noChangeArrowheads="1"/>
            </p:cNvSpPr>
            <p:nvPr/>
          </p:nvSpPr>
          <p:spPr bwMode="auto">
            <a:xfrm>
              <a:off x="2210" y="1887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08" name="Oval 445"/>
            <p:cNvSpPr>
              <a:spLocks noChangeAspect="1" noChangeArrowheads="1"/>
            </p:cNvSpPr>
            <p:nvPr/>
          </p:nvSpPr>
          <p:spPr bwMode="auto">
            <a:xfrm>
              <a:off x="2367" y="1903"/>
              <a:ext cx="48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09" name="Oval 446"/>
            <p:cNvSpPr>
              <a:spLocks noChangeAspect="1" noChangeArrowheads="1"/>
            </p:cNvSpPr>
            <p:nvPr/>
          </p:nvSpPr>
          <p:spPr bwMode="auto">
            <a:xfrm>
              <a:off x="2320" y="193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10" name="Oval 447"/>
            <p:cNvSpPr>
              <a:spLocks noChangeAspect="1" noChangeArrowheads="1"/>
            </p:cNvSpPr>
            <p:nvPr/>
          </p:nvSpPr>
          <p:spPr bwMode="auto">
            <a:xfrm>
              <a:off x="2273" y="1950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11" name="Oval 448"/>
            <p:cNvSpPr>
              <a:spLocks noChangeAspect="1" noChangeArrowheads="1"/>
            </p:cNvSpPr>
            <p:nvPr/>
          </p:nvSpPr>
          <p:spPr bwMode="auto">
            <a:xfrm>
              <a:off x="2461" y="1950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12" name="Oval 449"/>
            <p:cNvSpPr>
              <a:spLocks noChangeAspect="1" noChangeArrowheads="1"/>
            </p:cNvSpPr>
            <p:nvPr/>
          </p:nvSpPr>
          <p:spPr bwMode="auto">
            <a:xfrm>
              <a:off x="2508" y="1887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13" name="Oval 450"/>
            <p:cNvSpPr>
              <a:spLocks noChangeAspect="1" noChangeArrowheads="1"/>
            </p:cNvSpPr>
            <p:nvPr/>
          </p:nvSpPr>
          <p:spPr bwMode="auto">
            <a:xfrm>
              <a:off x="2415" y="1887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14" name="Oval 451"/>
            <p:cNvSpPr>
              <a:spLocks noChangeAspect="1" noChangeArrowheads="1"/>
            </p:cNvSpPr>
            <p:nvPr/>
          </p:nvSpPr>
          <p:spPr bwMode="auto">
            <a:xfrm>
              <a:off x="2415" y="1950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15" name="Oval 453"/>
            <p:cNvSpPr>
              <a:spLocks noChangeAspect="1" noChangeArrowheads="1"/>
            </p:cNvSpPr>
            <p:nvPr/>
          </p:nvSpPr>
          <p:spPr bwMode="auto">
            <a:xfrm>
              <a:off x="2133" y="193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16" name="Oval 454"/>
            <p:cNvSpPr>
              <a:spLocks noChangeAspect="1" noChangeArrowheads="1"/>
            </p:cNvSpPr>
            <p:nvPr/>
          </p:nvSpPr>
          <p:spPr bwMode="auto">
            <a:xfrm>
              <a:off x="2133" y="1887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17" name="Oval 455"/>
            <p:cNvSpPr>
              <a:spLocks noChangeAspect="1" noChangeArrowheads="1"/>
            </p:cNvSpPr>
            <p:nvPr/>
          </p:nvSpPr>
          <p:spPr bwMode="auto">
            <a:xfrm>
              <a:off x="2071" y="1935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18" name="Oval 456"/>
            <p:cNvSpPr>
              <a:spLocks noChangeAspect="1" noChangeArrowheads="1"/>
            </p:cNvSpPr>
            <p:nvPr/>
          </p:nvSpPr>
          <p:spPr bwMode="auto">
            <a:xfrm>
              <a:off x="1913" y="1935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19" name="Oval 457"/>
            <p:cNvSpPr>
              <a:spLocks noChangeAspect="1" noChangeArrowheads="1"/>
            </p:cNvSpPr>
            <p:nvPr/>
          </p:nvSpPr>
          <p:spPr bwMode="auto">
            <a:xfrm>
              <a:off x="2023" y="1935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20" name="Oval 458"/>
            <p:cNvSpPr>
              <a:spLocks noChangeAspect="1" noChangeArrowheads="1"/>
            </p:cNvSpPr>
            <p:nvPr/>
          </p:nvSpPr>
          <p:spPr bwMode="auto">
            <a:xfrm>
              <a:off x="1789" y="1903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21" name="Oval 459"/>
            <p:cNvSpPr>
              <a:spLocks noChangeAspect="1" noChangeArrowheads="1"/>
            </p:cNvSpPr>
            <p:nvPr/>
          </p:nvSpPr>
          <p:spPr bwMode="auto">
            <a:xfrm>
              <a:off x="1930" y="1903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22" name="Oval 460"/>
            <p:cNvSpPr>
              <a:spLocks noChangeAspect="1" noChangeArrowheads="1"/>
            </p:cNvSpPr>
            <p:nvPr/>
          </p:nvSpPr>
          <p:spPr bwMode="auto">
            <a:xfrm>
              <a:off x="2086" y="1887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23" name="Oval 461"/>
            <p:cNvSpPr>
              <a:spLocks noChangeAspect="1" noChangeArrowheads="1"/>
            </p:cNvSpPr>
            <p:nvPr/>
          </p:nvSpPr>
          <p:spPr bwMode="auto">
            <a:xfrm>
              <a:off x="2258" y="1903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24" name="Oval 462"/>
            <p:cNvSpPr>
              <a:spLocks noChangeAspect="1" noChangeArrowheads="1"/>
            </p:cNvSpPr>
            <p:nvPr/>
          </p:nvSpPr>
          <p:spPr bwMode="auto">
            <a:xfrm>
              <a:off x="2227" y="1935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25" name="Oval 463"/>
            <p:cNvSpPr>
              <a:spLocks noChangeAspect="1" noChangeArrowheads="1"/>
            </p:cNvSpPr>
            <p:nvPr/>
          </p:nvSpPr>
          <p:spPr bwMode="auto">
            <a:xfrm>
              <a:off x="2508" y="1919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26" name="Oval 464"/>
            <p:cNvSpPr>
              <a:spLocks noChangeAspect="1" noChangeArrowheads="1"/>
            </p:cNvSpPr>
            <p:nvPr/>
          </p:nvSpPr>
          <p:spPr bwMode="auto">
            <a:xfrm>
              <a:off x="1226" y="193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27" name="Oval 465"/>
            <p:cNvSpPr>
              <a:spLocks noChangeAspect="1" noChangeArrowheads="1"/>
            </p:cNvSpPr>
            <p:nvPr/>
          </p:nvSpPr>
          <p:spPr bwMode="auto">
            <a:xfrm>
              <a:off x="1362" y="1935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28" name="Oval 466"/>
            <p:cNvSpPr>
              <a:spLocks noChangeAspect="1" noChangeArrowheads="1"/>
            </p:cNvSpPr>
            <p:nvPr/>
          </p:nvSpPr>
          <p:spPr bwMode="auto">
            <a:xfrm>
              <a:off x="1289" y="1935"/>
              <a:ext cx="47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29" name="Oval 467"/>
            <p:cNvSpPr>
              <a:spLocks noChangeAspect="1" noChangeArrowheads="1"/>
            </p:cNvSpPr>
            <p:nvPr/>
          </p:nvSpPr>
          <p:spPr bwMode="auto">
            <a:xfrm>
              <a:off x="1174" y="1936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30" name="Oval 468"/>
            <p:cNvSpPr>
              <a:spLocks noChangeAspect="1" noChangeArrowheads="1"/>
            </p:cNvSpPr>
            <p:nvPr/>
          </p:nvSpPr>
          <p:spPr bwMode="auto">
            <a:xfrm>
              <a:off x="1220" y="1920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31" name="Oval 469"/>
            <p:cNvSpPr>
              <a:spLocks noChangeAspect="1" noChangeArrowheads="1"/>
            </p:cNvSpPr>
            <p:nvPr/>
          </p:nvSpPr>
          <p:spPr bwMode="auto">
            <a:xfrm>
              <a:off x="1296" y="1904"/>
              <a:ext cx="46" cy="48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32" name="Oval 470"/>
            <p:cNvSpPr>
              <a:spLocks noChangeAspect="1" noChangeArrowheads="1"/>
            </p:cNvSpPr>
            <p:nvPr/>
          </p:nvSpPr>
          <p:spPr bwMode="auto">
            <a:xfrm>
              <a:off x="1251" y="1936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33" name="Oval 471"/>
            <p:cNvSpPr>
              <a:spLocks noChangeAspect="1" noChangeArrowheads="1"/>
            </p:cNvSpPr>
            <p:nvPr/>
          </p:nvSpPr>
          <p:spPr bwMode="auto">
            <a:xfrm>
              <a:off x="1220" y="1952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34" name="Oval 473"/>
            <p:cNvSpPr>
              <a:spLocks noChangeAspect="1" noChangeArrowheads="1"/>
            </p:cNvSpPr>
            <p:nvPr/>
          </p:nvSpPr>
          <p:spPr bwMode="auto">
            <a:xfrm>
              <a:off x="1173" y="1936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35" name="Oval 474"/>
            <p:cNvSpPr>
              <a:spLocks noChangeAspect="1" noChangeArrowheads="1"/>
            </p:cNvSpPr>
            <p:nvPr/>
          </p:nvSpPr>
          <p:spPr bwMode="auto">
            <a:xfrm>
              <a:off x="2487" y="1985"/>
              <a:ext cx="46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36" name="Oval 475"/>
            <p:cNvSpPr>
              <a:spLocks noChangeAspect="1" noChangeArrowheads="1"/>
            </p:cNvSpPr>
            <p:nvPr/>
          </p:nvSpPr>
          <p:spPr bwMode="auto">
            <a:xfrm>
              <a:off x="2533" y="1969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237" name="Oval 477"/>
            <p:cNvSpPr>
              <a:spLocks noChangeAspect="1" noChangeArrowheads="1"/>
            </p:cNvSpPr>
            <p:nvPr/>
          </p:nvSpPr>
          <p:spPr bwMode="auto">
            <a:xfrm>
              <a:off x="2486" y="1985"/>
              <a:ext cx="47" cy="47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CCECFF">
                    <a:alpha val="10001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3821" name="Group 478"/>
          <p:cNvGrpSpPr>
            <a:grpSpLocks/>
          </p:cNvGrpSpPr>
          <p:nvPr/>
        </p:nvGrpSpPr>
        <p:grpSpPr bwMode="auto">
          <a:xfrm rot="-733748">
            <a:off x="5791200" y="2579688"/>
            <a:ext cx="1212850" cy="839787"/>
            <a:chOff x="3609" y="2869"/>
            <a:chExt cx="764" cy="529"/>
          </a:xfrm>
        </p:grpSpPr>
        <p:grpSp>
          <p:nvGrpSpPr>
            <p:cNvPr id="33841" name="Group 479"/>
            <p:cNvGrpSpPr>
              <a:grpSpLocks/>
            </p:cNvGrpSpPr>
            <p:nvPr/>
          </p:nvGrpSpPr>
          <p:grpSpPr bwMode="auto">
            <a:xfrm>
              <a:off x="3609" y="2869"/>
              <a:ext cx="764" cy="466"/>
              <a:chOff x="3609" y="2869"/>
              <a:chExt cx="764" cy="466"/>
            </a:xfrm>
          </p:grpSpPr>
          <p:sp>
            <p:nvSpPr>
              <p:cNvPr id="33843" name="Oval 480"/>
              <p:cNvSpPr>
                <a:spLocks noChangeArrowheads="1"/>
              </p:cNvSpPr>
              <p:nvPr/>
            </p:nvSpPr>
            <p:spPr bwMode="auto">
              <a:xfrm rot="-3900000">
                <a:off x="3728" y="2992"/>
                <a:ext cx="203" cy="76"/>
              </a:xfrm>
              <a:prstGeom prst="ellipse">
                <a:avLst/>
              </a:prstGeom>
              <a:gradFill rotWithShape="0">
                <a:gsLst>
                  <a:gs pos="0">
                    <a:srgbClr val="BF0000"/>
                  </a:gs>
                  <a:gs pos="50000">
                    <a:srgbClr val="FF0000"/>
                  </a:gs>
                  <a:gs pos="100000">
                    <a:srgbClr val="BF0000"/>
                  </a:gs>
                </a:gsLst>
                <a:lin ang="1776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44" name="AutoShape 481"/>
              <p:cNvSpPr>
                <a:spLocks noChangeArrowheads="1"/>
              </p:cNvSpPr>
              <p:nvPr/>
            </p:nvSpPr>
            <p:spPr bwMode="auto">
              <a:xfrm rot="-3900000">
                <a:off x="3615" y="2863"/>
                <a:ext cx="218" cy="229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BF0000"/>
                  </a:gs>
                  <a:gs pos="50000">
                    <a:srgbClr val="FF0000"/>
                  </a:gs>
                  <a:gs pos="100000">
                    <a:srgbClr val="BF0000"/>
                  </a:gs>
                </a:gsLst>
                <a:lin ang="1776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45" name="AutoShape 482"/>
              <p:cNvSpPr>
                <a:spLocks noChangeArrowheads="1"/>
              </p:cNvSpPr>
              <p:nvPr/>
            </p:nvSpPr>
            <p:spPr bwMode="auto">
              <a:xfrm rot="-3900000">
                <a:off x="4007" y="2857"/>
                <a:ext cx="141" cy="571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BF0000"/>
                  </a:gs>
                  <a:gs pos="50000">
                    <a:srgbClr val="FF0000"/>
                  </a:gs>
                  <a:gs pos="100000">
                    <a:srgbClr val="BF0000"/>
                  </a:gs>
                </a:gsLst>
                <a:lin ang="1776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46" name="Oval 483"/>
              <p:cNvSpPr>
                <a:spLocks noChangeArrowheads="1"/>
              </p:cNvSpPr>
              <p:nvPr/>
            </p:nvSpPr>
            <p:spPr bwMode="auto">
              <a:xfrm rot="-3900000">
                <a:off x="4263" y="3225"/>
                <a:ext cx="144" cy="76"/>
              </a:xfrm>
              <a:prstGeom prst="ellipse">
                <a:avLst/>
              </a:prstGeom>
              <a:gradFill rotWithShape="0">
                <a:gsLst>
                  <a:gs pos="0">
                    <a:srgbClr val="BF0000"/>
                  </a:gs>
                  <a:gs pos="50000">
                    <a:srgbClr val="FF0000"/>
                  </a:gs>
                  <a:gs pos="100000">
                    <a:srgbClr val="BF0000"/>
                  </a:gs>
                </a:gsLst>
                <a:lin ang="1776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3842" name="AutoShape 484"/>
            <p:cNvSpPr>
              <a:spLocks noChangeArrowheads="1"/>
            </p:cNvSpPr>
            <p:nvPr/>
          </p:nvSpPr>
          <p:spPr bwMode="auto">
            <a:xfrm rot="6900000" flipH="1" flipV="1">
              <a:off x="4117" y="3179"/>
              <a:ext cx="326" cy="1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832" y="18996"/>
                  </a:moveTo>
                  <a:cubicBezTo>
                    <a:pt x="20223" y="16945"/>
                    <a:pt x="21600" y="13951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4625"/>
                    <a:pt x="2023" y="18165"/>
                    <a:pt x="5320" y="20106"/>
                  </a:cubicBezTo>
                  <a:lnTo>
                    <a:pt x="5319" y="20106"/>
                  </a:lnTo>
                  <a:cubicBezTo>
                    <a:pt x="2023" y="18165"/>
                    <a:pt x="0" y="1462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3950"/>
                    <a:pt x="20223" y="16944"/>
                    <a:pt x="17832" y="18996"/>
                  </a:cubicBezTo>
                  <a:lnTo>
                    <a:pt x="19590" y="21046"/>
                  </a:lnTo>
                  <a:lnTo>
                    <a:pt x="32273" y="17024"/>
                  </a:lnTo>
                  <a:lnTo>
                    <a:pt x="16074" y="16947"/>
                  </a:lnTo>
                  <a:close/>
                </a:path>
              </a:pathLst>
            </a:custGeom>
            <a:solidFill>
              <a:srgbClr val="000000"/>
            </a:solidFill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822" name="Group 485"/>
          <p:cNvGrpSpPr>
            <a:grpSpLocks/>
          </p:cNvGrpSpPr>
          <p:nvPr/>
        </p:nvGrpSpPr>
        <p:grpSpPr bwMode="auto">
          <a:xfrm rot="893611">
            <a:off x="3813175" y="2562225"/>
            <a:ext cx="1212850" cy="839788"/>
            <a:chOff x="1968" y="2784"/>
            <a:chExt cx="764" cy="529"/>
          </a:xfrm>
        </p:grpSpPr>
        <p:sp>
          <p:nvSpPr>
            <p:cNvPr id="33836" name="AutoShape 486"/>
            <p:cNvSpPr>
              <a:spLocks noChangeArrowheads="1"/>
            </p:cNvSpPr>
            <p:nvPr/>
          </p:nvSpPr>
          <p:spPr bwMode="auto">
            <a:xfrm rot="3900000" flipH="1">
              <a:off x="2193" y="2772"/>
              <a:ext cx="141" cy="57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BF0000"/>
                </a:gs>
                <a:gs pos="50000">
                  <a:srgbClr val="FF0000"/>
                </a:gs>
                <a:gs pos="100000">
                  <a:srgbClr val="BF0000"/>
                </a:gs>
              </a:gsLst>
              <a:lin ang="1776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37" name="Oval 487"/>
            <p:cNvSpPr>
              <a:spLocks noChangeArrowheads="1"/>
            </p:cNvSpPr>
            <p:nvPr/>
          </p:nvSpPr>
          <p:spPr bwMode="auto">
            <a:xfrm rot="3900000" flipH="1">
              <a:off x="2395" y="2909"/>
              <a:ext cx="221" cy="76"/>
            </a:xfrm>
            <a:prstGeom prst="ellipse">
              <a:avLst/>
            </a:prstGeom>
            <a:gradFill rotWithShape="0">
              <a:gsLst>
                <a:gs pos="0">
                  <a:srgbClr val="BF0000"/>
                </a:gs>
                <a:gs pos="50000">
                  <a:srgbClr val="FF0000"/>
                </a:gs>
                <a:gs pos="100000">
                  <a:srgbClr val="BF0000"/>
                </a:gs>
              </a:gsLst>
              <a:lin ang="1776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38" name="AutoShape 488"/>
            <p:cNvSpPr>
              <a:spLocks noChangeArrowheads="1"/>
            </p:cNvSpPr>
            <p:nvPr/>
          </p:nvSpPr>
          <p:spPr bwMode="auto">
            <a:xfrm rot="3900000" flipH="1">
              <a:off x="2509" y="2778"/>
              <a:ext cx="218" cy="229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BF0000"/>
                </a:gs>
                <a:gs pos="50000">
                  <a:srgbClr val="FF0000"/>
                </a:gs>
                <a:gs pos="100000">
                  <a:srgbClr val="BF0000"/>
                </a:gs>
              </a:gsLst>
              <a:lin ang="1776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39" name="Oval 489"/>
            <p:cNvSpPr>
              <a:spLocks noChangeArrowheads="1"/>
            </p:cNvSpPr>
            <p:nvPr/>
          </p:nvSpPr>
          <p:spPr bwMode="auto">
            <a:xfrm rot="3900000" flipH="1">
              <a:off x="1934" y="3140"/>
              <a:ext cx="144" cy="76"/>
            </a:xfrm>
            <a:prstGeom prst="ellipse">
              <a:avLst/>
            </a:prstGeom>
            <a:gradFill rotWithShape="0">
              <a:gsLst>
                <a:gs pos="0">
                  <a:srgbClr val="BF0000"/>
                </a:gs>
                <a:gs pos="50000">
                  <a:srgbClr val="C41515"/>
                </a:gs>
                <a:gs pos="100000">
                  <a:srgbClr val="BF0000"/>
                </a:gs>
              </a:gsLst>
              <a:lin ang="1776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40" name="AutoShape 490"/>
            <p:cNvSpPr>
              <a:spLocks noChangeArrowheads="1"/>
            </p:cNvSpPr>
            <p:nvPr/>
          </p:nvSpPr>
          <p:spPr bwMode="auto">
            <a:xfrm rot="14700000" flipH="1">
              <a:off x="1898" y="3094"/>
              <a:ext cx="326" cy="1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832" y="18996"/>
                  </a:moveTo>
                  <a:cubicBezTo>
                    <a:pt x="20223" y="16945"/>
                    <a:pt x="21600" y="13951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4625"/>
                    <a:pt x="2023" y="18165"/>
                    <a:pt x="5320" y="20106"/>
                  </a:cubicBezTo>
                  <a:lnTo>
                    <a:pt x="5319" y="20106"/>
                  </a:lnTo>
                  <a:cubicBezTo>
                    <a:pt x="2023" y="18165"/>
                    <a:pt x="0" y="1462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3950"/>
                    <a:pt x="20223" y="16944"/>
                    <a:pt x="17832" y="18996"/>
                  </a:cubicBezTo>
                  <a:lnTo>
                    <a:pt x="19590" y="21046"/>
                  </a:lnTo>
                  <a:lnTo>
                    <a:pt x="32273" y="17024"/>
                  </a:lnTo>
                  <a:lnTo>
                    <a:pt x="16074" y="16947"/>
                  </a:lnTo>
                  <a:close/>
                </a:path>
              </a:pathLst>
            </a:custGeom>
            <a:solidFill>
              <a:srgbClr val="000000"/>
            </a:solidFill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823" name="AutoShape 13"/>
          <p:cNvSpPr>
            <a:spLocks noChangeArrowheads="1"/>
          </p:cNvSpPr>
          <p:nvPr/>
        </p:nvSpPr>
        <p:spPr bwMode="auto">
          <a:xfrm rot="21399376" flipV="1">
            <a:off x="5108575" y="3679825"/>
            <a:ext cx="517525" cy="1778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0 h 21600"/>
              <a:gd name="T20" fmla="*/ 216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832" y="18996"/>
                </a:moveTo>
                <a:cubicBezTo>
                  <a:pt x="20223" y="16945"/>
                  <a:pt x="21600" y="13951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4625"/>
                  <a:pt x="2023" y="18165"/>
                  <a:pt x="5320" y="20106"/>
                </a:cubicBezTo>
                <a:lnTo>
                  <a:pt x="5319" y="20106"/>
                </a:lnTo>
                <a:cubicBezTo>
                  <a:pt x="2023" y="18165"/>
                  <a:pt x="0" y="1462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3950"/>
                  <a:pt x="20223" y="16944"/>
                  <a:pt x="17832" y="18996"/>
                </a:cubicBezTo>
                <a:lnTo>
                  <a:pt x="19590" y="21046"/>
                </a:lnTo>
                <a:lnTo>
                  <a:pt x="32273" y="17024"/>
                </a:lnTo>
                <a:lnTo>
                  <a:pt x="16074" y="16947"/>
                </a:lnTo>
                <a:close/>
              </a:path>
            </a:pathLst>
          </a:custGeom>
          <a:solidFill>
            <a:srgbClr val="000000"/>
          </a:solidFill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24" name="AutoShape 13"/>
          <p:cNvSpPr>
            <a:spLocks noChangeArrowheads="1"/>
          </p:cNvSpPr>
          <p:nvPr/>
        </p:nvSpPr>
        <p:spPr bwMode="auto">
          <a:xfrm rot="10800000" flipV="1">
            <a:off x="5122863" y="1611313"/>
            <a:ext cx="517525" cy="1778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0 h 21600"/>
              <a:gd name="T20" fmla="*/ 216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832" y="18996"/>
                </a:moveTo>
                <a:cubicBezTo>
                  <a:pt x="20223" y="16945"/>
                  <a:pt x="21600" y="13951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4625"/>
                  <a:pt x="2023" y="18165"/>
                  <a:pt x="5320" y="20106"/>
                </a:cubicBezTo>
                <a:lnTo>
                  <a:pt x="5319" y="20106"/>
                </a:lnTo>
                <a:cubicBezTo>
                  <a:pt x="2023" y="18165"/>
                  <a:pt x="0" y="1462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3950"/>
                  <a:pt x="20223" y="16944"/>
                  <a:pt x="17832" y="18996"/>
                </a:cubicBezTo>
                <a:lnTo>
                  <a:pt x="19590" y="21046"/>
                </a:lnTo>
                <a:lnTo>
                  <a:pt x="32273" y="17024"/>
                </a:lnTo>
                <a:lnTo>
                  <a:pt x="16074" y="16947"/>
                </a:lnTo>
                <a:close/>
              </a:path>
            </a:pathLst>
          </a:custGeom>
          <a:solidFill>
            <a:srgbClr val="000000"/>
          </a:solidFill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3825" name="Straight Arrow Connector 520"/>
          <p:cNvCxnSpPr>
            <a:cxnSpLocks noChangeShapeType="1"/>
          </p:cNvCxnSpPr>
          <p:nvPr/>
        </p:nvCxnSpPr>
        <p:spPr bwMode="auto">
          <a:xfrm>
            <a:off x="5160963" y="3381375"/>
            <a:ext cx="457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26" name="Straight Arrow Connector 521"/>
          <p:cNvCxnSpPr>
            <a:cxnSpLocks noChangeShapeType="1"/>
          </p:cNvCxnSpPr>
          <p:nvPr/>
        </p:nvCxnSpPr>
        <p:spPr bwMode="auto">
          <a:xfrm rot="10800000">
            <a:off x="5118100" y="2162175"/>
            <a:ext cx="457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3827" name="Group 525"/>
          <p:cNvGrpSpPr>
            <a:grpSpLocks/>
          </p:cNvGrpSpPr>
          <p:nvPr/>
        </p:nvGrpSpPr>
        <p:grpSpPr bwMode="auto">
          <a:xfrm>
            <a:off x="395289" y="1844673"/>
            <a:ext cx="1949450" cy="369888"/>
            <a:chOff x="6156140" y="4508522"/>
            <a:chExt cx="1949389" cy="369786"/>
          </a:xfrm>
        </p:grpSpPr>
        <p:sp>
          <p:nvSpPr>
            <p:cNvPr id="33834" name="Rectangle 523"/>
            <p:cNvSpPr>
              <a:spLocks noChangeArrowheads="1"/>
            </p:cNvSpPr>
            <p:nvPr/>
          </p:nvSpPr>
          <p:spPr bwMode="auto">
            <a:xfrm>
              <a:off x="6156140" y="4508522"/>
              <a:ext cx="1949389" cy="369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baseline="30000" dirty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229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Th      </a:t>
              </a:r>
              <a:r>
                <a:rPr lang="en-US" b="1" baseline="30000" dirty="0" smtClean="0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225</a:t>
              </a:r>
              <a:r>
                <a:rPr lang="en-US" b="1" dirty="0" smtClean="0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Ra</a:t>
              </a:r>
              <a:r>
                <a:rPr lang="en-US" b="1" dirty="0" smtClean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+ 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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25" name="Straight Arrow Connector 524"/>
            <p:cNvCxnSpPr/>
            <p:nvPr/>
          </p:nvCxnSpPr>
          <p:spPr>
            <a:xfrm>
              <a:off x="6805406" y="4724364"/>
              <a:ext cx="287329" cy="1588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828" name="TextBox 526"/>
          <p:cNvSpPr txBox="1">
            <a:spLocks noChangeArrowheads="1"/>
          </p:cNvSpPr>
          <p:nvPr/>
        </p:nvSpPr>
        <p:spPr bwMode="auto">
          <a:xfrm>
            <a:off x="3995738" y="4233863"/>
            <a:ext cx="476567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  Ti: Sappire laser @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966 nm</a:t>
            </a:r>
          </a:p>
          <a:p>
            <a:pPr eaLnBrk="1" hangingPunct="1">
              <a:buClr>
                <a:srgbClr val="FF0000"/>
              </a:buClr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Second harmonic generation (KNbO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 @ </a:t>
            </a:r>
            <a:r>
              <a:rPr lang="en-US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483 nm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ü"/>
            </a:pPr>
            <a:endParaRPr lang="en-US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ü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  Semi-conductor Diode lasers @</a:t>
            </a:r>
            <a:r>
              <a:rPr lang="en-US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714 nm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</a:pP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50mW, several lasers with offset lock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ü"/>
            </a:pP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ü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  Repump lasers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6" name="Picture 485" descr="Ra_20101019_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16075"/>
            <a:ext cx="2952750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4" name="Picture 483" descr="0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4" t="16402" r="-139" b="16391"/>
          <a:stretch>
            <a:fillRect/>
          </a:stretch>
        </p:blipFill>
        <p:spPr bwMode="auto">
          <a:xfrm rot="196060">
            <a:off x="792163" y="1268413"/>
            <a:ext cx="76676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606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04800"/>
            <a:ext cx="8018160" cy="9144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EDMs of atoms of experimental interest</a:t>
            </a:r>
          </a:p>
        </p:txBody>
      </p:sp>
      <p:graphicFrame>
        <p:nvGraphicFramePr>
          <p:cNvPr id="104577" name="Group 12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58736434"/>
              </p:ext>
            </p:extLst>
          </p:nvPr>
        </p:nvGraphicFramePr>
        <p:xfrm>
          <a:off x="236538" y="1524000"/>
          <a:ext cx="8602662" cy="4311333"/>
        </p:xfrm>
        <a:graphic>
          <a:graphicData uri="http://schemas.openxmlformats.org/drawingml/2006/table">
            <a:tbl>
              <a:tblPr/>
              <a:tblGrid>
                <a:gridCol w="712787"/>
                <a:gridCol w="1504950"/>
                <a:gridCol w="2236788"/>
                <a:gridCol w="2074862"/>
                <a:gridCol w="2073275"/>
              </a:tblGrid>
              <a:tr h="5222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Atom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[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S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/(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e fm3)]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e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[10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-25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-12" charset="-128"/>
                        </a:rPr>
                        <a:t>h]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 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e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Expt.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3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0.00008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0.0005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2DE7FB"/>
                        </a:solidFill>
                        <a:effectLst/>
                        <a:latin typeface="Arial" charset="0"/>
                        <a:ea typeface="ＭＳ Ｐゴシック" pitchFamily="-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54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129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Xe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0.38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Seattle, Ann Arbor,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Princeton,Tokyo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, 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Mainz-PTB-HD-KVI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70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171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Yb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-1.9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Bangalore,Kyoto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80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199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Hg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-2.8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Seattle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86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223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Rn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3300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TRIUMF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88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225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-8.2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2500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Argonne,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KVI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pitchFamily="-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88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223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-8.2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3400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4517" name="Text Box 69"/>
          <p:cNvSpPr txBox="1">
            <a:spLocks noChangeArrowheads="1"/>
          </p:cNvSpPr>
          <p:nvPr/>
        </p:nvSpPr>
        <p:spPr bwMode="auto">
          <a:xfrm>
            <a:off x="990600" y="5938939"/>
            <a:ext cx="4095993" cy="40011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 err="1" smtClean="0">
                <a:solidFill>
                  <a:srgbClr val="000099"/>
                </a:solidFill>
              </a:rPr>
              <a:t>d</a:t>
            </a:r>
            <a:r>
              <a:rPr lang="en-US" sz="2000" i="1" baseline="-25000" dirty="0" err="1" smtClean="0">
                <a:solidFill>
                  <a:srgbClr val="000099"/>
                </a:solidFill>
              </a:rPr>
              <a:t>n</a:t>
            </a:r>
            <a:r>
              <a:rPr lang="en-US" sz="2000" dirty="0" smtClean="0">
                <a:solidFill>
                  <a:srgbClr val="000099"/>
                </a:solidFill>
              </a:rPr>
              <a:t> = 5 x 10</a:t>
            </a:r>
            <a:r>
              <a:rPr lang="en-US" sz="2000" baseline="30000" dirty="0" smtClean="0">
                <a:solidFill>
                  <a:srgbClr val="000099"/>
                </a:solidFill>
              </a:rPr>
              <a:t>-24 </a:t>
            </a:r>
            <a:r>
              <a:rPr lang="en-US" sz="2000" i="1" dirty="0" smtClean="0">
                <a:solidFill>
                  <a:srgbClr val="000099"/>
                </a:solidFill>
              </a:rPr>
              <a:t>e</a:t>
            </a:r>
            <a:r>
              <a:rPr lang="en-US" sz="2000" dirty="0" smtClean="0">
                <a:solidFill>
                  <a:srgbClr val="000099"/>
                </a:solidFill>
              </a:rPr>
              <a:t> cm </a:t>
            </a:r>
            <a:r>
              <a:rPr lang="en-US" sz="2000" dirty="0" smtClean="0">
                <a:solidFill>
                  <a:srgbClr val="000099"/>
                </a:solidFill>
                <a:latin typeface="Symbol" pitchFamily="18" charset="2"/>
              </a:rPr>
              <a:t>h</a:t>
            </a:r>
            <a:r>
              <a:rPr lang="en-US" sz="2000" dirty="0" smtClean="0">
                <a:solidFill>
                  <a:srgbClr val="000099"/>
                </a:solidFill>
              </a:rPr>
              <a:t>,  </a:t>
            </a:r>
            <a:r>
              <a:rPr lang="en-US" sz="2000" i="1" dirty="0" smtClean="0">
                <a:solidFill>
                  <a:srgbClr val="000099"/>
                </a:solidFill>
              </a:rPr>
              <a:t>d</a:t>
            </a:r>
            <a:r>
              <a:rPr lang="en-US" sz="2000" dirty="0" smtClean="0">
                <a:solidFill>
                  <a:srgbClr val="000099"/>
                </a:solidFill>
              </a:rPr>
              <a:t>(</a:t>
            </a:r>
            <a:r>
              <a:rPr lang="en-US" sz="2000" baseline="30000" dirty="0" smtClean="0">
                <a:solidFill>
                  <a:srgbClr val="000099"/>
                </a:solidFill>
              </a:rPr>
              <a:t>3</a:t>
            </a:r>
            <a:r>
              <a:rPr lang="en-US" sz="2000" dirty="0" smtClean="0">
                <a:solidFill>
                  <a:srgbClr val="000099"/>
                </a:solidFill>
              </a:rPr>
              <a:t>He)/ </a:t>
            </a:r>
            <a:r>
              <a:rPr lang="en-US" sz="2000" i="1" dirty="0" err="1" smtClean="0">
                <a:solidFill>
                  <a:srgbClr val="000099"/>
                </a:solidFill>
              </a:rPr>
              <a:t>d</a:t>
            </a:r>
            <a:r>
              <a:rPr lang="en-US" sz="2000" i="1" baseline="-25000" dirty="0" err="1" smtClean="0">
                <a:solidFill>
                  <a:srgbClr val="000099"/>
                </a:solidFill>
              </a:rPr>
              <a:t>n</a:t>
            </a:r>
            <a:r>
              <a:rPr lang="en-US" sz="2000" dirty="0" smtClean="0">
                <a:solidFill>
                  <a:srgbClr val="000099"/>
                </a:solidFill>
              </a:rPr>
              <a:t> = 10</a:t>
            </a:r>
            <a:r>
              <a:rPr lang="en-US" sz="2000" baseline="30000" dirty="0" smtClean="0">
                <a:solidFill>
                  <a:srgbClr val="000099"/>
                </a:solidFill>
              </a:rPr>
              <a:t>-5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9200" y="6488668"/>
            <a:ext cx="2988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slide from Victor </a:t>
            </a:r>
            <a:r>
              <a:rPr lang="en-US" dirty="0" err="1" smtClean="0">
                <a:solidFill>
                  <a:srgbClr val="000000"/>
                </a:solidFill>
              </a:rPr>
              <a:t>Flambaum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0" y="4419600"/>
            <a:ext cx="445008" cy="332232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212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9219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60648"/>
            <a:ext cx="7772400" cy="503783"/>
          </a:xfrm>
        </p:spPr>
        <p:txBody>
          <a:bodyPr/>
          <a:lstStyle/>
          <a:p>
            <a:pPr eaLnBrk="1" hangingPunct="1"/>
            <a:r>
              <a:rPr lang="en-CA" sz="2800" b="1" dirty="0" smtClean="0">
                <a:solidFill>
                  <a:srgbClr val="000099"/>
                </a:solidFill>
              </a:rPr>
              <a:t>Towards a </a:t>
            </a:r>
            <a:r>
              <a:rPr lang="en-CA" sz="2800" b="1" dirty="0" err="1" smtClean="0">
                <a:solidFill>
                  <a:srgbClr val="000099"/>
                </a:solidFill>
              </a:rPr>
              <a:t>Rn</a:t>
            </a:r>
            <a:r>
              <a:rPr lang="en-CA" sz="2800" b="1" dirty="0" smtClean="0">
                <a:solidFill>
                  <a:srgbClr val="000099"/>
                </a:solidFill>
              </a:rPr>
              <a:t> EDM Experiment at TRIUMF</a:t>
            </a:r>
            <a:br>
              <a:rPr lang="en-CA" sz="2800" b="1" dirty="0" smtClean="0">
                <a:solidFill>
                  <a:srgbClr val="000099"/>
                </a:solidFill>
              </a:rPr>
            </a:br>
            <a:r>
              <a:rPr lang="en-CA" sz="2400" b="1" dirty="0" smtClean="0">
                <a:solidFill>
                  <a:srgbClr val="000099"/>
                </a:solidFill>
              </a:rPr>
              <a:t> T. </a:t>
            </a:r>
            <a:r>
              <a:rPr lang="en-CA" sz="2400" b="1" dirty="0" err="1" smtClean="0">
                <a:solidFill>
                  <a:srgbClr val="000099"/>
                </a:solidFill>
              </a:rPr>
              <a:t>Chupp</a:t>
            </a:r>
            <a:r>
              <a:rPr lang="en-CA" sz="2400" b="1" dirty="0" smtClean="0">
                <a:solidFill>
                  <a:srgbClr val="000099"/>
                </a:solidFill>
              </a:rPr>
              <a:t> and C. </a:t>
            </a:r>
            <a:r>
              <a:rPr lang="en-CA" sz="2400" b="1" dirty="0" err="1" smtClean="0">
                <a:solidFill>
                  <a:srgbClr val="000099"/>
                </a:solidFill>
              </a:rPr>
              <a:t>Svensson</a:t>
            </a:r>
            <a:endParaRPr lang="en-CA" sz="2400" b="1" dirty="0" smtClean="0">
              <a:solidFill>
                <a:srgbClr val="000099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" y="2492896"/>
            <a:ext cx="5301835" cy="4365104"/>
            <a:chOff x="1" y="2492896"/>
            <a:chExt cx="5301835" cy="4365104"/>
          </a:xfrm>
        </p:grpSpPr>
        <p:pic>
          <p:nvPicPr>
            <p:cNvPr id="20" name="Picture 19" descr="VacuumSystemSketchstep1.png"/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483" y="2492896"/>
              <a:ext cx="4692129" cy="4365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3" descr="VacuumSystemSketchstep4.png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483" y="2492896"/>
              <a:ext cx="4692129" cy="4365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0" name="TextBox 11"/>
            <p:cNvSpPr txBox="1">
              <a:spLocks noChangeArrowheads="1"/>
            </p:cNvSpPr>
            <p:nvPr/>
          </p:nvSpPr>
          <p:spPr bwMode="auto">
            <a:xfrm>
              <a:off x="3910108" y="3256789"/>
              <a:ext cx="139172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1200" dirty="0" smtClean="0">
                  <a:solidFill>
                    <a:srgbClr val="000000"/>
                  </a:solidFill>
                </a:rPr>
                <a:t>1. Implant </a:t>
              </a:r>
              <a:r>
                <a:rPr lang="en-CA" sz="1200" baseline="30000" dirty="0" smtClean="0">
                  <a:solidFill>
                    <a:srgbClr val="000000"/>
                  </a:solidFill>
                </a:rPr>
                <a:t>121,123</a:t>
              </a:r>
              <a:r>
                <a:rPr lang="en-CA" sz="1200" dirty="0" smtClean="0">
                  <a:solidFill>
                    <a:srgbClr val="000000"/>
                  </a:solidFill>
                </a:rPr>
                <a:t>Cs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1200" dirty="0" smtClean="0">
                  <a:solidFill>
                    <a:srgbClr val="000000"/>
                  </a:solidFill>
                </a:rPr>
                <a:t>into catcher foil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rot="5400000">
              <a:off x="3402683" y="3731512"/>
              <a:ext cx="545638" cy="46921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02" name="TextBox 16"/>
            <p:cNvSpPr txBox="1">
              <a:spLocks noChangeArrowheads="1"/>
            </p:cNvSpPr>
            <p:nvPr/>
          </p:nvSpPr>
          <p:spPr bwMode="auto">
            <a:xfrm>
              <a:off x="52135" y="4020682"/>
              <a:ext cx="153118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1200" dirty="0" smtClean="0">
                  <a:solidFill>
                    <a:srgbClr val="000000"/>
                  </a:solidFill>
                </a:rPr>
                <a:t>3. </a:t>
              </a:r>
              <a:r>
                <a:rPr lang="en-CA" sz="1200" dirty="0" err="1" smtClean="0">
                  <a:solidFill>
                    <a:srgbClr val="000000"/>
                  </a:solidFill>
                </a:rPr>
                <a:t>Coldfinger</a:t>
              </a:r>
              <a:r>
                <a:rPr lang="en-CA" sz="1200" dirty="0" smtClean="0">
                  <a:solidFill>
                    <a:srgbClr val="000000"/>
                  </a:solidFill>
                </a:rPr>
                <a:t> at LN</a:t>
              </a:r>
              <a:r>
                <a:rPr lang="en-CA" sz="1200" baseline="-25000" dirty="0" smtClean="0">
                  <a:solidFill>
                    <a:srgbClr val="000000"/>
                  </a:solidFill>
                </a:rPr>
                <a:t>2</a:t>
              </a:r>
              <a:r>
                <a:rPr lang="en-CA" sz="1200" dirty="0" smtClean="0">
                  <a:solidFill>
                    <a:srgbClr val="000000"/>
                  </a:solidFill>
                </a:rPr>
                <a:t>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1200" dirty="0" smtClean="0">
                  <a:solidFill>
                    <a:srgbClr val="000000"/>
                  </a:solidFill>
                </a:rPr>
                <a:t>temperature to absorb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1200" dirty="0" smtClean="0">
                  <a:solidFill>
                    <a:srgbClr val="000000"/>
                  </a:solidFill>
                </a:rPr>
                <a:t>the atoms locally</a:t>
              </a:r>
            </a:p>
          </p:txBody>
        </p:sp>
        <p:sp>
          <p:nvSpPr>
            <p:cNvPr id="8203" name="TextBox 17"/>
            <p:cNvSpPr txBox="1">
              <a:spLocks noChangeArrowheads="1"/>
            </p:cNvSpPr>
            <p:nvPr/>
          </p:nvSpPr>
          <p:spPr bwMode="auto">
            <a:xfrm>
              <a:off x="3505200" y="5410200"/>
              <a:ext cx="105554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1200" dirty="0" smtClean="0">
                  <a:solidFill>
                    <a:srgbClr val="000000"/>
                  </a:solidFill>
                </a:rPr>
                <a:t>2. Heat foil to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1200" dirty="0" smtClean="0">
                  <a:solidFill>
                    <a:srgbClr val="000000"/>
                  </a:solidFill>
                </a:rPr>
                <a:t>diffuse atoms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1200" dirty="0" smtClean="0">
                  <a:solidFill>
                    <a:srgbClr val="000000"/>
                  </a:solidFill>
                </a:rPr>
                <a:t>into system</a:t>
              </a:r>
            </a:p>
          </p:txBody>
        </p:sp>
        <p:sp>
          <p:nvSpPr>
            <p:cNvPr id="8204" name="TextBox 20"/>
            <p:cNvSpPr txBox="1">
              <a:spLocks noChangeArrowheads="1"/>
            </p:cNvSpPr>
            <p:nvPr/>
          </p:nvSpPr>
          <p:spPr bwMode="auto">
            <a:xfrm>
              <a:off x="1" y="4948267"/>
              <a:ext cx="138307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1200" dirty="0" smtClean="0">
                  <a:solidFill>
                    <a:srgbClr val="000000"/>
                  </a:solidFill>
                </a:rPr>
                <a:t>4. Warm </a:t>
              </a:r>
              <a:r>
                <a:rPr lang="en-CA" sz="1200" dirty="0" err="1" smtClean="0">
                  <a:solidFill>
                    <a:srgbClr val="000000"/>
                  </a:solidFill>
                </a:rPr>
                <a:t>coldfinger</a:t>
              </a:r>
              <a:endParaRPr lang="en-CA" sz="12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8205" name="TextBox 21"/>
            <p:cNvSpPr txBox="1">
              <a:spLocks noChangeArrowheads="1"/>
            </p:cNvSpPr>
            <p:nvPr/>
          </p:nvSpPr>
          <p:spPr bwMode="auto">
            <a:xfrm>
              <a:off x="3124200" y="6400800"/>
              <a:ext cx="163698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1200" dirty="0" smtClean="0">
                  <a:solidFill>
                    <a:srgbClr val="000000"/>
                  </a:solidFill>
                </a:rPr>
                <a:t>5. Fill chamber with N</a:t>
              </a:r>
              <a:r>
                <a:rPr lang="en-CA" sz="1200" baseline="-25000" dirty="0" smtClean="0">
                  <a:solidFill>
                    <a:srgbClr val="000000"/>
                  </a:solidFill>
                </a:rPr>
                <a:t>2</a:t>
              </a:r>
              <a:endParaRPr lang="en-CA" sz="12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8206" name="TextBox 22"/>
            <p:cNvSpPr txBox="1">
              <a:spLocks noChangeArrowheads="1"/>
            </p:cNvSpPr>
            <p:nvPr/>
          </p:nvSpPr>
          <p:spPr bwMode="auto">
            <a:xfrm>
              <a:off x="52135" y="2711151"/>
              <a:ext cx="1287532" cy="46166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1200" dirty="0" smtClean="0">
                  <a:solidFill>
                    <a:srgbClr val="000000"/>
                  </a:solidFill>
                </a:rPr>
                <a:t>6. Push with N</a:t>
              </a:r>
              <a:r>
                <a:rPr lang="en-CA" sz="1200" baseline="-25000" dirty="0" smtClean="0">
                  <a:solidFill>
                    <a:srgbClr val="000000"/>
                  </a:solidFill>
                </a:rPr>
                <a:t>2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1200" dirty="0" smtClean="0">
                  <a:solidFill>
                    <a:srgbClr val="000000"/>
                  </a:solidFill>
                </a:rPr>
                <a:t>to trap gas in cell 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16200000" flipV="1">
              <a:off x="3432394" y="5061039"/>
              <a:ext cx="381946" cy="15640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355505" y="4511757"/>
              <a:ext cx="312809" cy="21825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8204" idx="3"/>
            </p:cNvCxnSpPr>
            <p:nvPr/>
          </p:nvCxnSpPr>
          <p:spPr>
            <a:xfrm flipV="1">
              <a:off x="1383072" y="4839141"/>
              <a:ext cx="337376" cy="24762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8205" idx="1"/>
            </p:cNvCxnSpPr>
            <p:nvPr/>
          </p:nvCxnSpPr>
          <p:spPr>
            <a:xfrm rot="10800000">
              <a:off x="2081506" y="6073418"/>
              <a:ext cx="1042694" cy="46588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6200000" flipH="1">
              <a:off x="1348218" y="3209513"/>
              <a:ext cx="327383" cy="31280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106" descr="Picture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063115" y="3385685"/>
            <a:ext cx="2798441" cy="212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0" name="Text Box 97"/>
          <p:cNvSpPr txBox="1">
            <a:spLocks noChangeArrowheads="1"/>
          </p:cNvSpPr>
          <p:nvPr/>
        </p:nvSpPr>
        <p:spPr bwMode="auto">
          <a:xfrm>
            <a:off x="609600" y="1752600"/>
            <a:ext cx="79208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  </a:t>
            </a:r>
            <a:r>
              <a:rPr lang="en-US" sz="2400" dirty="0" err="1" smtClean="0">
                <a:solidFill>
                  <a:srgbClr val="FF0000"/>
                </a:solidFill>
              </a:rPr>
              <a:t>Rn</a:t>
            </a:r>
            <a:r>
              <a:rPr lang="en-US" sz="2400" dirty="0" smtClean="0">
                <a:solidFill>
                  <a:srgbClr val="FF0000"/>
                </a:solidFill>
              </a:rPr>
              <a:t> is predicted to be ~ 600 times more sensitive than </a:t>
            </a:r>
            <a:r>
              <a:rPr lang="en-US" sz="2400" baseline="30000" dirty="0" smtClean="0">
                <a:solidFill>
                  <a:srgbClr val="FF0000"/>
                </a:solidFill>
              </a:rPr>
              <a:t>199</a:t>
            </a:r>
            <a:r>
              <a:rPr lang="en-US" sz="2400" dirty="0" smtClean="0">
                <a:solidFill>
                  <a:srgbClr val="FF0000"/>
                </a:solidFill>
              </a:rPr>
              <a:t>Hg</a:t>
            </a:r>
            <a:r>
              <a:rPr lang="en-US" sz="2800" dirty="0" smtClean="0">
                <a:solidFill>
                  <a:srgbClr val="FF0000"/>
                </a:solidFill>
              </a:rPr>
              <a:t>  </a:t>
            </a:r>
            <a:endParaRPr lang="en-CA" sz="2800" dirty="0" smtClean="0">
              <a:solidFill>
                <a:srgbClr val="000000"/>
              </a:solidFill>
            </a:endParaRPr>
          </a:p>
        </p:txBody>
      </p:sp>
      <p:sp>
        <p:nvSpPr>
          <p:cNvPr id="32" name="Text Box 100"/>
          <p:cNvSpPr txBox="1">
            <a:spLocks noChangeArrowheads="1"/>
          </p:cNvSpPr>
          <p:nvPr/>
        </p:nvSpPr>
        <p:spPr bwMode="auto">
          <a:xfrm>
            <a:off x="755576" y="1052736"/>
            <a:ext cx="46634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CA" b="1" dirty="0" smtClean="0">
                <a:solidFill>
                  <a:srgbClr val="002060"/>
                </a:solidFill>
              </a:rPr>
              <a:t>  Magnitude of EDM ~ Z</a:t>
            </a:r>
            <a:r>
              <a:rPr lang="en-CA" b="1" baseline="30000" dirty="0" smtClean="0">
                <a:solidFill>
                  <a:srgbClr val="002060"/>
                </a:solidFill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CA" b="1" baseline="30000" dirty="0" smtClean="0">
                <a:solidFill>
                  <a:srgbClr val="002060"/>
                </a:solidFill>
              </a:rPr>
              <a:t> </a:t>
            </a:r>
            <a:r>
              <a:rPr lang="en-CA" b="1" dirty="0" smtClean="0">
                <a:solidFill>
                  <a:srgbClr val="002060"/>
                </a:solidFill>
              </a:rPr>
              <a:t> Radon isotopes possibly </a:t>
            </a:r>
            <a:r>
              <a:rPr lang="en-CA" b="1" dirty="0" err="1" smtClean="0">
                <a:solidFill>
                  <a:srgbClr val="002060"/>
                </a:solidFill>
              </a:rPr>
              <a:t>octupole</a:t>
            </a:r>
            <a:r>
              <a:rPr lang="en-CA" b="1" dirty="0" smtClean="0">
                <a:solidFill>
                  <a:srgbClr val="002060"/>
                </a:solidFill>
              </a:rPr>
              <a:t> deformed</a:t>
            </a:r>
            <a:endParaRPr lang="en-CA" sz="2400" b="1" baseline="30000" dirty="0" smtClean="0">
              <a:solidFill>
                <a:srgbClr val="002060"/>
              </a:solidFill>
            </a:endParaRPr>
          </a:p>
        </p:txBody>
      </p:sp>
      <p:pic>
        <p:nvPicPr>
          <p:cNvPr id="21" name="Picture 5" descr="C:\Users\Eric\Desktop\carolyns grapheeene\coop3\to_be_zipped\to be zipped\600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5403868" cy="3984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Text Box 2"/>
          <p:cNvSpPr txBox="1">
            <a:spLocks noChangeArrowheads="1"/>
          </p:cNvSpPr>
          <p:nvPr/>
        </p:nvSpPr>
        <p:spPr bwMode="auto">
          <a:xfrm>
            <a:off x="228600" y="1447800"/>
            <a:ext cx="1527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r>
              <a:rPr lang="en-US" sz="2800" smtClean="0">
                <a:solidFill>
                  <a:srgbClr val="000000"/>
                </a:solidFill>
                <a:latin typeface="Times" pitchFamily="18" charset="0"/>
                <a:ea typeface="MS PGothic" pitchFamily="34" charset="-128"/>
              </a:rPr>
              <a:t>TRIUMF</a:t>
            </a:r>
            <a:endParaRPr lang="en-US" sz="1400" smtClean="0">
              <a:solidFill>
                <a:srgbClr val="000000"/>
              </a:solidFill>
              <a:latin typeface="Times" pitchFamily="18" charset="0"/>
              <a:ea typeface="MS PGothic" pitchFamily="34" charset="-128"/>
            </a:endParaRPr>
          </a:p>
        </p:txBody>
      </p:sp>
      <p:pic>
        <p:nvPicPr>
          <p:cNvPr id="2560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75" y="112713"/>
            <a:ext cx="3044825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33508" name="Group 4"/>
          <p:cNvGraphicFramePr>
            <a:graphicFrameLocks noGrp="1"/>
          </p:cNvGraphicFramePr>
          <p:nvPr/>
        </p:nvGraphicFramePr>
        <p:xfrm>
          <a:off x="1981200" y="4910138"/>
          <a:ext cx="5257800" cy="1584960"/>
        </p:xfrm>
        <a:graphic>
          <a:graphicData uri="http://schemas.openxmlformats.org/drawingml/2006/table">
            <a:tbl>
              <a:tblPr/>
              <a:tblGrid>
                <a:gridCol w="1752600"/>
                <a:gridCol w="1752600"/>
                <a:gridCol w="1752600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Facility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Detection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(100 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ISAC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g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anisotropy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x 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-26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e-cm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ISAC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b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asymmetry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x 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-27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e-cm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FRIB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b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asymmetry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x 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-28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e-cm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026" name="Rectangle 26"/>
          <p:cNvSpPr>
            <a:spLocks noChangeArrowheads="1"/>
          </p:cNvSpPr>
          <p:nvPr/>
        </p:nvSpPr>
        <p:spPr bwMode="auto">
          <a:xfrm>
            <a:off x="1673225" y="0"/>
            <a:ext cx="53371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Times" pitchFamily="18" charset="0"/>
                <a:ea typeface="MS PGothic" pitchFamily="34" charset="-128"/>
              </a:rPr>
              <a:t>Radon-EDM Experiment</a:t>
            </a:r>
          </a:p>
        </p:txBody>
      </p:sp>
      <p:sp>
        <p:nvSpPr>
          <p:cNvPr id="256027" name="Text Box 27"/>
          <p:cNvSpPr txBox="1">
            <a:spLocks noChangeArrowheads="1"/>
          </p:cNvSpPr>
          <p:nvPr/>
        </p:nvSpPr>
        <p:spPr bwMode="auto">
          <a:xfrm>
            <a:off x="1524000" y="422275"/>
            <a:ext cx="5257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en-US" sz="1800" b="1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TRIUMF E929</a:t>
            </a:r>
            <a:br>
              <a:rPr lang="en-US" sz="1800" b="1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</a:br>
            <a:r>
              <a:rPr lang="en-US" sz="1800" b="1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T. Chupp (Michigan) &amp; C. Svensson (Guelph)</a:t>
            </a:r>
            <a:endParaRPr lang="en-US" sz="1800" b="1" i="1" smtClean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56028" name="Line 28"/>
          <p:cNvSpPr>
            <a:spLocks noChangeShapeType="1"/>
          </p:cNvSpPr>
          <p:nvPr/>
        </p:nvSpPr>
        <p:spPr bwMode="auto">
          <a:xfrm>
            <a:off x="7162800" y="6307138"/>
            <a:ext cx="4572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6029" name="Text Box 29"/>
          <p:cNvSpPr txBox="1">
            <a:spLocks noChangeArrowheads="1"/>
          </p:cNvSpPr>
          <p:nvPr/>
        </p:nvSpPr>
        <p:spPr bwMode="auto">
          <a:xfrm>
            <a:off x="7543800" y="6154738"/>
            <a:ext cx="182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~ 5x10</a:t>
            </a:r>
            <a:r>
              <a:rPr lang="en-US" sz="1400" baseline="300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-30 </a:t>
            </a:r>
            <a:r>
              <a:rPr lang="en-US" sz="14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for </a:t>
            </a:r>
            <a:r>
              <a:rPr lang="en-US" sz="1400" baseline="300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199</a:t>
            </a:r>
            <a:r>
              <a:rPr lang="en-US" sz="14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Hg</a:t>
            </a:r>
          </a:p>
        </p:txBody>
      </p:sp>
      <p:sp>
        <p:nvSpPr>
          <p:cNvPr id="256030" name="Rectangle 30"/>
          <p:cNvSpPr>
            <a:spLocks noChangeArrowheads="1"/>
          </p:cNvSpPr>
          <p:nvPr/>
        </p:nvSpPr>
        <p:spPr bwMode="auto">
          <a:xfrm>
            <a:off x="5653088" y="3770313"/>
            <a:ext cx="2743200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pitchFamily="18" charset="0"/>
              <a:ea typeface="MS PGothic" pitchFamily="34" charset="-128"/>
            </a:endParaRPr>
          </a:p>
        </p:txBody>
      </p:sp>
      <p:grpSp>
        <p:nvGrpSpPr>
          <p:cNvPr id="256031" name="Group 31"/>
          <p:cNvGrpSpPr>
            <a:grpSpLocks noChangeAspect="1"/>
          </p:cNvGrpSpPr>
          <p:nvPr/>
        </p:nvGrpSpPr>
        <p:grpSpPr bwMode="auto">
          <a:xfrm>
            <a:off x="22225" y="1974850"/>
            <a:ext cx="2295525" cy="2049463"/>
            <a:chOff x="65" y="1217"/>
            <a:chExt cx="1632" cy="1458"/>
          </a:xfrm>
        </p:grpSpPr>
        <p:pic>
          <p:nvPicPr>
            <p:cNvPr id="256032" name="Picture 32" descr="octupo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99" t="31915" r="15228"/>
            <a:stretch>
              <a:fillRect/>
            </a:stretch>
          </p:blipFill>
          <p:spPr bwMode="auto">
            <a:xfrm>
              <a:off x="121" y="1414"/>
              <a:ext cx="1521" cy="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33" name="Line 33"/>
            <p:cNvSpPr>
              <a:spLocks noChangeAspect="1" noChangeShapeType="1"/>
            </p:cNvSpPr>
            <p:nvPr/>
          </p:nvSpPr>
          <p:spPr bwMode="auto">
            <a:xfrm flipV="1">
              <a:off x="857" y="1484"/>
              <a:ext cx="0" cy="81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034" name="Line 34"/>
            <p:cNvSpPr>
              <a:spLocks noChangeAspect="1" noChangeShapeType="1"/>
            </p:cNvSpPr>
            <p:nvPr/>
          </p:nvSpPr>
          <p:spPr bwMode="auto">
            <a:xfrm rot="5400000" flipV="1">
              <a:off x="876" y="1595"/>
              <a:ext cx="0" cy="140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035" name="Line 35"/>
            <p:cNvSpPr>
              <a:spLocks noChangeAspect="1" noChangeShapeType="1"/>
            </p:cNvSpPr>
            <p:nvPr/>
          </p:nvSpPr>
          <p:spPr bwMode="auto">
            <a:xfrm>
              <a:off x="500" y="2122"/>
              <a:ext cx="25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036" name="Line 36"/>
            <p:cNvSpPr>
              <a:spLocks noChangeAspect="1" noChangeShapeType="1"/>
            </p:cNvSpPr>
            <p:nvPr/>
          </p:nvSpPr>
          <p:spPr bwMode="auto">
            <a:xfrm>
              <a:off x="951" y="2122"/>
              <a:ext cx="25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256037" name="Picture 37" descr="octupo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71" t="23936" r="45685" b="39894"/>
            <a:stretch>
              <a:fillRect/>
            </a:stretch>
          </p:blipFill>
          <p:spPr bwMode="auto">
            <a:xfrm rot="16200000" flipV="1">
              <a:off x="923" y="1627"/>
              <a:ext cx="448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38" name="Picture 38" descr="octupo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71" t="23936" r="45685" b="39894"/>
            <a:stretch>
              <a:fillRect/>
            </a:stretch>
          </p:blipFill>
          <p:spPr bwMode="auto">
            <a:xfrm rot="5400000">
              <a:off x="340" y="1610"/>
              <a:ext cx="448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39" name="Text Box 39"/>
            <p:cNvSpPr txBox="1">
              <a:spLocks noChangeAspect="1" noChangeArrowheads="1"/>
            </p:cNvSpPr>
            <p:nvPr/>
          </p:nvSpPr>
          <p:spPr bwMode="auto">
            <a:xfrm>
              <a:off x="721" y="2414"/>
              <a:ext cx="274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hangingPunct="0"/>
              <a:r>
                <a:rPr lang="en-US" sz="1800" smtClean="0">
                  <a:solidFill>
                    <a:srgbClr val="000000"/>
                  </a:solidFill>
                  <a:latin typeface="Symbol" pitchFamily="18" charset="2"/>
                  <a:ea typeface="MS PGothic" pitchFamily="34" charset="-128"/>
                </a:rPr>
                <a:t>b</a:t>
              </a:r>
              <a:r>
                <a:rPr lang="en-US" sz="1800" baseline="-25000" smtClean="0">
                  <a:solidFill>
                    <a:srgbClr val="000000"/>
                  </a:solidFill>
                  <a:latin typeface="Symbol" pitchFamily="18" charset="2"/>
                  <a:ea typeface="MS PGothic" pitchFamily="34" charset="-128"/>
                </a:rPr>
                <a:t>3</a:t>
              </a:r>
            </a:p>
          </p:txBody>
        </p:sp>
        <p:sp>
          <p:nvSpPr>
            <p:cNvPr id="256040" name="Rectangle 40"/>
            <p:cNvSpPr>
              <a:spLocks noChangeAspect="1" noChangeArrowheads="1"/>
            </p:cNvSpPr>
            <p:nvPr/>
          </p:nvSpPr>
          <p:spPr bwMode="auto">
            <a:xfrm>
              <a:off x="65" y="1217"/>
              <a:ext cx="1632" cy="216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" pitchFamily="18" charset="0"/>
                <a:ea typeface="MS PGothic" pitchFamily="34" charset="-128"/>
              </a:endParaRPr>
            </a:p>
          </p:txBody>
        </p:sp>
        <p:grpSp>
          <p:nvGrpSpPr>
            <p:cNvPr id="256041" name="Group 41"/>
            <p:cNvGrpSpPr>
              <a:grpSpLocks noChangeAspect="1"/>
            </p:cNvGrpSpPr>
            <p:nvPr/>
          </p:nvGrpSpPr>
          <p:grpSpPr bwMode="auto">
            <a:xfrm>
              <a:off x="425" y="1273"/>
              <a:ext cx="264" cy="251"/>
              <a:chOff x="3808" y="1040"/>
              <a:chExt cx="264" cy="251"/>
            </a:xfrm>
          </p:grpSpPr>
          <p:sp>
            <p:nvSpPr>
              <p:cNvPr id="256042" name="AutoShape 42"/>
              <p:cNvSpPr>
                <a:spLocks noChangeAspect="1" noChangeArrowheads="1"/>
              </p:cNvSpPr>
              <p:nvPr/>
            </p:nvSpPr>
            <p:spPr bwMode="auto">
              <a:xfrm rot="-635688">
                <a:off x="3813" y="1153"/>
                <a:ext cx="240" cy="97"/>
              </a:xfrm>
              <a:prstGeom prst="triangle">
                <a:avLst>
                  <a:gd name="adj" fmla="val 63995"/>
                </a:avLst>
              </a:prstGeom>
              <a:solidFill>
                <a:schemeClr val="folHlink">
                  <a:alpha val="50195"/>
                </a:schemeClr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 smtClean="0">
                  <a:solidFill>
                    <a:srgbClr val="000000"/>
                  </a:solidFill>
                  <a:latin typeface="Times" pitchFamily="18" charset="0"/>
                  <a:ea typeface="MS PGothic" pitchFamily="34" charset="-128"/>
                </a:endParaRPr>
              </a:p>
            </p:txBody>
          </p:sp>
          <p:sp>
            <p:nvSpPr>
              <p:cNvPr id="256043" name="Line 43"/>
              <p:cNvSpPr>
                <a:spLocks noChangeAspect="1" noChangeShapeType="1"/>
              </p:cNvSpPr>
              <p:nvPr/>
            </p:nvSpPr>
            <p:spPr bwMode="auto">
              <a:xfrm flipH="1">
                <a:off x="3953" y="1060"/>
                <a:ext cx="2" cy="9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044" name="Line 44"/>
              <p:cNvSpPr>
                <a:spLocks noChangeAspect="1" noChangeShapeType="1"/>
              </p:cNvSpPr>
              <p:nvPr/>
            </p:nvSpPr>
            <p:spPr bwMode="auto">
              <a:xfrm>
                <a:off x="3957" y="1063"/>
                <a:ext cx="109" cy="165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045" name="Line 45"/>
              <p:cNvSpPr>
                <a:spLocks noChangeAspect="1" noChangeShapeType="1"/>
              </p:cNvSpPr>
              <p:nvPr/>
            </p:nvSpPr>
            <p:spPr bwMode="auto">
              <a:xfrm flipH="1">
                <a:off x="3817" y="1051"/>
                <a:ext cx="140" cy="23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046" name="Oval 46"/>
              <p:cNvSpPr>
                <a:spLocks noChangeAspect="1" noChangeArrowheads="1"/>
              </p:cNvSpPr>
              <p:nvPr/>
            </p:nvSpPr>
            <p:spPr bwMode="auto">
              <a:xfrm>
                <a:off x="3937" y="1040"/>
                <a:ext cx="43" cy="42"/>
              </a:xfrm>
              <a:prstGeom prst="ellipse">
                <a:avLst/>
              </a:prstGeom>
              <a:solidFill>
                <a:srgbClr val="80FF00">
                  <a:alpha val="50195"/>
                </a:srgbClr>
              </a:solidFill>
              <a:ln w="31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" pitchFamily="18" charset="0"/>
                  <a:ea typeface="MS PGothic" pitchFamily="34" charset="-128"/>
                </a:endParaRPr>
              </a:p>
            </p:txBody>
          </p:sp>
          <p:sp>
            <p:nvSpPr>
              <p:cNvPr id="256047" name="Line 47"/>
              <p:cNvSpPr>
                <a:spLocks noChangeAspect="1" noChangeShapeType="1"/>
              </p:cNvSpPr>
              <p:nvPr/>
            </p:nvSpPr>
            <p:spPr bwMode="auto">
              <a:xfrm flipV="1">
                <a:off x="3819" y="1160"/>
                <a:ext cx="127" cy="120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048" name="Line 48"/>
              <p:cNvSpPr>
                <a:spLocks noChangeAspect="1" noChangeShapeType="1"/>
              </p:cNvSpPr>
              <p:nvPr/>
            </p:nvSpPr>
            <p:spPr bwMode="auto">
              <a:xfrm>
                <a:off x="3956" y="1155"/>
                <a:ext cx="100" cy="7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049" name="Line 49"/>
              <p:cNvSpPr>
                <a:spLocks noChangeAspect="1" noChangeShapeType="1"/>
              </p:cNvSpPr>
              <p:nvPr/>
            </p:nvSpPr>
            <p:spPr bwMode="auto">
              <a:xfrm flipV="1">
                <a:off x="3824" y="1230"/>
                <a:ext cx="230" cy="45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050" name="Oval 50"/>
              <p:cNvSpPr>
                <a:spLocks noChangeAspect="1" noChangeArrowheads="1"/>
              </p:cNvSpPr>
              <p:nvPr/>
            </p:nvSpPr>
            <p:spPr bwMode="auto">
              <a:xfrm>
                <a:off x="3808" y="1266"/>
                <a:ext cx="24" cy="25"/>
              </a:xfrm>
              <a:prstGeom prst="ellipse">
                <a:avLst/>
              </a:prstGeom>
              <a:solidFill>
                <a:schemeClr val="hlink">
                  <a:alpha val="50195"/>
                </a:schemeClr>
              </a:solidFill>
              <a:ln w="31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" pitchFamily="18" charset="0"/>
                  <a:ea typeface="MS PGothic" pitchFamily="34" charset="-128"/>
                </a:endParaRPr>
              </a:p>
            </p:txBody>
          </p:sp>
          <p:sp>
            <p:nvSpPr>
              <p:cNvPr id="256051" name="Oval 51"/>
              <p:cNvSpPr>
                <a:spLocks noChangeAspect="1" noChangeArrowheads="1"/>
              </p:cNvSpPr>
              <p:nvPr/>
            </p:nvSpPr>
            <p:spPr bwMode="auto">
              <a:xfrm>
                <a:off x="4048" y="1217"/>
                <a:ext cx="24" cy="24"/>
              </a:xfrm>
              <a:prstGeom prst="ellipse">
                <a:avLst/>
              </a:prstGeom>
              <a:solidFill>
                <a:schemeClr val="hlink">
                  <a:alpha val="50195"/>
                </a:schemeClr>
              </a:solidFill>
              <a:ln w="31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" pitchFamily="18" charset="0"/>
                  <a:ea typeface="MS PGothic" pitchFamily="34" charset="-128"/>
                </a:endParaRPr>
              </a:p>
            </p:txBody>
          </p:sp>
          <p:sp>
            <p:nvSpPr>
              <p:cNvPr id="256052" name="Oval 52"/>
              <p:cNvSpPr>
                <a:spLocks noChangeAspect="1" noChangeArrowheads="1"/>
              </p:cNvSpPr>
              <p:nvPr/>
            </p:nvSpPr>
            <p:spPr bwMode="auto">
              <a:xfrm>
                <a:off x="3946" y="1151"/>
                <a:ext cx="16" cy="16"/>
              </a:xfrm>
              <a:prstGeom prst="ellipse">
                <a:avLst/>
              </a:prstGeom>
              <a:solidFill>
                <a:srgbClr val="FF0000">
                  <a:alpha val="50195"/>
                </a:srgbClr>
              </a:solidFill>
              <a:ln w="31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" pitchFamily="18" charset="0"/>
                  <a:ea typeface="MS PGothic" pitchFamily="34" charset="-128"/>
                </a:endParaRPr>
              </a:p>
            </p:txBody>
          </p:sp>
        </p:grpSp>
        <p:grpSp>
          <p:nvGrpSpPr>
            <p:cNvPr id="256053" name="Group 53"/>
            <p:cNvGrpSpPr>
              <a:grpSpLocks noChangeAspect="1"/>
            </p:cNvGrpSpPr>
            <p:nvPr/>
          </p:nvGrpSpPr>
          <p:grpSpPr bwMode="auto">
            <a:xfrm>
              <a:off x="961" y="1249"/>
              <a:ext cx="309" cy="304"/>
              <a:chOff x="4344" y="1016"/>
              <a:chExt cx="309" cy="304"/>
            </a:xfrm>
          </p:grpSpPr>
          <p:sp>
            <p:nvSpPr>
              <p:cNvPr id="256054" name="Line 54"/>
              <p:cNvSpPr>
                <a:spLocks noChangeAspect="1" noChangeShapeType="1"/>
              </p:cNvSpPr>
              <p:nvPr/>
            </p:nvSpPr>
            <p:spPr bwMode="auto">
              <a:xfrm>
                <a:off x="4363" y="1173"/>
                <a:ext cx="164" cy="12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055" name="Line 55"/>
              <p:cNvSpPr>
                <a:spLocks noChangeAspect="1" noChangeShapeType="1"/>
              </p:cNvSpPr>
              <p:nvPr/>
            </p:nvSpPr>
            <p:spPr bwMode="auto">
              <a:xfrm flipH="1">
                <a:off x="4527" y="1106"/>
                <a:ext cx="121" cy="186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056" name="Line 5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516" y="1043"/>
                <a:ext cx="8" cy="251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057" name="Oval 57"/>
              <p:cNvSpPr>
                <a:spLocks noChangeAspect="1" noChangeArrowheads="1"/>
              </p:cNvSpPr>
              <p:nvPr/>
            </p:nvSpPr>
            <p:spPr bwMode="auto">
              <a:xfrm>
                <a:off x="4500" y="1270"/>
                <a:ext cx="50" cy="50"/>
              </a:xfrm>
              <a:prstGeom prst="ellipse">
                <a:avLst/>
              </a:prstGeom>
              <a:solidFill>
                <a:srgbClr val="80FF00">
                  <a:alpha val="50195"/>
                </a:srgbClr>
              </a:solidFill>
              <a:ln w="31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" pitchFamily="18" charset="0"/>
                  <a:ea typeface="MS PGothic" pitchFamily="34" charset="-128"/>
                </a:endParaRPr>
              </a:p>
            </p:txBody>
          </p:sp>
          <p:sp>
            <p:nvSpPr>
              <p:cNvPr id="256058" name="AutoShape 58"/>
              <p:cNvSpPr>
                <a:spLocks noChangeAspect="1" noChangeArrowheads="1"/>
              </p:cNvSpPr>
              <p:nvPr/>
            </p:nvSpPr>
            <p:spPr bwMode="auto">
              <a:xfrm rot="-635688">
                <a:off x="4351" y="1036"/>
                <a:ext cx="280" cy="107"/>
              </a:xfrm>
              <a:prstGeom prst="triangle">
                <a:avLst>
                  <a:gd name="adj" fmla="val 61278"/>
                </a:avLst>
              </a:prstGeom>
              <a:solidFill>
                <a:schemeClr val="folHlink">
                  <a:alpha val="50195"/>
                </a:schemeClr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 smtClean="0">
                  <a:solidFill>
                    <a:srgbClr val="000000"/>
                  </a:solidFill>
                  <a:latin typeface="Times" pitchFamily="18" charset="0"/>
                  <a:ea typeface="MS PGothic" pitchFamily="34" charset="-128"/>
                </a:endParaRPr>
              </a:p>
            </p:txBody>
          </p:sp>
          <p:sp>
            <p:nvSpPr>
              <p:cNvPr id="256059" name="Line 59"/>
              <p:cNvSpPr>
                <a:spLocks noChangeAspect="1" noChangeShapeType="1"/>
              </p:cNvSpPr>
              <p:nvPr/>
            </p:nvSpPr>
            <p:spPr bwMode="auto">
              <a:xfrm flipV="1">
                <a:off x="4357" y="1032"/>
                <a:ext cx="159" cy="146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060" name="Line 60"/>
              <p:cNvSpPr>
                <a:spLocks noChangeAspect="1" noChangeShapeType="1"/>
              </p:cNvSpPr>
              <p:nvPr/>
            </p:nvSpPr>
            <p:spPr bwMode="auto">
              <a:xfrm>
                <a:off x="4517" y="1032"/>
                <a:ext cx="117" cy="82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061" name="Line 61"/>
              <p:cNvSpPr>
                <a:spLocks noChangeAspect="1" noChangeShapeType="1"/>
              </p:cNvSpPr>
              <p:nvPr/>
            </p:nvSpPr>
            <p:spPr bwMode="auto">
              <a:xfrm flipV="1">
                <a:off x="4363" y="1119"/>
                <a:ext cx="269" cy="53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062" name="Oval 62"/>
              <p:cNvSpPr>
                <a:spLocks noChangeAspect="1" noChangeArrowheads="1"/>
              </p:cNvSpPr>
              <p:nvPr/>
            </p:nvSpPr>
            <p:spPr bwMode="auto">
              <a:xfrm>
                <a:off x="4344" y="1162"/>
                <a:ext cx="28" cy="28"/>
              </a:xfrm>
              <a:prstGeom prst="ellipse">
                <a:avLst/>
              </a:prstGeom>
              <a:solidFill>
                <a:schemeClr val="hlink">
                  <a:alpha val="50195"/>
                </a:schemeClr>
              </a:solidFill>
              <a:ln w="31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" pitchFamily="18" charset="0"/>
                  <a:ea typeface="MS PGothic" pitchFamily="34" charset="-128"/>
                </a:endParaRPr>
              </a:p>
            </p:txBody>
          </p:sp>
          <p:sp>
            <p:nvSpPr>
              <p:cNvPr id="256063" name="Oval 63"/>
              <p:cNvSpPr>
                <a:spLocks noChangeAspect="1" noChangeArrowheads="1"/>
              </p:cNvSpPr>
              <p:nvPr/>
            </p:nvSpPr>
            <p:spPr bwMode="auto">
              <a:xfrm>
                <a:off x="4625" y="1104"/>
                <a:ext cx="28" cy="28"/>
              </a:xfrm>
              <a:prstGeom prst="ellipse">
                <a:avLst/>
              </a:prstGeom>
              <a:solidFill>
                <a:schemeClr val="hlink">
                  <a:alpha val="50195"/>
                </a:schemeClr>
              </a:solidFill>
              <a:ln w="31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" pitchFamily="18" charset="0"/>
                  <a:ea typeface="MS PGothic" pitchFamily="34" charset="-128"/>
                </a:endParaRPr>
              </a:p>
            </p:txBody>
          </p:sp>
          <p:sp>
            <p:nvSpPr>
              <p:cNvPr id="256064" name="Oval 64"/>
              <p:cNvSpPr>
                <a:spLocks noChangeAspect="1" noChangeArrowheads="1"/>
              </p:cNvSpPr>
              <p:nvPr/>
            </p:nvSpPr>
            <p:spPr bwMode="auto">
              <a:xfrm>
                <a:off x="4508" y="1016"/>
                <a:ext cx="17" cy="16"/>
              </a:xfrm>
              <a:prstGeom prst="ellipse">
                <a:avLst/>
              </a:prstGeom>
              <a:solidFill>
                <a:srgbClr val="FF0000">
                  <a:alpha val="50195"/>
                </a:srgbClr>
              </a:solidFill>
              <a:ln w="31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" pitchFamily="18" charset="0"/>
                  <a:ea typeface="MS PGothic" pitchFamily="34" charset="-128"/>
                </a:endParaRPr>
              </a:p>
            </p:txBody>
          </p:sp>
        </p:grpSp>
        <p:sp>
          <p:nvSpPr>
            <p:cNvPr id="256065" name="Line 65"/>
            <p:cNvSpPr>
              <a:spLocks noChangeAspect="1" noChangeShapeType="1"/>
            </p:cNvSpPr>
            <p:nvPr/>
          </p:nvSpPr>
          <p:spPr bwMode="auto">
            <a:xfrm rot="-5400000">
              <a:off x="940" y="1778"/>
              <a:ext cx="4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066" name="Line 66"/>
            <p:cNvSpPr>
              <a:spLocks noChangeAspect="1" noChangeShapeType="1"/>
            </p:cNvSpPr>
            <p:nvPr/>
          </p:nvSpPr>
          <p:spPr bwMode="auto">
            <a:xfrm rot="-5400000">
              <a:off x="364" y="1756"/>
              <a:ext cx="4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56067" name="Group 67"/>
          <p:cNvGrpSpPr>
            <a:grpSpLocks/>
          </p:cNvGrpSpPr>
          <p:nvPr/>
        </p:nvGrpSpPr>
        <p:grpSpPr bwMode="auto">
          <a:xfrm>
            <a:off x="323850" y="306388"/>
            <a:ext cx="1258888" cy="1023937"/>
            <a:chOff x="812" y="1384"/>
            <a:chExt cx="734" cy="613"/>
          </a:xfrm>
        </p:grpSpPr>
        <p:pic>
          <p:nvPicPr>
            <p:cNvPr id="256068" name="Picture 6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" y="1552"/>
              <a:ext cx="73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69" name="Line 69"/>
            <p:cNvSpPr>
              <a:spLocks noChangeShapeType="1"/>
            </p:cNvSpPr>
            <p:nvPr/>
          </p:nvSpPr>
          <p:spPr bwMode="auto">
            <a:xfrm flipV="1">
              <a:off x="1216" y="1432"/>
              <a:ext cx="0" cy="5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070" name="Text Box 70"/>
            <p:cNvSpPr txBox="1">
              <a:spLocks noChangeArrowheads="1"/>
            </p:cNvSpPr>
            <p:nvPr/>
          </p:nvSpPr>
          <p:spPr bwMode="auto">
            <a:xfrm>
              <a:off x="1222" y="1384"/>
              <a:ext cx="18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/>
              <a:r>
                <a:rPr lang="en-US" sz="1800" smtClean="0">
                  <a:solidFill>
                    <a:srgbClr val="000000"/>
                  </a:solidFill>
                  <a:latin typeface="Times" pitchFamily="18" charset="0"/>
                  <a:ea typeface="MS PGothic" pitchFamily="34" charset="-128"/>
                </a:rPr>
                <a:t>+</a:t>
              </a:r>
            </a:p>
          </p:txBody>
        </p:sp>
        <p:sp>
          <p:nvSpPr>
            <p:cNvPr id="256071" name="Text Box 71"/>
            <p:cNvSpPr txBox="1">
              <a:spLocks noChangeArrowheads="1"/>
            </p:cNvSpPr>
            <p:nvPr/>
          </p:nvSpPr>
          <p:spPr bwMode="auto">
            <a:xfrm>
              <a:off x="1190" y="1777"/>
              <a:ext cx="151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/>
              <a:r>
                <a:rPr lang="en-US" sz="1800" smtClean="0">
                  <a:solidFill>
                    <a:srgbClr val="000000"/>
                  </a:solidFill>
                  <a:latin typeface="Times" pitchFamily="18" charset="0"/>
                  <a:ea typeface="MS PGothic" pitchFamily="34" charset="-128"/>
                </a:rPr>
                <a:t>-</a:t>
              </a:r>
            </a:p>
          </p:txBody>
        </p:sp>
      </p:grpSp>
      <p:pic>
        <p:nvPicPr>
          <p:cNvPr id="256072" name="Picture 7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2667000"/>
            <a:ext cx="30988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3" name="Text Box 73"/>
          <p:cNvSpPr txBox="1">
            <a:spLocks noChangeArrowheads="1"/>
          </p:cNvSpPr>
          <p:nvPr/>
        </p:nvSpPr>
        <p:spPr bwMode="auto">
          <a:xfrm>
            <a:off x="2057400" y="4357688"/>
            <a:ext cx="5119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r>
              <a:rPr lang="en-US" b="1" baseline="300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221/223</a:t>
            </a:r>
            <a:r>
              <a:rPr lang="en-US" b="1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Rn EDM projected sensitivity</a:t>
            </a:r>
            <a:endParaRPr lang="en-US" sz="1800" b="1" baseline="30000" smtClean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56074" name="Text Box 74"/>
          <p:cNvSpPr txBox="1">
            <a:spLocks noChangeArrowheads="1"/>
          </p:cNvSpPr>
          <p:nvPr/>
        </p:nvSpPr>
        <p:spPr bwMode="auto">
          <a:xfrm>
            <a:off x="2232025" y="954088"/>
            <a:ext cx="38306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r>
              <a:rPr lang="en-US" sz="18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Funding: NSF, DOE, NRC, NSERC </a:t>
            </a:r>
          </a:p>
        </p:txBody>
      </p:sp>
      <p:sp>
        <p:nvSpPr>
          <p:cNvPr id="256075" name="Text Box 75"/>
          <p:cNvSpPr txBox="1">
            <a:spLocks noChangeArrowheads="1"/>
          </p:cNvSpPr>
          <p:nvPr/>
        </p:nvSpPr>
        <p:spPr bwMode="auto">
          <a:xfrm>
            <a:off x="2078038" y="1600200"/>
            <a:ext cx="446087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Produce rare ion radon beam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Collect in cell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Comagnetometer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Measure free precesion</a:t>
            </a: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(</a:t>
            </a:r>
            <a:r>
              <a:rPr lang="en-US" sz="1800" b="1" smtClean="0">
                <a:solidFill>
                  <a:srgbClr val="00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rPr>
              <a:t></a:t>
            </a:r>
            <a:r>
              <a:rPr lang="en-US" sz="1800" b="1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anisotropy/</a:t>
            </a:r>
            <a:r>
              <a:rPr lang="en-US" sz="1800" b="1" smtClean="0">
                <a:solidFill>
                  <a:srgbClr val="00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rPr>
              <a:t></a:t>
            </a:r>
            <a:r>
              <a:rPr lang="en-US" sz="1800" b="1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asymmetry)</a:t>
            </a:r>
          </a:p>
        </p:txBody>
      </p:sp>
      <p:pic>
        <p:nvPicPr>
          <p:cNvPr id="256076" name="Picture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0" y="3473450"/>
            <a:ext cx="18669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7" name="Text Box 77"/>
          <p:cNvSpPr txBox="1">
            <a:spLocks noChangeArrowheads="1"/>
          </p:cNvSpPr>
          <p:nvPr/>
        </p:nvSpPr>
        <p:spPr bwMode="auto">
          <a:xfrm>
            <a:off x="0" y="6521450"/>
            <a:ext cx="2122488" cy="336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latin typeface="Times New Roman" pitchFamily="18" charset="0"/>
              </a:rPr>
              <a:t>Courtesy of Tim Chupp</a:t>
            </a:r>
          </a:p>
        </p:txBody>
      </p:sp>
    </p:spTree>
    <p:extLst>
      <p:ext uri="{BB962C8B-B14F-4D97-AF65-F5344CB8AC3E}">
        <p14:creationId xmlns:p14="http://schemas.microsoft.com/office/powerpoint/2010/main" val="2106225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EDMs of atoms of experimental interest</a:t>
            </a:r>
          </a:p>
        </p:txBody>
      </p:sp>
      <p:graphicFrame>
        <p:nvGraphicFramePr>
          <p:cNvPr id="104577" name="Group 12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69116514"/>
              </p:ext>
            </p:extLst>
          </p:nvPr>
        </p:nvGraphicFramePr>
        <p:xfrm>
          <a:off x="236538" y="1524000"/>
          <a:ext cx="8602662" cy="4311333"/>
        </p:xfrm>
        <a:graphic>
          <a:graphicData uri="http://schemas.openxmlformats.org/drawingml/2006/table">
            <a:tbl>
              <a:tblPr/>
              <a:tblGrid>
                <a:gridCol w="712787"/>
                <a:gridCol w="1504950"/>
                <a:gridCol w="2236788"/>
                <a:gridCol w="2074862"/>
                <a:gridCol w="2073275"/>
              </a:tblGrid>
              <a:tr h="5222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Atom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[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S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/(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e fm3)]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e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[10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-25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-12" charset="-128"/>
                        </a:rPr>
                        <a:t>h]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 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e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Expt.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3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0.00008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0.0005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2DE7FB"/>
                        </a:solidFill>
                        <a:effectLst/>
                        <a:latin typeface="Arial" charset="0"/>
                        <a:ea typeface="ＭＳ Ｐゴシック" pitchFamily="-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54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129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Xe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0.38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Seattle, Ann Arbor,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Princeton,Tokyo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, 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Mainz-PTB-HD-KVI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70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171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Yb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-1.9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Bangalore,Kyoto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80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199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Hg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-2.8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Seattle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86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223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Rn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3300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TRIUMF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88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225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-8.2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2500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Argonne,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KVI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pitchFamily="-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88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223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-8.2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2" charset="-128"/>
                        </a:rPr>
                        <a:t>3400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29200" y="6488668"/>
            <a:ext cx="2988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slide from Victor </a:t>
            </a:r>
            <a:r>
              <a:rPr lang="en-US" dirty="0" err="1" smtClean="0">
                <a:solidFill>
                  <a:srgbClr val="000000"/>
                </a:solidFill>
              </a:rPr>
              <a:t>Flambaum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1086" y="2667000"/>
            <a:ext cx="494046" cy="457200"/>
            <a:chOff x="-1905" y="4800600"/>
            <a:chExt cx="494046" cy="457200"/>
          </a:xfrm>
        </p:grpSpPr>
        <p:sp>
          <p:nvSpPr>
            <p:cNvPr id="9" name="Oval 8"/>
            <p:cNvSpPr/>
            <p:nvPr/>
          </p:nvSpPr>
          <p:spPr>
            <a:xfrm>
              <a:off x="0" y="4800600"/>
              <a:ext cx="457200" cy="45720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rgbClr val="FFFF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1905" y="4844534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solidFill>
                    <a:srgbClr val="FFFFFF"/>
                  </a:solidFill>
                </a:rPr>
                <a:t>KVI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566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19200"/>
            <a:ext cx="3205163" cy="3962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58755" name="Text Box 3"/>
          <p:cNvSpPr txBox="1">
            <a:spLocks noChangeArrowheads="1"/>
          </p:cNvSpPr>
          <p:nvPr/>
        </p:nvSpPr>
        <p:spPr bwMode="auto">
          <a:xfrm>
            <a:off x="3962400" y="304800"/>
            <a:ext cx="5334000" cy="653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Permanent </a:t>
            </a:r>
            <a:r>
              <a:rPr lang="en-GB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</a:t>
            </a:r>
            <a:r>
              <a:rPr lang="en-GB" sz="2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lectric </a:t>
            </a:r>
            <a:r>
              <a:rPr lang="en-GB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</a:t>
            </a:r>
            <a:r>
              <a:rPr lang="en-GB" sz="2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ipole </a:t>
            </a:r>
            <a:r>
              <a:rPr lang="en-GB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</a:t>
            </a:r>
            <a:r>
              <a:rPr lang="en-GB" sz="2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oment </a:t>
            </a:r>
          </a:p>
          <a:p>
            <a:pPr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800" b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violates: </a:t>
            </a:r>
          </a:p>
          <a:p>
            <a:pPr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b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33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dirty="0" smtClean="0">
                <a:solidFill>
                  <a:srgbClr val="009999"/>
                </a:solidFill>
                <a:latin typeface="Times New Roman" pitchFamily="18" charset="0"/>
              </a:rPr>
              <a:t> </a:t>
            </a:r>
            <a:r>
              <a:rPr lang="en-GB" sz="3200" b="1" dirty="0" smtClean="0">
                <a:solidFill>
                  <a:srgbClr val="008000"/>
                </a:solidFill>
                <a:latin typeface="Times New Roman" pitchFamily="18" charset="0"/>
              </a:rPr>
              <a:t>P</a:t>
            </a:r>
            <a:r>
              <a:rPr lang="en-GB" sz="3200" b="1" dirty="0" smtClean="0">
                <a:solidFill>
                  <a:srgbClr val="3333CC"/>
                </a:solidFill>
                <a:latin typeface="Times New Roman" pitchFamily="18" charset="0"/>
              </a:rPr>
              <a:t>arity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33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rgbClr val="009999"/>
                </a:solidFill>
                <a:latin typeface="Times New Roman" pitchFamily="18" charset="0"/>
              </a:rPr>
              <a:t> </a:t>
            </a:r>
            <a:r>
              <a:rPr lang="en-GB" sz="3200" b="1" dirty="0" smtClean="0">
                <a:solidFill>
                  <a:srgbClr val="008000"/>
                </a:solidFill>
                <a:latin typeface="Times New Roman" pitchFamily="18" charset="0"/>
              </a:rPr>
              <a:t>T</a:t>
            </a:r>
            <a:r>
              <a:rPr lang="en-GB" sz="3200" b="1" dirty="0" smtClean="0">
                <a:solidFill>
                  <a:srgbClr val="3333CC"/>
                </a:solidFill>
                <a:latin typeface="Times New Roman" pitchFamily="18" charset="0"/>
              </a:rPr>
              <a:t>ime</a:t>
            </a:r>
            <a:r>
              <a:rPr lang="en-GB" sz="3200" b="1" dirty="0" smtClean="0">
                <a:solidFill>
                  <a:srgbClr val="009999"/>
                </a:solidFill>
                <a:latin typeface="Times New Roman" pitchFamily="18" charset="0"/>
              </a:rPr>
              <a:t> </a:t>
            </a:r>
            <a:r>
              <a:rPr lang="en-GB" sz="3200" b="1" dirty="0" smtClean="0">
                <a:solidFill>
                  <a:srgbClr val="3333CC"/>
                </a:solidFill>
                <a:latin typeface="Times New Roman" pitchFamily="18" charset="0"/>
              </a:rPr>
              <a:t>reversal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33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rgbClr val="009999"/>
                </a:solidFill>
                <a:latin typeface="Times New Roman" pitchFamily="18" charset="0"/>
              </a:rPr>
              <a:t> </a:t>
            </a:r>
            <a:r>
              <a:rPr lang="en-GB" sz="3200" b="1" dirty="0" smtClean="0">
                <a:solidFill>
                  <a:srgbClr val="008000"/>
                </a:solidFill>
                <a:latin typeface="Times New Roman" pitchFamily="18" charset="0"/>
              </a:rPr>
              <a:t>CP</a:t>
            </a:r>
            <a:r>
              <a:rPr lang="en-GB" sz="3200" b="1" dirty="0" smtClean="0">
                <a:solidFill>
                  <a:srgbClr val="3333CC"/>
                </a:solidFill>
                <a:latin typeface="Times New Roman" pitchFamily="18" charset="0"/>
              </a:rPr>
              <a:t>- conservation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 smtClean="0">
                <a:solidFill>
                  <a:srgbClr val="009999"/>
                </a:solidFill>
                <a:latin typeface="Times New Roman" pitchFamily="18" charset="0"/>
              </a:rPr>
              <a:t>    (if </a:t>
            </a:r>
            <a:r>
              <a:rPr lang="en-GB" sz="2000" dirty="0" smtClean="0">
                <a:solidFill>
                  <a:srgbClr val="008000"/>
                </a:solidFill>
                <a:latin typeface="Times New Roman" pitchFamily="18" charset="0"/>
              </a:rPr>
              <a:t>CPT</a:t>
            </a:r>
            <a:r>
              <a:rPr lang="en-GB" sz="2000" dirty="0" smtClean="0">
                <a:solidFill>
                  <a:srgbClr val="009999"/>
                </a:solidFill>
                <a:latin typeface="Times New Roman" pitchFamily="18" charset="0"/>
              </a:rPr>
              <a:t> conservation assumed)`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000" b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000" b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Atoms are </a:t>
            </a:r>
            <a:r>
              <a:rPr lang="en-GB" sz="28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paticularly</a:t>
            </a:r>
            <a:r>
              <a:rPr lang="en-GB" sz="2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interesting</a:t>
            </a:r>
            <a:r>
              <a:rPr lang="en-GB" sz="2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200" b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sym typeface="Symbol"/>
              </a:rPr>
              <a:t>  ‘</a:t>
            </a:r>
            <a:r>
              <a:rPr lang="en-GB" sz="2400" b="1" dirty="0" smtClean="0">
                <a:solidFill>
                  <a:srgbClr val="000099"/>
                </a:solidFill>
                <a:latin typeface="Times New Roman" pitchFamily="18" charset="0"/>
                <a:sym typeface="Symbol"/>
              </a:rPr>
              <a:t>simple’  structure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pitchFamily="18" charset="2"/>
              <a:buChar char="·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smtClean="0">
                <a:solidFill>
                  <a:srgbClr val="000099"/>
                </a:solidFill>
                <a:latin typeface="Times New Roman" pitchFamily="18" charset="0"/>
              </a:rPr>
              <a:t>  large enhancements possible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pitchFamily="18" charset="2"/>
              <a:buChar char="·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smtClean="0">
                <a:solidFill>
                  <a:srgbClr val="000099"/>
                </a:solidFill>
                <a:latin typeface="Times New Roman" pitchFamily="18" charset="0"/>
              </a:rPr>
              <a:t>  well established AMO techniques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smtClean="0">
                <a:solidFill>
                  <a:srgbClr val="000099"/>
                </a:solidFill>
                <a:latin typeface="Times New Roman" pitchFamily="18" charset="0"/>
              </a:rPr>
              <a:t>    (constantly being improved)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ymbol" pitchFamily="18" charset="2"/>
              <a:buChar char="·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smtClean="0">
                <a:solidFill>
                  <a:srgbClr val="000099"/>
                </a:solidFill>
                <a:latin typeface="Times New Roman" pitchFamily="18" charset="0"/>
              </a:rPr>
              <a:t>  world record values, e.g. in </a:t>
            </a:r>
            <a:r>
              <a:rPr lang="en-GB" sz="2000" b="1" baseline="30000" dirty="0" smtClean="0">
                <a:solidFill>
                  <a:srgbClr val="000099"/>
                </a:solidFill>
                <a:latin typeface="Times New Roman" pitchFamily="18" charset="0"/>
              </a:rPr>
              <a:t>199</a:t>
            </a:r>
            <a:r>
              <a:rPr lang="en-GB" sz="2400" b="1" dirty="0" smtClean="0">
                <a:solidFill>
                  <a:srgbClr val="000099"/>
                </a:solidFill>
                <a:latin typeface="Times New Roman" pitchFamily="18" charset="0"/>
              </a:rPr>
              <a:t>Hg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6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8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Bild 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7237" y="865910"/>
            <a:ext cx="6113381" cy="280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Box 4"/>
          <p:cNvSpPr txBox="1"/>
          <p:nvPr/>
        </p:nvSpPr>
        <p:spPr>
          <a:xfrm>
            <a:off x="4185591" y="5715000"/>
            <a:ext cx="49584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limit   </a:t>
            </a:r>
            <a:r>
              <a:rPr lang="en-US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baseline="-25000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</a:t>
            </a:r>
            <a:r>
              <a:rPr lang="en-US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 3</a:t>
            </a:r>
            <a:r>
              <a:rPr lang="de-DE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</a:t>
            </a:r>
            <a:r>
              <a:rPr lang="en-US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b="1" baseline="30000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-27</a:t>
            </a:r>
            <a:r>
              <a:rPr lang="en-US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ecm</a:t>
            </a:r>
            <a:endParaRPr lang="en-US" b="1" dirty="0" smtClean="0">
              <a:solidFill>
                <a:srgbClr val="1504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                  gain 3 orders of magnitude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                 </a:t>
            </a:r>
            <a:r>
              <a:rPr lang="en-US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baseline="-25000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Hg</a:t>
            </a:r>
            <a:r>
              <a:rPr lang="en-US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 3,1</a:t>
            </a:r>
            <a:r>
              <a:rPr lang="de-DE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</a:t>
            </a:r>
            <a:r>
              <a:rPr lang="en-US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b="1" baseline="30000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-29 </a:t>
            </a:r>
            <a:r>
              <a:rPr lang="en-US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ecm</a:t>
            </a:r>
            <a:endParaRPr lang="en-US" b="1" dirty="0">
              <a:solidFill>
                <a:srgbClr val="1504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EDM Search from </a:t>
            </a:r>
            <a:r>
              <a:rPr lang="en-US" sz="2400" b="1" baseline="30000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He/</a:t>
            </a:r>
            <a:r>
              <a:rPr lang="en-US" sz="2400" b="1" baseline="30000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129</a:t>
            </a:r>
            <a:r>
              <a:rPr lang="en-US" sz="2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 Clock Comparison</a:t>
            </a:r>
            <a:endParaRPr lang="en-US" sz="2400" b="1" dirty="0">
              <a:solidFill>
                <a:srgbClr val="1504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533400"/>
            <a:ext cx="6785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W.Heil</a:t>
            </a:r>
            <a:r>
              <a:rPr lang="en-US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U. Schmidt, L. Willmann et al</a:t>
            </a:r>
            <a:r>
              <a:rPr lang="en-US" b="1" i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Mainz –Heidelberg - Groningen</a:t>
            </a:r>
            <a:endParaRPr lang="en-US" b="1" i="1" dirty="0">
              <a:solidFill>
                <a:srgbClr val="1504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381000" y="3797300"/>
            <a:ext cx="3806825" cy="3060700"/>
            <a:chOff x="244" y="2333"/>
            <a:chExt cx="2398" cy="1928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68966" name="AutoShape 6"/>
            <p:cNvSpPr>
              <a:spLocks noChangeAspect="1" noChangeArrowheads="1" noTextEdit="1"/>
            </p:cNvSpPr>
            <p:nvPr/>
          </p:nvSpPr>
          <p:spPr bwMode="auto">
            <a:xfrm>
              <a:off x="244" y="2333"/>
              <a:ext cx="2396" cy="1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68968" name="Picture 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" y="2333"/>
              <a:ext cx="2398" cy="1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pic>
        <p:nvPicPr>
          <p:cNvPr id="168969" name="Bild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810000"/>
            <a:ext cx="4445000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152400"/>
            <a:ext cx="847725" cy="113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2590800"/>
            <a:ext cx="862013" cy="115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2" name="Picture 4"/>
          <p:cNvPicPr>
            <a:picLocks noChangeAspect="1" noChangeArrowheads="1"/>
          </p:cNvPicPr>
          <p:nvPr/>
        </p:nvPicPr>
        <p:blipFill>
          <a:blip r:embed="rId7" cstate="email">
            <a:lum brigh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1371600"/>
            <a:ext cx="935519" cy="108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948488" y="65182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b="1">
              <a:solidFill>
                <a:srgbClr val="0000FF"/>
              </a:solidFill>
              <a:cs typeface="Arial" pitchFamily="34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903663" y="2127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0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676400" y="0"/>
            <a:ext cx="66942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Magnetic</a:t>
            </a:r>
            <a:r>
              <a:rPr lang="de-DE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Field </a:t>
            </a:r>
            <a:r>
              <a:rPr lang="de-DE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Shielded</a:t>
            </a:r>
            <a:r>
              <a:rPr lang="de-DE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Room</a:t>
            </a:r>
            <a:r>
              <a:rPr lang="de-DE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at</a:t>
            </a:r>
            <a:r>
              <a:rPr lang="de-DE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de-DE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PTB Berlin</a:t>
            </a:r>
          </a:p>
        </p:txBody>
      </p:sp>
      <p:cxnSp>
        <p:nvCxnSpPr>
          <p:cNvPr id="6156" name="AutoShape 12"/>
          <p:cNvCxnSpPr>
            <a:cxnSpLocks noChangeShapeType="1"/>
          </p:cNvCxnSpPr>
          <p:nvPr/>
        </p:nvCxnSpPr>
        <p:spPr bwMode="auto">
          <a:xfrm>
            <a:off x="5003800" y="2805113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pic>
        <p:nvPicPr>
          <p:cNvPr id="6157" name="Picture 13" descr="BMSR"/>
          <p:cNvPicPr>
            <a:picLocks noChangeAspect="1" noChangeArrowheads="1"/>
          </p:cNvPicPr>
          <p:nvPr/>
        </p:nvPicPr>
        <p:blipFill>
          <a:blip r:embed="rId4" cstate="print"/>
          <a:srcRect t="13498"/>
          <a:stretch>
            <a:fillRect/>
          </a:stretch>
        </p:blipFill>
        <p:spPr bwMode="auto">
          <a:xfrm>
            <a:off x="133350" y="846138"/>
            <a:ext cx="2330450" cy="2668713"/>
          </a:xfrm>
          <a:prstGeom prst="rect">
            <a:avLst/>
          </a:prstGeom>
          <a:noFill/>
        </p:spPr>
      </p:pic>
      <p:pic>
        <p:nvPicPr>
          <p:cNvPr id="6158" name="Picture 14" descr="Blick_in_die_Kabi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8025" y="1020763"/>
            <a:ext cx="3321050" cy="4956175"/>
          </a:xfrm>
          <a:prstGeom prst="rect">
            <a:avLst/>
          </a:prstGeom>
          <a:noFill/>
        </p:spPr>
      </p:pic>
      <p:pic>
        <p:nvPicPr>
          <p:cNvPr id="6160" name="Picture 16" descr="Zell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4648200"/>
            <a:ext cx="1944688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5"/>
          <p:cNvGrpSpPr/>
          <p:nvPr/>
        </p:nvGrpSpPr>
        <p:grpSpPr>
          <a:xfrm>
            <a:off x="4267200" y="6161088"/>
            <a:ext cx="1268413" cy="696912"/>
            <a:chOff x="4319588" y="5200656"/>
            <a:chExt cx="1268413" cy="696912"/>
          </a:xfrm>
        </p:grpSpPr>
        <p:sp>
          <p:nvSpPr>
            <p:cNvPr id="6148" name="Text Box 4"/>
            <p:cNvSpPr txBox="1">
              <a:spLocks noChangeArrowheads="1"/>
            </p:cNvSpPr>
            <p:nvPr/>
          </p:nvSpPr>
          <p:spPr bwMode="auto">
            <a:xfrm>
              <a:off x="5364163" y="5530856"/>
              <a:ext cx="184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b="1">
                <a:solidFill>
                  <a:srgbClr val="0000FF"/>
                </a:solidFill>
                <a:cs typeface="Arial" pitchFamily="34" charset="0"/>
              </a:endParaRPr>
            </a:p>
          </p:txBody>
        </p:sp>
        <p:sp>
          <p:nvSpPr>
            <p:cNvPr id="6161" name="Line 17"/>
            <p:cNvSpPr>
              <a:spLocks noChangeShapeType="1"/>
            </p:cNvSpPr>
            <p:nvPr/>
          </p:nvSpPr>
          <p:spPr bwMode="auto">
            <a:xfrm>
              <a:off x="4319588" y="5200656"/>
              <a:ext cx="1268413" cy="1588"/>
            </a:xfrm>
            <a:prstGeom prst="line">
              <a:avLst/>
            </a:prstGeom>
            <a:noFill/>
            <a:ln w="38100">
              <a:solidFill>
                <a:srgbClr val="1504EC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de-DE" b="1">
                <a:solidFill>
                  <a:srgbClr val="0000FF"/>
                </a:solidFill>
              </a:endParaRPr>
            </a:p>
          </p:txBody>
        </p:sp>
        <p:sp>
          <p:nvSpPr>
            <p:cNvPr id="6162" name="Text Box 18"/>
            <p:cNvSpPr txBox="1">
              <a:spLocks noChangeArrowheads="1"/>
            </p:cNvSpPr>
            <p:nvPr/>
          </p:nvSpPr>
          <p:spPr bwMode="auto">
            <a:xfrm>
              <a:off x="4673600" y="5226056"/>
              <a:ext cx="8016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4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Arial" pitchFamily="34" charset="0"/>
                </a:rPr>
                <a:t>6 cm</a:t>
              </a:r>
            </a:p>
          </p:txBody>
        </p:sp>
      </p:grp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4191000" y="4343400"/>
            <a:ext cx="15509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6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3</a:t>
            </a:r>
            <a:r>
              <a:rPr lang="de-DE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He (</a:t>
            </a:r>
            <a:r>
              <a:rPr lang="de-DE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4.5 </a:t>
            </a:r>
            <a:r>
              <a:rPr lang="de-DE" sz="1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mbar</a:t>
            </a:r>
            <a:r>
              <a:rPr lang="de-DE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 )</a:t>
            </a:r>
          </a:p>
        </p:txBody>
      </p:sp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25400" y="3467100"/>
            <a:ext cx="264159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000" b="1" dirty="0"/>
              <a:t>J. Bork, et al., </a:t>
            </a:r>
            <a:r>
              <a:rPr lang="de-DE" sz="1000" b="1" dirty="0" err="1"/>
              <a:t>Proc</a:t>
            </a:r>
            <a:r>
              <a:rPr lang="de-DE" sz="1000" b="1" dirty="0"/>
              <a:t>. </a:t>
            </a:r>
            <a:r>
              <a:rPr lang="de-DE" sz="1000" b="1" dirty="0" err="1"/>
              <a:t>Biomag</a:t>
            </a:r>
            <a:r>
              <a:rPr lang="de-DE" sz="1000" b="1" dirty="0"/>
              <a:t> 2000, 970 (2000</a:t>
            </a:r>
            <a:r>
              <a:rPr lang="de-DE" sz="1000" b="1" dirty="0" smtClean="0"/>
              <a:t>)</a:t>
            </a:r>
            <a:endParaRPr lang="de-DE" sz="1000" b="1" dirty="0"/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2438400" y="609600"/>
            <a:ext cx="6705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</a:t>
            </a:r>
            <a:r>
              <a:rPr lang="de-DE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layers</a:t>
            </a:r>
            <a:r>
              <a:rPr lang="de-DE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magnetic</a:t>
            </a:r>
            <a:r>
              <a:rPr lang="de-DE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shielding</a:t>
            </a:r>
            <a:r>
              <a:rPr lang="de-DE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de-DE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</a:t>
            </a:r>
            <a:r>
              <a:rPr lang="de-DE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residual </a:t>
            </a:r>
            <a:r>
              <a:rPr lang="de-DE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</a:t>
            </a:r>
            <a:r>
              <a:rPr lang="de-DE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 </a:t>
            </a:r>
            <a:r>
              <a:rPr lang="de-DE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2nT</a:t>
            </a:r>
            <a:endParaRPr lang="de-DE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66" name="Picture 2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475" y="1714488"/>
            <a:ext cx="230505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67" name="Line 23"/>
          <p:cNvSpPr>
            <a:spLocks noChangeShapeType="1"/>
          </p:cNvSpPr>
          <p:nvPr/>
        </p:nvSpPr>
        <p:spPr bwMode="auto">
          <a:xfrm flipV="1">
            <a:off x="5724525" y="2879725"/>
            <a:ext cx="1727200" cy="21605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 b="1">
              <a:solidFill>
                <a:srgbClr val="0000FF"/>
              </a:solidFill>
            </a:endParaRPr>
          </a:p>
        </p:txBody>
      </p:sp>
      <p:sp>
        <p:nvSpPr>
          <p:cNvPr id="6168" name="Line 24"/>
          <p:cNvSpPr>
            <a:spLocks noChangeShapeType="1"/>
          </p:cNvSpPr>
          <p:nvPr/>
        </p:nvSpPr>
        <p:spPr bwMode="auto">
          <a:xfrm>
            <a:off x="5600700" y="2160588"/>
            <a:ext cx="1905000" cy="609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 b="1">
              <a:solidFill>
                <a:srgbClr val="0000FF"/>
              </a:solidFill>
            </a:endParaRP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4191000" y="1447800"/>
            <a:ext cx="1370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LT</a:t>
            </a:r>
            <a:r>
              <a:rPr lang="de-DE" b="1" baseline="-25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de-DE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de-DE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SQUID</a:t>
            </a:r>
          </a:p>
        </p:txBody>
      </p:sp>
      <p:pic>
        <p:nvPicPr>
          <p:cNvPr id="6152" name="Picture 8" descr="BMSR_Gebäude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50" y="3735388"/>
            <a:ext cx="3529013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70" name="Rectangle 26"/>
          <p:cNvSpPr>
            <a:spLocks noChangeArrowheads="1"/>
          </p:cNvSpPr>
          <p:nvPr/>
        </p:nvSpPr>
        <p:spPr bwMode="auto">
          <a:xfrm>
            <a:off x="3419475" y="1655763"/>
            <a:ext cx="215900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b="1">
              <a:solidFill>
                <a:srgbClr val="0000FF"/>
              </a:solidFill>
            </a:endParaRPr>
          </a:p>
        </p:txBody>
      </p:sp>
      <p:sp>
        <p:nvSpPr>
          <p:cNvPr id="6172" name="Text Box 28"/>
          <p:cNvSpPr txBox="1">
            <a:spLocks noChangeArrowheads="1"/>
          </p:cNvSpPr>
          <p:nvPr/>
        </p:nvSpPr>
        <p:spPr bwMode="auto">
          <a:xfrm>
            <a:off x="6096000" y="6019800"/>
            <a:ext cx="274831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magnetic</a:t>
            </a:r>
            <a:r>
              <a:rPr lang="de-DE" b="1" dirty="0">
                <a:solidFill>
                  <a:srgbClr val="0000FF"/>
                </a:solidFill>
              </a:rPr>
              <a:t> </a:t>
            </a:r>
            <a:r>
              <a:rPr lang="de-DE" b="1" dirty="0" err="1">
                <a:solidFill>
                  <a:srgbClr val="0000FF"/>
                </a:solidFill>
              </a:rPr>
              <a:t>guiding</a:t>
            </a:r>
            <a:r>
              <a:rPr lang="de-DE" b="1" dirty="0">
                <a:solidFill>
                  <a:srgbClr val="0000FF"/>
                </a:solidFill>
              </a:rPr>
              <a:t> </a:t>
            </a:r>
            <a:r>
              <a:rPr lang="de-DE" b="1" dirty="0" err="1">
                <a:solidFill>
                  <a:srgbClr val="0000FF"/>
                </a:solidFill>
              </a:rPr>
              <a:t>field</a:t>
            </a:r>
            <a:r>
              <a:rPr lang="de-DE" b="1" dirty="0">
                <a:solidFill>
                  <a:srgbClr val="0000FF"/>
                </a:solidFill>
              </a:rPr>
              <a:t> </a:t>
            </a:r>
            <a:endParaRPr lang="de-DE" b="1" dirty="0" smtClean="0">
              <a:solidFill>
                <a:srgbClr val="0000FF"/>
              </a:solidFill>
            </a:endParaRPr>
          </a:p>
          <a:p>
            <a:r>
              <a:rPr lang="de-DE" b="1" dirty="0" smtClean="0">
                <a:solidFill>
                  <a:srgbClr val="0000FF"/>
                </a:solidFill>
                <a:sym typeface="Symbol" pitchFamily="18" charset="2"/>
              </a:rPr>
              <a:t> </a:t>
            </a:r>
            <a:r>
              <a:rPr lang="de-DE" b="1" dirty="0">
                <a:solidFill>
                  <a:srgbClr val="0000FF"/>
                </a:solidFill>
                <a:sym typeface="Symbol" pitchFamily="18" charset="2"/>
              </a:rPr>
              <a:t>0.4 </a:t>
            </a:r>
            <a:r>
              <a:rPr lang="de-DE" sz="2000" b="1" dirty="0">
                <a:solidFill>
                  <a:srgbClr val="0000FF"/>
                </a:solidFill>
                <a:sym typeface="Symbol" pitchFamily="18" charset="2"/>
              </a:rPr>
              <a:t></a:t>
            </a:r>
            <a:r>
              <a:rPr lang="de-DE" b="1" dirty="0" smtClean="0">
                <a:solidFill>
                  <a:srgbClr val="0000FF"/>
                </a:solidFill>
                <a:sym typeface="Symbol" pitchFamily="18" charset="2"/>
              </a:rPr>
              <a:t>T   (</a:t>
            </a:r>
            <a:r>
              <a:rPr lang="de-DE" b="1" dirty="0" smtClean="0">
                <a:solidFill>
                  <a:srgbClr val="0000FF"/>
                </a:solidFill>
              </a:rPr>
              <a:t>Helmholtz-</a:t>
            </a:r>
            <a:r>
              <a:rPr lang="de-DE" b="1" dirty="0" err="1" smtClean="0">
                <a:solidFill>
                  <a:srgbClr val="0000FF"/>
                </a:solidFill>
              </a:rPr>
              <a:t>coils</a:t>
            </a:r>
            <a:r>
              <a:rPr lang="de-DE" b="1" dirty="0">
                <a:solidFill>
                  <a:srgbClr val="0000FF"/>
                </a:solidFill>
              </a:rPr>
              <a:t>)</a:t>
            </a:r>
          </a:p>
        </p:txBody>
      </p:sp>
      <p:graphicFrame>
        <p:nvGraphicFramePr>
          <p:cNvPr id="25" name="Objekt 24"/>
          <p:cNvGraphicFramePr>
            <a:graphicFrameLocks noChangeAspect="1"/>
          </p:cNvGraphicFramePr>
          <p:nvPr/>
        </p:nvGraphicFramePr>
        <p:xfrm>
          <a:off x="4114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068" name="Formel" r:id="rId9" imgW="914400" imgH="215640" progId="Equation.3">
                  <p:embed/>
                </p:oleObj>
              </mc:Choice>
              <mc:Fallback>
                <p:oleObj name="Formel" r:id="rId9" imgW="91440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321050"/>
                        <a:ext cx="914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feld 38"/>
          <p:cNvSpPr txBox="1"/>
          <p:nvPr/>
        </p:nvSpPr>
        <p:spPr>
          <a:xfrm>
            <a:off x="914400" y="0"/>
            <a:ext cx="7306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de-DE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Free Spin-</a:t>
            </a:r>
            <a:r>
              <a:rPr lang="de-DE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Precession</a:t>
            </a:r>
            <a:r>
              <a:rPr lang="de-DE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Signal</a:t>
            </a:r>
            <a:endParaRPr lang="de-DE" sz="3600" b="1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9634" name="Object 2"/>
          <p:cNvGraphicFramePr>
            <a:graphicFrameLocks noChangeAspect="1"/>
          </p:cNvGraphicFramePr>
          <p:nvPr/>
        </p:nvGraphicFramePr>
        <p:xfrm>
          <a:off x="5867400" y="609600"/>
          <a:ext cx="3429849" cy="2750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52" name="Graph" r:id="rId3" imgW="3941280" imgH="3160800" progId="">
                  <p:embed/>
                </p:oleObj>
              </mc:Choice>
              <mc:Fallback>
                <p:oleObj name="Graph" r:id="rId3" imgW="3941280" imgH="31608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609600"/>
                        <a:ext cx="3429849" cy="27502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5" name="Object 3"/>
          <p:cNvGraphicFramePr>
            <a:graphicFrameLocks noChangeAspect="1"/>
          </p:cNvGraphicFramePr>
          <p:nvPr/>
        </p:nvGraphicFramePr>
        <p:xfrm>
          <a:off x="2743200" y="609600"/>
          <a:ext cx="3521400" cy="2786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53" name="Graph" r:id="rId5" imgW="3924000" imgH="3104640" progId="">
                  <p:embed/>
                </p:oleObj>
              </mc:Choice>
              <mc:Fallback>
                <p:oleObj name="Graph" r:id="rId5" imgW="3924000" imgH="310464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609600"/>
                        <a:ext cx="3521400" cy="27860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898" y="3733800"/>
            <a:ext cx="40413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9"/>
          <p:cNvGrpSpPr/>
          <p:nvPr/>
        </p:nvGrpSpPr>
        <p:grpSpPr>
          <a:xfrm>
            <a:off x="228600" y="990600"/>
            <a:ext cx="2700066" cy="1676400"/>
            <a:chOff x="1524000" y="2895600"/>
            <a:chExt cx="2700066" cy="1676400"/>
          </a:xfrm>
        </p:grpSpPr>
        <p:grpSp>
          <p:nvGrpSpPr>
            <p:cNvPr id="3" name="Gruppieren 68"/>
            <p:cNvGrpSpPr/>
            <p:nvPr/>
          </p:nvGrpSpPr>
          <p:grpSpPr>
            <a:xfrm>
              <a:off x="1524000" y="2895600"/>
              <a:ext cx="1371600" cy="1676400"/>
              <a:chOff x="1571605" y="4147989"/>
              <a:chExt cx="2286016" cy="2670860"/>
            </a:xfrm>
          </p:grpSpPr>
          <p:pic>
            <p:nvPicPr>
              <p:cNvPr id="16" name="Grafik 15" descr="DIPLOE.jpg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7187" t="18750" r="34375" b="19791"/>
              <a:stretch>
                <a:fillRect/>
              </a:stretch>
            </p:blipFill>
            <p:spPr>
              <a:xfrm>
                <a:off x="1571605" y="4643446"/>
                <a:ext cx="2286016" cy="2175403"/>
              </a:xfrm>
              <a:prstGeom prst="rect">
                <a:avLst/>
              </a:prstGeom>
            </p:spPr>
          </p:pic>
          <p:cxnSp>
            <p:nvCxnSpPr>
              <p:cNvPr id="17" name="Gerade Verbindung 16"/>
              <p:cNvCxnSpPr/>
              <p:nvPr/>
            </p:nvCxnSpPr>
            <p:spPr>
              <a:xfrm>
                <a:off x="2562211" y="4857760"/>
                <a:ext cx="357190" cy="158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 Verbindung mit Pfeil 17"/>
              <p:cNvCxnSpPr/>
              <p:nvPr/>
            </p:nvCxnSpPr>
            <p:spPr>
              <a:xfrm rot="5400000">
                <a:off x="2428860" y="5715016"/>
                <a:ext cx="285752" cy="28575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feld 18"/>
              <p:cNvSpPr txBox="1"/>
              <p:nvPr/>
            </p:nvSpPr>
            <p:spPr>
              <a:xfrm>
                <a:off x="2500298" y="5774312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R</a:t>
                </a:r>
                <a:endParaRPr lang="de-DE" dirty="0"/>
              </a:p>
            </p:txBody>
          </p:sp>
          <p:cxnSp>
            <p:nvCxnSpPr>
              <p:cNvPr id="20" name="Gerade Verbindung mit Pfeil 19"/>
              <p:cNvCxnSpPr/>
              <p:nvPr/>
            </p:nvCxnSpPr>
            <p:spPr>
              <a:xfrm rot="5400000" flipH="1" flipV="1">
                <a:off x="2321703" y="5322107"/>
                <a:ext cx="785818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feld 20"/>
              <p:cNvSpPr txBox="1"/>
              <p:nvPr/>
            </p:nvSpPr>
            <p:spPr>
              <a:xfrm>
                <a:off x="2571735" y="4978610"/>
                <a:ext cx="523880" cy="504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smtClean="0"/>
                  <a:t>d</a:t>
                </a:r>
                <a:endParaRPr lang="de-DE" sz="1400" dirty="0"/>
              </a:p>
            </p:txBody>
          </p:sp>
          <p:sp>
            <p:nvSpPr>
              <p:cNvPr id="22" name="Textfeld 21"/>
              <p:cNvSpPr txBox="1"/>
              <p:nvPr/>
            </p:nvSpPr>
            <p:spPr>
              <a:xfrm>
                <a:off x="1952608" y="4147989"/>
                <a:ext cx="1349738" cy="588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b="1" dirty="0" smtClean="0">
                    <a:solidFill>
                      <a:srgbClr val="1504EC"/>
                    </a:solidFill>
                  </a:rPr>
                  <a:t>SQUID</a:t>
                </a:r>
                <a:endParaRPr lang="de-DE" b="1" dirty="0">
                  <a:solidFill>
                    <a:srgbClr val="1504EC"/>
                  </a:solidFill>
                </a:endParaRPr>
              </a:p>
            </p:txBody>
          </p:sp>
        </p:grpSp>
        <p:sp>
          <p:nvSpPr>
            <p:cNvPr id="40" name="Textfeld 39"/>
            <p:cNvSpPr txBox="1"/>
            <p:nvPr/>
          </p:nvSpPr>
          <p:spPr>
            <a:xfrm>
              <a:off x="2971800" y="3276600"/>
              <a:ext cx="1252266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e-DE" sz="1400" dirty="0" smtClean="0"/>
            </a:p>
            <a:p>
              <a:r>
                <a:rPr lang="de-DE" sz="1400" b="1" dirty="0" err="1" smtClean="0">
                  <a:solidFill>
                    <a:srgbClr val="1504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  <a:r>
                <a:rPr lang="de-DE" sz="1400" b="1" baseline="-25000" dirty="0" err="1" smtClean="0">
                  <a:solidFill>
                    <a:srgbClr val="1504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</a:t>
              </a:r>
              <a:r>
                <a:rPr lang="de-DE" sz="1400" b="1" dirty="0" smtClean="0">
                  <a:solidFill>
                    <a:srgbClr val="1504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= 4.5 </a:t>
              </a:r>
              <a:r>
                <a:rPr lang="de-DE" sz="1400" b="1" dirty="0" err="1" smtClean="0">
                  <a:solidFill>
                    <a:srgbClr val="1504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mbar</a:t>
              </a:r>
              <a:r>
                <a:rPr lang="de-DE" sz="1400" b="1" dirty="0" smtClean="0">
                  <a:solidFill>
                    <a:srgbClr val="1504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r>
                <a:rPr lang="de-DE" sz="1400" b="1" dirty="0" err="1" smtClean="0">
                  <a:solidFill>
                    <a:srgbClr val="1504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  <a:r>
                <a:rPr lang="de-DE" sz="1400" b="1" baseline="-25000" dirty="0" err="1" smtClean="0">
                  <a:solidFill>
                    <a:srgbClr val="1504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</a:t>
              </a:r>
              <a:r>
                <a:rPr lang="de-DE" sz="1400" b="1" dirty="0" smtClean="0">
                  <a:solidFill>
                    <a:srgbClr val="1504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= 15% </a:t>
              </a:r>
            </a:p>
            <a:p>
              <a:r>
                <a:rPr lang="de-DE" sz="1400" b="1" dirty="0" smtClean="0">
                  <a:solidFill>
                    <a:srgbClr val="1504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 =2.9 cm</a:t>
              </a:r>
            </a:p>
            <a:p>
              <a:r>
                <a:rPr lang="de-DE" sz="1400" b="1" dirty="0" smtClean="0">
                  <a:solidFill>
                    <a:srgbClr val="1504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 = 6 cm </a:t>
              </a:r>
              <a:endParaRPr lang="de-DE" sz="1400" b="1" dirty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15" name="Objekt 14"/>
          <p:cNvGraphicFramePr>
            <a:graphicFrameLocks noChangeAspect="1"/>
          </p:cNvGraphicFramePr>
          <p:nvPr/>
        </p:nvGraphicFramePr>
        <p:xfrm>
          <a:off x="3505200" y="3200400"/>
          <a:ext cx="2500332" cy="564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54" name="Formel" r:id="rId9" imgW="2082600" imgH="469800" progId="Equation.3">
                  <p:embed/>
                </p:oleObj>
              </mc:Choice>
              <mc:Fallback>
                <p:oleObj name="Formel" r:id="rId9" imgW="2082600" imgH="4698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3200400"/>
                        <a:ext cx="2500332" cy="5640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937994" y="6581001"/>
            <a:ext cx="3206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C. </a:t>
            </a:r>
            <a:r>
              <a:rPr lang="en-US" sz="1200" dirty="0" err="1" smtClean="0"/>
              <a:t>Gemmel</a:t>
            </a:r>
            <a:r>
              <a:rPr lang="en-US" sz="1200" dirty="0" smtClean="0"/>
              <a:t> et al., </a:t>
            </a:r>
            <a:r>
              <a:rPr lang="en-US" sz="1200" dirty="0" err="1" smtClean="0"/>
              <a:t>Eur.Phys.Jour</a:t>
            </a:r>
            <a:r>
              <a:rPr lang="en-US" sz="1200" dirty="0" smtClean="0"/>
              <a:t>. D57,303 (2010)</a:t>
            </a:r>
            <a:endParaRPr lang="en-US" sz="1200" dirty="0"/>
          </a:p>
        </p:txBody>
      </p:sp>
      <p:grpSp>
        <p:nvGrpSpPr>
          <p:cNvPr id="4" name="Group 33"/>
          <p:cNvGrpSpPr/>
          <p:nvPr/>
        </p:nvGrpSpPr>
        <p:grpSpPr>
          <a:xfrm>
            <a:off x="6248400" y="3200400"/>
            <a:ext cx="2438400" cy="461665"/>
            <a:chOff x="6248400" y="3200400"/>
            <a:chExt cx="2438400" cy="461665"/>
          </a:xfrm>
        </p:grpSpPr>
        <p:sp>
          <p:nvSpPr>
            <p:cNvPr id="26" name="TextBox 25"/>
            <p:cNvSpPr txBox="1"/>
            <p:nvPr/>
          </p:nvSpPr>
          <p:spPr>
            <a:xfrm>
              <a:off x="6248400" y="3200400"/>
              <a:ext cx="7232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He: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aphicFrame>
          <p:nvGraphicFramePr>
            <p:cNvPr id="9221" name="Object 5"/>
            <p:cNvGraphicFramePr>
              <a:graphicFrameLocks noChangeAspect="1"/>
            </p:cNvGraphicFramePr>
            <p:nvPr/>
          </p:nvGraphicFramePr>
          <p:xfrm>
            <a:off x="6934200" y="3313113"/>
            <a:ext cx="1752600" cy="320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55" name="Equation" r:id="rId11" imgW="1460160" imgH="266400" progId="Equation.3">
                    <p:embed/>
                  </p:oleObj>
                </mc:Choice>
                <mc:Fallback>
                  <p:oleObj name="Equation" r:id="rId11" imgW="1460160" imgH="26640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34200" y="3313113"/>
                          <a:ext cx="1752600" cy="3206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34"/>
          <p:cNvGrpSpPr/>
          <p:nvPr/>
        </p:nvGrpSpPr>
        <p:grpSpPr>
          <a:xfrm>
            <a:off x="6324600" y="4191000"/>
            <a:ext cx="2332037" cy="461665"/>
            <a:chOff x="6324600" y="4191000"/>
            <a:chExt cx="2332037" cy="461665"/>
          </a:xfrm>
        </p:grpSpPr>
        <p:graphicFrame>
          <p:nvGraphicFramePr>
            <p:cNvPr id="9222" name="Object 6"/>
            <p:cNvGraphicFramePr>
              <a:graphicFrameLocks noChangeAspect="1"/>
            </p:cNvGraphicFramePr>
            <p:nvPr/>
          </p:nvGraphicFramePr>
          <p:xfrm>
            <a:off x="7391400" y="4267200"/>
            <a:ext cx="1265237" cy="320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56" name="Equation" r:id="rId13" imgW="1054080" imgH="266400" progId="Equation.3">
                    <p:embed/>
                  </p:oleObj>
                </mc:Choice>
                <mc:Fallback>
                  <p:oleObj name="Equation" r:id="rId13" imgW="1054080" imgH="2664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267200"/>
                          <a:ext cx="1265237" cy="3206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TextBox 31"/>
            <p:cNvSpPr txBox="1"/>
            <p:nvPr/>
          </p:nvSpPr>
          <p:spPr>
            <a:xfrm>
              <a:off x="6324600" y="4191000"/>
              <a:ext cx="901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129</a:t>
              </a:r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Xe: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324600" y="4953000"/>
            <a:ext cx="2440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 </a:t>
            </a:r>
            <a:r>
              <a:rPr lang="en-US" sz="2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wall relaxation</a:t>
            </a:r>
          </a:p>
          <a:p>
            <a:r>
              <a:rPr lang="en-US" sz="2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 </a:t>
            </a:r>
            <a:r>
              <a:rPr lang="en-US" sz="2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limiting factor</a:t>
            </a:r>
            <a:endParaRPr lang="en-US" sz="2400" b="1" dirty="0">
              <a:solidFill>
                <a:srgbClr val="1504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422" y="3000372"/>
            <a:ext cx="4143404" cy="240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" name="Text Box 5"/>
          <p:cNvSpPr txBox="1">
            <a:spLocks noChangeArrowheads="1"/>
          </p:cNvSpPr>
          <p:nvPr/>
        </p:nvSpPr>
        <p:spPr bwMode="auto">
          <a:xfrm>
            <a:off x="1652105" y="46001"/>
            <a:ext cx="595310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28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3</a:t>
            </a:r>
            <a:r>
              <a:rPr lang="de-DE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He / </a:t>
            </a:r>
            <a:r>
              <a:rPr lang="de-DE" sz="28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129</a:t>
            </a:r>
            <a:r>
              <a:rPr lang="de-DE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Xe  </a:t>
            </a:r>
            <a:r>
              <a:rPr lang="de-DE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clock</a:t>
            </a:r>
            <a:r>
              <a:rPr lang="de-DE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comparison</a:t>
            </a:r>
            <a:r>
              <a:rPr lang="de-DE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to</a:t>
            </a:r>
            <a:r>
              <a:rPr lang="de-DE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get</a:t>
            </a:r>
            <a:r>
              <a:rPr lang="de-DE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rid</a:t>
            </a:r>
            <a:endParaRPr lang="de-DE" sz="2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algn="ctr"/>
            <a:r>
              <a:rPr lang="de-DE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of</a:t>
            </a:r>
            <a:r>
              <a:rPr lang="de-DE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magnetic</a:t>
            </a:r>
            <a:r>
              <a:rPr lang="de-DE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field</a:t>
            </a:r>
            <a:r>
              <a:rPr lang="de-DE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drifts</a:t>
            </a:r>
            <a:endParaRPr lang="de-DE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4724400"/>
            <a:ext cx="2624125" cy="1928970"/>
            <a:chOff x="102" y="2808"/>
            <a:chExt cx="2643" cy="1662"/>
          </a:xfrm>
        </p:grpSpPr>
        <p:pic>
          <p:nvPicPr>
            <p:cNvPr id="135" name="Picture 9" descr="mess33_squidsignal_xe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" y="3109"/>
              <a:ext cx="2643" cy="1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6" name="Text Box 10"/>
            <p:cNvSpPr txBox="1">
              <a:spLocks noChangeArrowheads="1"/>
            </p:cNvSpPr>
            <p:nvPr/>
          </p:nvSpPr>
          <p:spPr bwMode="auto">
            <a:xfrm>
              <a:off x="442" y="2808"/>
              <a:ext cx="5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baseline="30000" dirty="0">
                  <a:latin typeface="Times New Roman" pitchFamily="18" charset="0"/>
                  <a:cs typeface="Arial" pitchFamily="34" charset="0"/>
                </a:rPr>
                <a:t>129</a:t>
              </a:r>
              <a:r>
                <a:rPr lang="en-US" sz="2400" dirty="0">
                  <a:latin typeface="Times New Roman" pitchFamily="18" charset="0"/>
                  <a:cs typeface="Arial" pitchFamily="34" charset="0"/>
                </a:rPr>
                <a:t>Xe</a:t>
              </a:r>
            </a:p>
          </p:txBody>
        </p:sp>
      </p:grpSp>
      <p:pic>
        <p:nvPicPr>
          <p:cNvPr id="137" name="Picture 4" descr="mess33_squidsignal_h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728" y="5105400"/>
            <a:ext cx="3143272" cy="159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" name="Text Box 11"/>
          <p:cNvSpPr txBox="1">
            <a:spLocks noChangeArrowheads="1"/>
          </p:cNvSpPr>
          <p:nvPr/>
        </p:nvSpPr>
        <p:spPr bwMode="auto">
          <a:xfrm>
            <a:off x="6572264" y="475775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30000" dirty="0">
                <a:latin typeface="Times New Roman" pitchFamily="18" charset="0"/>
                <a:cs typeface="Arial" pitchFamily="34" charset="0"/>
              </a:rPr>
              <a:t>3</a:t>
            </a:r>
            <a:r>
              <a:rPr lang="en-US" sz="2400" dirty="0">
                <a:latin typeface="Times New Roman" pitchFamily="18" charset="0"/>
                <a:cs typeface="Arial" pitchFamily="34" charset="0"/>
              </a:rPr>
              <a:t>He</a:t>
            </a:r>
          </a:p>
        </p:txBody>
      </p:sp>
      <p:sp>
        <p:nvSpPr>
          <p:cNvPr id="139" name="Text Box 7"/>
          <p:cNvSpPr txBox="1">
            <a:spLocks noChangeArrowheads="1"/>
          </p:cNvSpPr>
          <p:nvPr/>
        </p:nvSpPr>
        <p:spPr bwMode="auto">
          <a:xfrm>
            <a:off x="1295400" y="4800600"/>
            <a:ext cx="9669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Arial" pitchFamily="34" charset="0"/>
              </a:rPr>
              <a:t>(4,7 Hz)</a:t>
            </a:r>
            <a:endParaRPr lang="en-US" b="1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40" name="Line 12"/>
          <p:cNvSpPr>
            <a:spLocks noChangeShapeType="1"/>
          </p:cNvSpPr>
          <p:nvPr/>
        </p:nvSpPr>
        <p:spPr bwMode="auto">
          <a:xfrm flipH="1">
            <a:off x="2714611" y="5143513"/>
            <a:ext cx="819151" cy="64294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42" name="Line 5"/>
          <p:cNvSpPr>
            <a:spLocks noChangeShapeType="1"/>
          </p:cNvSpPr>
          <p:nvPr/>
        </p:nvSpPr>
        <p:spPr bwMode="auto">
          <a:xfrm>
            <a:off x="5214942" y="5143511"/>
            <a:ext cx="714380" cy="57150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43" name="Text Box 6"/>
          <p:cNvSpPr txBox="1">
            <a:spLocks noChangeArrowheads="1"/>
          </p:cNvSpPr>
          <p:nvPr/>
        </p:nvSpPr>
        <p:spPr bwMode="auto">
          <a:xfrm>
            <a:off x="7390400" y="4814897"/>
            <a:ext cx="9669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Arial" pitchFamily="34" charset="0"/>
              </a:rPr>
              <a:t>(13 Hz) </a:t>
            </a:r>
            <a:endParaRPr lang="en-US" b="1" dirty="0">
              <a:latin typeface="Times New Roman" pitchFamily="18" charset="0"/>
              <a:cs typeface="Arial" pitchFamily="34" charset="0"/>
            </a:endParaRPr>
          </a:p>
        </p:txBody>
      </p:sp>
      <p:cxnSp>
        <p:nvCxnSpPr>
          <p:cNvPr id="148" name="Gerade Verbindung mit Pfeil 147"/>
          <p:cNvCxnSpPr/>
          <p:nvPr/>
        </p:nvCxnSpPr>
        <p:spPr>
          <a:xfrm>
            <a:off x="3286116" y="2214554"/>
            <a:ext cx="1143008" cy="10001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6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pSp>
        <p:nvGrpSpPr>
          <p:cNvPr id="12" name="Gruppieren 151"/>
          <p:cNvGrpSpPr/>
          <p:nvPr/>
        </p:nvGrpSpPr>
        <p:grpSpPr>
          <a:xfrm>
            <a:off x="2928926" y="5857892"/>
            <a:ext cx="2914661" cy="807043"/>
            <a:chOff x="3000364" y="6039169"/>
            <a:chExt cx="2914661" cy="807043"/>
          </a:xfrm>
        </p:grpSpPr>
        <p:sp>
          <p:nvSpPr>
            <p:cNvPr id="150" name="Rechteck 149"/>
            <p:cNvSpPr/>
            <p:nvPr/>
          </p:nvSpPr>
          <p:spPr>
            <a:xfrm>
              <a:off x="3000364" y="6105525"/>
              <a:ext cx="2914661" cy="73342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aphicFrame>
          <p:nvGraphicFramePr>
            <p:cNvPr id="241665" name="Object 1"/>
            <p:cNvGraphicFramePr>
              <a:graphicFrameLocks noChangeAspect="1"/>
            </p:cNvGraphicFramePr>
            <p:nvPr/>
          </p:nvGraphicFramePr>
          <p:xfrm>
            <a:off x="3071802" y="6143644"/>
            <a:ext cx="2714644" cy="702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06" name="Formel" r:id="rId6" imgW="1688760" imgH="431640" progId="Equation.3">
                    <p:embed/>
                  </p:oleObj>
                </mc:Choice>
                <mc:Fallback>
                  <p:oleObj name="Formel" r:id="rId6" imgW="1688760" imgH="43164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1802" y="6143644"/>
                          <a:ext cx="2714644" cy="70256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1" name="Textfeld 150"/>
            <p:cNvSpPr txBox="1"/>
            <p:nvPr/>
          </p:nvSpPr>
          <p:spPr>
            <a:xfrm>
              <a:off x="5337262" y="6039169"/>
              <a:ext cx="28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!</a:t>
              </a:r>
              <a:endParaRPr lang="de-DE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7" name="Ellipse 146"/>
          <p:cNvSpPr/>
          <p:nvPr/>
        </p:nvSpPr>
        <p:spPr>
          <a:xfrm>
            <a:off x="357158" y="1071546"/>
            <a:ext cx="1928826" cy="1857388"/>
          </a:xfrm>
          <a:prstGeom prst="ellipse">
            <a:avLst/>
          </a:prstGeom>
          <a:gradFill flip="none" rotWithShape="1">
            <a:gsLst>
              <a:gs pos="52000">
                <a:srgbClr val="FFFF00">
                  <a:alpha val="66000"/>
                </a:srgbClr>
              </a:gs>
              <a:gs pos="94000">
                <a:schemeClr val="tx2">
                  <a:lumMod val="75000"/>
                  <a:alpha val="89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5" name="Gruppieren 148"/>
          <p:cNvGrpSpPr/>
          <p:nvPr/>
        </p:nvGrpSpPr>
        <p:grpSpPr>
          <a:xfrm>
            <a:off x="1357290" y="1645440"/>
            <a:ext cx="571504" cy="1069180"/>
            <a:chOff x="1500166" y="3138488"/>
            <a:chExt cx="571504" cy="1069180"/>
          </a:xfrm>
        </p:grpSpPr>
        <p:sp>
          <p:nvSpPr>
            <p:cNvPr id="153" name="Ellipse 152"/>
            <p:cNvSpPr/>
            <p:nvPr/>
          </p:nvSpPr>
          <p:spPr>
            <a:xfrm>
              <a:off x="1643042" y="3714752"/>
              <a:ext cx="285752" cy="285752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alpha val="29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54" name="Gerade Verbindung mit Pfeil 153"/>
            <p:cNvCxnSpPr/>
            <p:nvPr/>
          </p:nvCxnSpPr>
          <p:spPr>
            <a:xfrm rot="5400000" flipH="1" flipV="1">
              <a:off x="1671634" y="3252773"/>
              <a:ext cx="228597" cy="2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Gerade Verbindung 154"/>
            <p:cNvCxnSpPr/>
            <p:nvPr/>
          </p:nvCxnSpPr>
          <p:spPr>
            <a:xfrm rot="5400000">
              <a:off x="1681167" y="4102894"/>
              <a:ext cx="20954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Gleichschenkliges Dreieck 155"/>
            <p:cNvSpPr/>
            <p:nvPr/>
          </p:nvSpPr>
          <p:spPr>
            <a:xfrm rot="21169083">
              <a:off x="1631713" y="3317658"/>
              <a:ext cx="71438" cy="71438"/>
            </a:xfrm>
            <a:prstGeom prst="triangle">
              <a:avLst>
                <a:gd name="adj" fmla="val 29232"/>
              </a:avLst>
            </a:prstGeom>
            <a:solidFill>
              <a:srgbClr val="4D4D4D"/>
            </a:solidFill>
            <a:ln>
              <a:solidFill>
                <a:srgbClr val="4D4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57" name="Gerade Verbindung 156"/>
            <p:cNvCxnSpPr/>
            <p:nvPr/>
          </p:nvCxnSpPr>
          <p:spPr>
            <a:xfrm rot="5400000">
              <a:off x="1551394" y="3487341"/>
              <a:ext cx="469106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Gerade Verbindung mit Pfeil 157"/>
            <p:cNvCxnSpPr/>
            <p:nvPr/>
          </p:nvCxnSpPr>
          <p:spPr>
            <a:xfrm rot="16200000" flipV="1">
              <a:off x="1546625" y="3523062"/>
              <a:ext cx="326230" cy="76196"/>
            </a:xfrm>
            <a:prstGeom prst="straightConnector1">
              <a:avLst/>
            </a:prstGeom>
            <a:ln w="38100">
              <a:solidFill>
                <a:srgbClr val="4D4D4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Ellipse 158"/>
            <p:cNvSpPr/>
            <p:nvPr/>
          </p:nvSpPr>
          <p:spPr>
            <a:xfrm>
              <a:off x="1500166" y="3295648"/>
              <a:ext cx="571504" cy="142876"/>
            </a:xfrm>
            <a:prstGeom prst="ellipse">
              <a:avLst/>
            </a:prstGeom>
            <a:noFill/>
            <a:ln w="6350"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26" name="Gruppieren 159"/>
          <p:cNvGrpSpPr/>
          <p:nvPr/>
        </p:nvGrpSpPr>
        <p:grpSpPr>
          <a:xfrm>
            <a:off x="785786" y="1142984"/>
            <a:ext cx="571504" cy="1050130"/>
            <a:chOff x="214282" y="2986088"/>
            <a:chExt cx="571504" cy="1050130"/>
          </a:xfrm>
        </p:grpSpPr>
        <p:sp>
          <p:nvSpPr>
            <p:cNvPr id="161" name="Ellipse 160"/>
            <p:cNvSpPr/>
            <p:nvPr/>
          </p:nvSpPr>
          <p:spPr>
            <a:xfrm>
              <a:off x="214282" y="3143248"/>
              <a:ext cx="571504" cy="142876"/>
            </a:xfrm>
            <a:prstGeom prst="ellipse">
              <a:avLst/>
            </a:prstGeom>
            <a:noFill/>
            <a:ln w="6350"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2" name="Ellipse 161"/>
            <p:cNvSpPr/>
            <p:nvPr/>
          </p:nvSpPr>
          <p:spPr>
            <a:xfrm>
              <a:off x="357158" y="3571876"/>
              <a:ext cx="285752" cy="285752"/>
            </a:xfrm>
            <a:prstGeom prst="ellipse">
              <a:avLst/>
            </a:prstGeom>
            <a:gradFill>
              <a:gsLst>
                <a:gs pos="80000">
                  <a:srgbClr val="003300"/>
                </a:gs>
                <a:gs pos="0">
                  <a:schemeClr val="bg1">
                    <a:lumMod val="95000"/>
                  </a:schemeClr>
                </a:gs>
                <a:gs pos="58000">
                  <a:srgbClr val="3366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scene3d>
              <a:camera prst="orthographicFront"/>
              <a:lightRig rig="chilly" dir="t">
                <a:rot lat="0" lon="0" rev="6000000"/>
              </a:lightRig>
            </a:scene3d>
            <a:sp3d extrusionH="76200" prstMaterial="matte">
              <a:bevelB w="152400" h="50800" prst="softRound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63" name="Gerade Verbindung mit Pfeil 162"/>
            <p:cNvCxnSpPr/>
            <p:nvPr/>
          </p:nvCxnSpPr>
          <p:spPr>
            <a:xfrm rot="5400000" flipH="1" flipV="1">
              <a:off x="385750" y="3100373"/>
              <a:ext cx="228597" cy="2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Gerade Verbindung 163"/>
            <p:cNvCxnSpPr/>
            <p:nvPr/>
          </p:nvCxnSpPr>
          <p:spPr>
            <a:xfrm rot="16200000" flipH="1">
              <a:off x="410753" y="3946908"/>
              <a:ext cx="178591" cy="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Gleichschenkliges Dreieck 164"/>
            <p:cNvSpPr/>
            <p:nvPr/>
          </p:nvSpPr>
          <p:spPr>
            <a:xfrm>
              <a:off x="609600" y="3278981"/>
              <a:ext cx="71438" cy="71438"/>
            </a:xfrm>
            <a:prstGeom prst="triangle">
              <a:avLst>
                <a:gd name="adj" fmla="val 10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66" name="Gerade Verbindung 165"/>
            <p:cNvCxnSpPr>
              <a:endCxn id="162" idx="0"/>
            </p:cNvCxnSpPr>
            <p:nvPr/>
          </p:nvCxnSpPr>
          <p:spPr>
            <a:xfrm rot="5400000">
              <a:off x="265510" y="3334941"/>
              <a:ext cx="469106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Gerade Verbindung mit Pfeil 166"/>
            <p:cNvCxnSpPr/>
            <p:nvPr/>
          </p:nvCxnSpPr>
          <p:spPr>
            <a:xfrm rot="5400000" flipH="1" flipV="1">
              <a:off x="451251" y="3408760"/>
              <a:ext cx="300036" cy="12620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Gerade Verbindung 167"/>
            <p:cNvCxnSpPr/>
            <p:nvPr/>
          </p:nvCxnSpPr>
          <p:spPr>
            <a:xfrm rot="16200000" flipV="1">
              <a:off x="528626" y="3609990"/>
              <a:ext cx="28576" cy="47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9" name="Gerade Verbindung 168"/>
          <p:cNvCxnSpPr/>
          <p:nvPr/>
        </p:nvCxnSpPr>
        <p:spPr>
          <a:xfrm flipV="1">
            <a:off x="2707933" y="1957387"/>
            <a:ext cx="506745" cy="4158"/>
          </a:xfrm>
          <a:prstGeom prst="line">
            <a:avLst/>
          </a:prstGeom>
          <a:ln w="38100" cmpd="dbl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Rechteck 169"/>
          <p:cNvSpPr/>
          <p:nvPr/>
        </p:nvSpPr>
        <p:spPr>
          <a:xfrm>
            <a:off x="2641245" y="1643050"/>
            <a:ext cx="117157" cy="617939"/>
          </a:xfrm>
          <a:prstGeom prst="rect">
            <a:avLst/>
          </a:prstGeom>
          <a:solidFill>
            <a:srgbClr val="4F81BD"/>
          </a:solidFill>
          <a:ln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1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7983" y="3214686"/>
            <a:ext cx="2286017" cy="74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7" name="Gruppieren 176"/>
          <p:cNvGrpSpPr/>
          <p:nvPr/>
        </p:nvGrpSpPr>
        <p:grpSpPr>
          <a:xfrm>
            <a:off x="2833673" y="5838825"/>
            <a:ext cx="3071834" cy="828677"/>
            <a:chOff x="-428660" y="3629026"/>
            <a:chExt cx="3071834" cy="828677"/>
          </a:xfrm>
        </p:grpSpPr>
        <p:grpSp>
          <p:nvGrpSpPr>
            <p:cNvPr id="128" name="Gruppieren 174"/>
            <p:cNvGrpSpPr/>
            <p:nvPr/>
          </p:nvGrpSpPr>
          <p:grpSpPr>
            <a:xfrm>
              <a:off x="-428660" y="3714752"/>
              <a:ext cx="3071834" cy="742951"/>
              <a:chOff x="-742962" y="3767154"/>
              <a:chExt cx="3071834" cy="742951"/>
            </a:xfrm>
          </p:grpSpPr>
          <p:sp>
            <p:nvSpPr>
              <p:cNvPr id="174" name="Rechteck 173"/>
              <p:cNvSpPr/>
              <p:nvPr/>
            </p:nvSpPr>
            <p:spPr>
              <a:xfrm>
                <a:off x="-742962" y="3767154"/>
                <a:ext cx="3071834" cy="74295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aphicFrame>
            <p:nvGraphicFramePr>
              <p:cNvPr id="173" name="Objekt 172"/>
              <p:cNvGraphicFramePr>
                <a:graphicFrameLocks noChangeAspect="1"/>
              </p:cNvGraphicFramePr>
              <p:nvPr/>
            </p:nvGraphicFramePr>
            <p:xfrm>
              <a:off x="-723937" y="3786190"/>
              <a:ext cx="3014675" cy="7020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3207" name="Formel" r:id="rId9" imgW="1854000" imgH="431640" progId="Equation.3">
                      <p:embed/>
                    </p:oleObj>
                  </mc:Choice>
                  <mc:Fallback>
                    <p:oleObj name="Formel" r:id="rId9" imgW="1854000" imgH="43164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723937" y="3786190"/>
                            <a:ext cx="3014675" cy="70204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76" name="Textfeld 175"/>
            <p:cNvSpPr txBox="1"/>
            <p:nvPr/>
          </p:nvSpPr>
          <p:spPr>
            <a:xfrm>
              <a:off x="1714480" y="3629026"/>
              <a:ext cx="7143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 smtClean="0">
                  <a:solidFill>
                    <a:srgbClr val="FF0000"/>
                  </a:solidFill>
                  <a:sym typeface="Symbol"/>
                </a:rPr>
                <a:t></a:t>
              </a:r>
              <a:endParaRPr lang="de-DE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9" name="Group 177"/>
          <p:cNvGrpSpPr/>
          <p:nvPr/>
        </p:nvGrpSpPr>
        <p:grpSpPr>
          <a:xfrm>
            <a:off x="4343400" y="990600"/>
            <a:ext cx="4212784" cy="2026968"/>
            <a:chOff x="4286247" y="1116280"/>
            <a:chExt cx="4212784" cy="2026968"/>
          </a:xfrm>
        </p:grpSpPr>
        <p:sp>
          <p:nvSpPr>
            <p:cNvPr id="3" name="Text Box 23"/>
            <p:cNvSpPr txBox="1">
              <a:spLocks noChangeArrowheads="1"/>
            </p:cNvSpPr>
            <p:nvPr/>
          </p:nvSpPr>
          <p:spPr bwMode="auto">
            <a:xfrm>
              <a:off x="6082418" y="2749115"/>
              <a:ext cx="147320" cy="271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>
                <a:cs typeface="Arial" pitchFamily="34" charset="0"/>
              </a:endParaRPr>
            </a:p>
          </p:txBody>
        </p:sp>
        <p:sp>
          <p:nvSpPr>
            <p:cNvPr id="4" name="Text Box 24"/>
            <p:cNvSpPr txBox="1">
              <a:spLocks noChangeArrowheads="1"/>
            </p:cNvSpPr>
            <p:nvPr/>
          </p:nvSpPr>
          <p:spPr bwMode="auto">
            <a:xfrm>
              <a:off x="4668713" y="2420453"/>
              <a:ext cx="147320" cy="271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>
                <a:cs typeface="Arial" pitchFamily="34" charset="0"/>
              </a:endParaRPr>
            </a:p>
          </p:txBody>
        </p:sp>
        <p:sp>
          <p:nvSpPr>
            <p:cNvPr id="5" name="Text Box 25"/>
            <p:cNvSpPr txBox="1">
              <a:spLocks noChangeArrowheads="1"/>
            </p:cNvSpPr>
            <p:nvPr/>
          </p:nvSpPr>
          <p:spPr bwMode="auto">
            <a:xfrm>
              <a:off x="7219897" y="2616865"/>
              <a:ext cx="147320" cy="271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>
                <a:cs typeface="Arial" pitchFamily="34" charset="0"/>
              </a:endParaRPr>
            </a:p>
          </p:txBody>
        </p:sp>
        <p:sp>
          <p:nvSpPr>
            <p:cNvPr id="6" name="Rectangle 26"/>
            <p:cNvSpPr>
              <a:spLocks noChangeArrowheads="1"/>
            </p:cNvSpPr>
            <p:nvPr/>
          </p:nvSpPr>
          <p:spPr bwMode="auto">
            <a:xfrm>
              <a:off x="6309064" y="2635197"/>
              <a:ext cx="1417" cy="202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>
                <a:cs typeface="Arial" pitchFamily="34" charset="0"/>
              </a:endParaRPr>
            </a:p>
          </p:txBody>
        </p:sp>
        <p:sp>
          <p:nvSpPr>
            <p:cNvPr id="7" name="Rectangle 27"/>
            <p:cNvSpPr>
              <a:spLocks noChangeArrowheads="1"/>
            </p:cNvSpPr>
            <p:nvPr/>
          </p:nvSpPr>
          <p:spPr bwMode="auto">
            <a:xfrm>
              <a:off x="6409638" y="2635197"/>
              <a:ext cx="79326" cy="202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en-US">
                <a:cs typeface="Arial" pitchFamily="34" charset="0"/>
              </a:endParaRPr>
            </a:p>
          </p:txBody>
        </p:sp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6462050" y="2635197"/>
              <a:ext cx="1417" cy="202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>
                <a:cs typeface="Arial" pitchFamily="34" charset="0"/>
              </a:endParaRPr>
            </a:p>
          </p:txBody>
        </p:sp>
        <p:sp>
          <p:nvSpPr>
            <p:cNvPr id="9" name="Rectangle 29"/>
            <p:cNvSpPr>
              <a:spLocks noChangeArrowheads="1"/>
            </p:cNvSpPr>
            <p:nvPr/>
          </p:nvSpPr>
          <p:spPr bwMode="auto">
            <a:xfrm>
              <a:off x="6538543" y="2635197"/>
              <a:ext cx="1417" cy="202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>
                <a:cs typeface="Arial" pitchFamily="34" charset="0"/>
              </a:endParaRPr>
            </a:p>
          </p:txBody>
        </p:sp>
        <p:sp>
          <p:nvSpPr>
            <p:cNvPr id="10" name="Rectangle 30"/>
            <p:cNvSpPr>
              <a:spLocks noChangeArrowheads="1"/>
            </p:cNvSpPr>
            <p:nvPr/>
          </p:nvSpPr>
          <p:spPr bwMode="auto">
            <a:xfrm rot="16200000">
              <a:off x="4182393" y="1681047"/>
              <a:ext cx="404608" cy="196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2E2C2C"/>
                  </a:solidFill>
                  <a:latin typeface="Times New Roman" pitchFamily="18" charset="0"/>
                  <a:cs typeface="Arial" pitchFamily="34" charset="0"/>
                </a:rPr>
                <a:t>B [nT]</a:t>
              </a:r>
              <a:endParaRPr lang="en-US" sz="1600">
                <a:cs typeface="Arial" pitchFamily="34" charset="0"/>
              </a:endParaRPr>
            </a:p>
          </p:txBody>
        </p:sp>
        <p:sp>
          <p:nvSpPr>
            <p:cNvPr id="11" name="Text Box 31"/>
            <p:cNvSpPr txBox="1">
              <a:spLocks noChangeArrowheads="1"/>
            </p:cNvSpPr>
            <p:nvPr/>
          </p:nvSpPr>
          <p:spPr bwMode="auto">
            <a:xfrm>
              <a:off x="8072653" y="2857796"/>
              <a:ext cx="426378" cy="248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dirty="0">
                  <a:latin typeface="Times New Roman" pitchFamily="18" charset="0"/>
                  <a:cs typeface="Arial" pitchFamily="34" charset="0"/>
                </a:rPr>
                <a:t>t [h]</a:t>
              </a:r>
            </a:p>
          </p:txBody>
        </p:sp>
        <p:grpSp>
          <p:nvGrpSpPr>
            <p:cNvPr id="130" name="Group 32"/>
            <p:cNvGrpSpPr>
              <a:grpSpLocks/>
            </p:cNvGrpSpPr>
            <p:nvPr/>
          </p:nvGrpSpPr>
          <p:grpSpPr bwMode="auto">
            <a:xfrm>
              <a:off x="5051178" y="1116280"/>
              <a:ext cx="2878405" cy="2026968"/>
              <a:chOff x="2531" y="591"/>
              <a:chExt cx="2111" cy="1548"/>
            </a:xfrm>
          </p:grpSpPr>
          <p:sp>
            <p:nvSpPr>
              <p:cNvPr id="17" name="Line 33"/>
              <p:cNvSpPr>
                <a:spLocks noChangeAspect="1" noChangeShapeType="1"/>
              </p:cNvSpPr>
              <p:nvPr/>
            </p:nvSpPr>
            <p:spPr bwMode="auto">
              <a:xfrm>
                <a:off x="2554" y="1954"/>
                <a:ext cx="2047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8" name="Line 34"/>
              <p:cNvSpPr>
                <a:spLocks noChangeAspect="1" noChangeShapeType="1"/>
              </p:cNvSpPr>
              <p:nvPr/>
            </p:nvSpPr>
            <p:spPr bwMode="auto">
              <a:xfrm flipV="1">
                <a:off x="2554" y="1913"/>
                <a:ext cx="0" cy="41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2531" y="1965"/>
                <a:ext cx="6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700">
                    <a:solidFill>
                      <a:srgbClr val="2E2C2C"/>
                    </a:solidFill>
                    <a:latin typeface="Times New Roman" pitchFamily="18" charset="0"/>
                    <a:cs typeface="Arial" pitchFamily="34" charset="0"/>
                  </a:rPr>
                  <a:t>0</a:t>
                </a:r>
                <a:endParaRPr lang="en-US">
                  <a:cs typeface="Arial" pitchFamily="34" charset="0"/>
                </a:endParaRPr>
              </a:p>
            </p:txBody>
          </p:sp>
          <p:sp>
            <p:nvSpPr>
              <p:cNvPr id="20" name="Line 36"/>
              <p:cNvSpPr>
                <a:spLocks noChangeAspect="1" noChangeShapeType="1"/>
              </p:cNvSpPr>
              <p:nvPr/>
            </p:nvSpPr>
            <p:spPr bwMode="auto">
              <a:xfrm flipV="1">
                <a:off x="2662" y="1936"/>
                <a:ext cx="0" cy="18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1" name="Line 37"/>
              <p:cNvSpPr>
                <a:spLocks noChangeAspect="1" noChangeShapeType="1"/>
              </p:cNvSpPr>
              <p:nvPr/>
            </p:nvSpPr>
            <p:spPr bwMode="auto">
              <a:xfrm flipV="1">
                <a:off x="2761" y="1936"/>
                <a:ext cx="0" cy="18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" name="Line 38"/>
              <p:cNvSpPr>
                <a:spLocks noChangeAspect="1" noChangeShapeType="1"/>
              </p:cNvSpPr>
              <p:nvPr/>
            </p:nvSpPr>
            <p:spPr bwMode="auto">
              <a:xfrm flipV="1">
                <a:off x="2864" y="1936"/>
                <a:ext cx="0" cy="18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3" name="Line 39"/>
              <p:cNvSpPr>
                <a:spLocks noChangeAspect="1" noChangeShapeType="1"/>
              </p:cNvSpPr>
              <p:nvPr/>
            </p:nvSpPr>
            <p:spPr bwMode="auto">
              <a:xfrm flipV="1">
                <a:off x="2963" y="1936"/>
                <a:ext cx="0" cy="18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" name="Rectangle 40"/>
              <p:cNvSpPr>
                <a:spLocks noChangeAspect="1" noChangeArrowheads="1"/>
              </p:cNvSpPr>
              <p:nvPr/>
            </p:nvSpPr>
            <p:spPr bwMode="auto">
              <a:xfrm>
                <a:off x="3039" y="1965"/>
                <a:ext cx="6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700">
                    <a:solidFill>
                      <a:srgbClr val="2E2C2C"/>
                    </a:solidFill>
                    <a:latin typeface="Times New Roman" pitchFamily="18" charset="0"/>
                    <a:cs typeface="Arial" pitchFamily="34" charset="0"/>
                  </a:rPr>
                  <a:t>5</a:t>
                </a:r>
                <a:endParaRPr lang="en-US">
                  <a:cs typeface="Arial" pitchFamily="34" charset="0"/>
                </a:endParaRPr>
              </a:p>
            </p:txBody>
          </p:sp>
          <p:sp>
            <p:nvSpPr>
              <p:cNvPr id="25" name="Line 41"/>
              <p:cNvSpPr>
                <a:spLocks noChangeAspect="1" noChangeShapeType="1"/>
              </p:cNvSpPr>
              <p:nvPr/>
            </p:nvSpPr>
            <p:spPr bwMode="auto">
              <a:xfrm flipV="1">
                <a:off x="3067" y="1913"/>
                <a:ext cx="0" cy="41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" name="Line 42"/>
              <p:cNvSpPr>
                <a:spLocks noChangeAspect="1" noChangeShapeType="1"/>
              </p:cNvSpPr>
              <p:nvPr/>
            </p:nvSpPr>
            <p:spPr bwMode="auto">
              <a:xfrm flipV="1">
                <a:off x="3170" y="1936"/>
                <a:ext cx="0" cy="18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" name="Line 43"/>
              <p:cNvSpPr>
                <a:spLocks noChangeAspect="1" noChangeShapeType="1"/>
              </p:cNvSpPr>
              <p:nvPr/>
            </p:nvSpPr>
            <p:spPr bwMode="auto">
              <a:xfrm flipV="1">
                <a:off x="3274" y="1936"/>
                <a:ext cx="0" cy="18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" name="Line 44"/>
              <p:cNvSpPr>
                <a:spLocks noChangeAspect="1" noChangeShapeType="1"/>
              </p:cNvSpPr>
              <p:nvPr/>
            </p:nvSpPr>
            <p:spPr bwMode="auto">
              <a:xfrm flipV="1">
                <a:off x="3373" y="1936"/>
                <a:ext cx="0" cy="18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" name="Line 45"/>
              <p:cNvSpPr>
                <a:spLocks noChangeAspect="1" noChangeShapeType="1"/>
              </p:cNvSpPr>
              <p:nvPr/>
            </p:nvSpPr>
            <p:spPr bwMode="auto">
              <a:xfrm flipV="1">
                <a:off x="3476" y="1936"/>
                <a:ext cx="0" cy="18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3530" y="1965"/>
                <a:ext cx="6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700">
                    <a:solidFill>
                      <a:srgbClr val="2E2C2C"/>
                    </a:solidFill>
                    <a:latin typeface="Times New Roman" pitchFamily="18" charset="0"/>
                    <a:cs typeface="Arial" pitchFamily="34" charset="0"/>
                  </a:rPr>
                  <a:t>1</a:t>
                </a:r>
                <a:endParaRPr lang="en-US">
                  <a:cs typeface="Arial" pitchFamily="34" charset="0"/>
                </a:endParaRPr>
              </a:p>
            </p:txBody>
          </p:sp>
          <p:sp>
            <p:nvSpPr>
              <p:cNvPr id="31" name="Rectangle 47"/>
              <p:cNvSpPr>
                <a:spLocks noChangeAspect="1" noChangeArrowheads="1"/>
              </p:cNvSpPr>
              <p:nvPr/>
            </p:nvSpPr>
            <p:spPr bwMode="auto">
              <a:xfrm>
                <a:off x="3574" y="1965"/>
                <a:ext cx="6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700">
                    <a:solidFill>
                      <a:srgbClr val="2E2C2C"/>
                    </a:solidFill>
                    <a:latin typeface="Times New Roman" pitchFamily="18" charset="0"/>
                    <a:cs typeface="Arial" pitchFamily="34" charset="0"/>
                  </a:rPr>
                  <a:t>0</a:t>
                </a:r>
                <a:endParaRPr lang="en-US">
                  <a:cs typeface="Arial" pitchFamily="34" charset="0"/>
                </a:endParaRPr>
              </a:p>
            </p:txBody>
          </p:sp>
          <p:sp>
            <p:nvSpPr>
              <p:cNvPr id="32" name="Line 48"/>
              <p:cNvSpPr>
                <a:spLocks noChangeAspect="1" noChangeShapeType="1"/>
              </p:cNvSpPr>
              <p:nvPr/>
            </p:nvSpPr>
            <p:spPr bwMode="auto">
              <a:xfrm flipV="1">
                <a:off x="3575" y="1913"/>
                <a:ext cx="0" cy="41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3" name="Line 49"/>
              <p:cNvSpPr>
                <a:spLocks noChangeAspect="1" noChangeShapeType="1"/>
              </p:cNvSpPr>
              <p:nvPr/>
            </p:nvSpPr>
            <p:spPr bwMode="auto">
              <a:xfrm flipV="1">
                <a:off x="3683" y="1936"/>
                <a:ext cx="0" cy="18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" name="Line 50"/>
              <p:cNvSpPr>
                <a:spLocks noChangeAspect="1" noChangeShapeType="1"/>
              </p:cNvSpPr>
              <p:nvPr/>
            </p:nvSpPr>
            <p:spPr bwMode="auto">
              <a:xfrm flipV="1">
                <a:off x="3787" y="1936"/>
                <a:ext cx="0" cy="18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" name="Line 51"/>
              <p:cNvSpPr>
                <a:spLocks noChangeAspect="1" noChangeShapeType="1"/>
              </p:cNvSpPr>
              <p:nvPr/>
            </p:nvSpPr>
            <p:spPr bwMode="auto">
              <a:xfrm flipV="1">
                <a:off x="3886" y="1936"/>
                <a:ext cx="0" cy="18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" name="Line 52"/>
              <p:cNvSpPr>
                <a:spLocks noChangeAspect="1" noChangeShapeType="1"/>
              </p:cNvSpPr>
              <p:nvPr/>
            </p:nvSpPr>
            <p:spPr bwMode="auto">
              <a:xfrm flipV="1">
                <a:off x="3989" y="1936"/>
                <a:ext cx="0" cy="18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" name="Rectangle 53"/>
              <p:cNvSpPr>
                <a:spLocks noChangeAspect="1" noChangeArrowheads="1"/>
              </p:cNvSpPr>
              <p:nvPr/>
            </p:nvSpPr>
            <p:spPr bwMode="auto">
              <a:xfrm>
                <a:off x="4045" y="1965"/>
                <a:ext cx="6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700">
                    <a:solidFill>
                      <a:srgbClr val="2E2C2C"/>
                    </a:solidFill>
                    <a:latin typeface="Times New Roman" pitchFamily="18" charset="0"/>
                    <a:cs typeface="Arial" pitchFamily="34" charset="0"/>
                  </a:rPr>
                  <a:t>1</a:t>
                </a:r>
                <a:endParaRPr lang="en-US">
                  <a:cs typeface="Arial" pitchFamily="34" charset="0"/>
                </a:endParaRPr>
              </a:p>
            </p:txBody>
          </p:sp>
          <p:sp>
            <p:nvSpPr>
              <p:cNvPr id="38" name="Rectangle 54"/>
              <p:cNvSpPr>
                <a:spLocks noChangeAspect="1" noChangeArrowheads="1"/>
              </p:cNvSpPr>
              <p:nvPr/>
            </p:nvSpPr>
            <p:spPr bwMode="auto">
              <a:xfrm>
                <a:off x="4086" y="1965"/>
                <a:ext cx="6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700">
                    <a:solidFill>
                      <a:srgbClr val="2E2C2C"/>
                    </a:solidFill>
                    <a:latin typeface="Times New Roman" pitchFamily="18" charset="0"/>
                    <a:cs typeface="Arial" pitchFamily="34" charset="0"/>
                  </a:rPr>
                  <a:t>5</a:t>
                </a:r>
                <a:endParaRPr lang="en-US">
                  <a:cs typeface="Arial" pitchFamily="34" charset="0"/>
                </a:endParaRPr>
              </a:p>
            </p:txBody>
          </p:sp>
          <p:sp>
            <p:nvSpPr>
              <p:cNvPr id="39" name="Line 55"/>
              <p:cNvSpPr>
                <a:spLocks noChangeAspect="1" noChangeShapeType="1"/>
              </p:cNvSpPr>
              <p:nvPr/>
            </p:nvSpPr>
            <p:spPr bwMode="auto">
              <a:xfrm flipV="1">
                <a:off x="4088" y="1913"/>
                <a:ext cx="0" cy="41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" name="Line 56"/>
              <p:cNvSpPr>
                <a:spLocks noChangeAspect="1" noChangeShapeType="1"/>
              </p:cNvSpPr>
              <p:nvPr/>
            </p:nvSpPr>
            <p:spPr bwMode="auto">
              <a:xfrm flipV="1">
                <a:off x="4187" y="1936"/>
                <a:ext cx="0" cy="18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" name="Line 57"/>
              <p:cNvSpPr>
                <a:spLocks noChangeAspect="1" noChangeShapeType="1"/>
              </p:cNvSpPr>
              <p:nvPr/>
            </p:nvSpPr>
            <p:spPr bwMode="auto">
              <a:xfrm flipV="1">
                <a:off x="4295" y="1936"/>
                <a:ext cx="0" cy="18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" name="Line 58"/>
              <p:cNvSpPr>
                <a:spLocks noChangeAspect="1" noChangeShapeType="1"/>
              </p:cNvSpPr>
              <p:nvPr/>
            </p:nvSpPr>
            <p:spPr bwMode="auto">
              <a:xfrm flipV="1">
                <a:off x="4399" y="1936"/>
                <a:ext cx="0" cy="18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" name="Line 59"/>
              <p:cNvSpPr>
                <a:spLocks noChangeAspect="1" noChangeShapeType="1"/>
              </p:cNvSpPr>
              <p:nvPr/>
            </p:nvSpPr>
            <p:spPr bwMode="auto">
              <a:xfrm flipV="1">
                <a:off x="4498" y="1936"/>
                <a:ext cx="0" cy="18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" name="Rectangle 60"/>
              <p:cNvSpPr>
                <a:spLocks noChangeAspect="1" noChangeArrowheads="1"/>
              </p:cNvSpPr>
              <p:nvPr/>
            </p:nvSpPr>
            <p:spPr bwMode="auto">
              <a:xfrm>
                <a:off x="4526" y="1965"/>
                <a:ext cx="6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700">
                    <a:solidFill>
                      <a:srgbClr val="2E2C2C"/>
                    </a:solidFill>
                    <a:latin typeface="Times New Roman" pitchFamily="18" charset="0"/>
                    <a:cs typeface="Arial" pitchFamily="34" charset="0"/>
                  </a:rPr>
                  <a:t>2</a:t>
                </a:r>
                <a:endParaRPr lang="en-US">
                  <a:cs typeface="Arial" pitchFamily="34" charset="0"/>
                </a:endParaRPr>
              </a:p>
            </p:txBody>
          </p:sp>
          <p:sp>
            <p:nvSpPr>
              <p:cNvPr id="45" name="Rectangle 61"/>
              <p:cNvSpPr>
                <a:spLocks noChangeAspect="1" noChangeArrowheads="1"/>
              </p:cNvSpPr>
              <p:nvPr/>
            </p:nvSpPr>
            <p:spPr bwMode="auto">
              <a:xfrm>
                <a:off x="4578" y="1966"/>
                <a:ext cx="6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700">
                    <a:solidFill>
                      <a:srgbClr val="2E2C2C"/>
                    </a:solidFill>
                    <a:latin typeface="Times New Roman" pitchFamily="18" charset="0"/>
                    <a:cs typeface="Arial" pitchFamily="34" charset="0"/>
                  </a:rPr>
                  <a:t>0</a:t>
                </a:r>
                <a:endParaRPr lang="en-US">
                  <a:cs typeface="Arial" pitchFamily="34" charset="0"/>
                </a:endParaRPr>
              </a:p>
            </p:txBody>
          </p:sp>
          <p:sp>
            <p:nvSpPr>
              <p:cNvPr id="46" name="Line 62"/>
              <p:cNvSpPr>
                <a:spLocks noChangeAspect="1" noChangeShapeType="1"/>
              </p:cNvSpPr>
              <p:nvPr/>
            </p:nvSpPr>
            <p:spPr bwMode="auto">
              <a:xfrm flipV="1">
                <a:off x="4601" y="1913"/>
                <a:ext cx="0" cy="41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" name="Line 63"/>
              <p:cNvSpPr>
                <a:spLocks noChangeAspect="1" noChangeShapeType="1"/>
              </p:cNvSpPr>
              <p:nvPr/>
            </p:nvSpPr>
            <p:spPr bwMode="auto">
              <a:xfrm flipV="1">
                <a:off x="2554" y="591"/>
                <a:ext cx="0" cy="1363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" name="Line 64"/>
              <p:cNvSpPr>
                <a:spLocks noChangeAspect="1" noChangeShapeType="1"/>
              </p:cNvSpPr>
              <p:nvPr/>
            </p:nvSpPr>
            <p:spPr bwMode="auto">
              <a:xfrm>
                <a:off x="2554" y="1957"/>
                <a:ext cx="58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" name="Line 65"/>
              <p:cNvSpPr>
                <a:spLocks noChangeAspect="1" noChangeShapeType="1"/>
              </p:cNvSpPr>
              <p:nvPr/>
            </p:nvSpPr>
            <p:spPr bwMode="auto">
              <a:xfrm>
                <a:off x="2554" y="1901"/>
                <a:ext cx="31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" name="Line 66"/>
              <p:cNvSpPr>
                <a:spLocks noChangeAspect="1" noChangeShapeType="1"/>
              </p:cNvSpPr>
              <p:nvPr/>
            </p:nvSpPr>
            <p:spPr bwMode="auto">
              <a:xfrm>
                <a:off x="2554" y="1843"/>
                <a:ext cx="31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" name="Line 67"/>
              <p:cNvSpPr>
                <a:spLocks noChangeAspect="1" noChangeShapeType="1"/>
              </p:cNvSpPr>
              <p:nvPr/>
            </p:nvSpPr>
            <p:spPr bwMode="auto">
              <a:xfrm>
                <a:off x="2554" y="1791"/>
                <a:ext cx="31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" name="Line 68"/>
              <p:cNvSpPr>
                <a:spLocks noChangeAspect="1" noChangeShapeType="1"/>
              </p:cNvSpPr>
              <p:nvPr/>
            </p:nvSpPr>
            <p:spPr bwMode="auto">
              <a:xfrm>
                <a:off x="2554" y="1735"/>
                <a:ext cx="31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" name="Line 69"/>
              <p:cNvSpPr>
                <a:spLocks noChangeAspect="1" noChangeShapeType="1"/>
              </p:cNvSpPr>
              <p:nvPr/>
            </p:nvSpPr>
            <p:spPr bwMode="auto">
              <a:xfrm>
                <a:off x="2554" y="1683"/>
                <a:ext cx="58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" name="Line 70"/>
              <p:cNvSpPr>
                <a:spLocks noChangeAspect="1" noChangeShapeType="1"/>
              </p:cNvSpPr>
              <p:nvPr/>
            </p:nvSpPr>
            <p:spPr bwMode="auto">
              <a:xfrm>
                <a:off x="2554" y="1628"/>
                <a:ext cx="31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" name="Line 71"/>
              <p:cNvSpPr>
                <a:spLocks noChangeAspect="1" noChangeShapeType="1"/>
              </p:cNvSpPr>
              <p:nvPr/>
            </p:nvSpPr>
            <p:spPr bwMode="auto">
              <a:xfrm>
                <a:off x="2554" y="1575"/>
                <a:ext cx="31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" name="Line 72"/>
              <p:cNvSpPr>
                <a:spLocks noChangeAspect="1" noChangeShapeType="1"/>
              </p:cNvSpPr>
              <p:nvPr/>
            </p:nvSpPr>
            <p:spPr bwMode="auto">
              <a:xfrm>
                <a:off x="2554" y="1517"/>
                <a:ext cx="31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" name="Line 73"/>
              <p:cNvSpPr>
                <a:spLocks noChangeAspect="1" noChangeShapeType="1"/>
              </p:cNvSpPr>
              <p:nvPr/>
            </p:nvSpPr>
            <p:spPr bwMode="auto">
              <a:xfrm>
                <a:off x="2554" y="1465"/>
                <a:ext cx="31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8" name="Line 74"/>
              <p:cNvSpPr>
                <a:spLocks noChangeAspect="1" noChangeShapeType="1"/>
              </p:cNvSpPr>
              <p:nvPr/>
            </p:nvSpPr>
            <p:spPr bwMode="auto">
              <a:xfrm>
                <a:off x="2554" y="1409"/>
                <a:ext cx="58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9" name="Line 75"/>
              <p:cNvSpPr>
                <a:spLocks noChangeAspect="1" noChangeShapeType="1"/>
              </p:cNvSpPr>
              <p:nvPr/>
            </p:nvSpPr>
            <p:spPr bwMode="auto">
              <a:xfrm>
                <a:off x="2554" y="1357"/>
                <a:ext cx="31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" name="Line 76"/>
              <p:cNvSpPr>
                <a:spLocks noChangeAspect="1" noChangeShapeType="1"/>
              </p:cNvSpPr>
              <p:nvPr/>
            </p:nvSpPr>
            <p:spPr bwMode="auto">
              <a:xfrm>
                <a:off x="2554" y="1299"/>
                <a:ext cx="31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" name="Line 77"/>
              <p:cNvSpPr>
                <a:spLocks noChangeAspect="1" noChangeShapeType="1"/>
              </p:cNvSpPr>
              <p:nvPr/>
            </p:nvSpPr>
            <p:spPr bwMode="auto">
              <a:xfrm>
                <a:off x="2554" y="1246"/>
                <a:ext cx="31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2" name="Line 78"/>
              <p:cNvSpPr>
                <a:spLocks noChangeAspect="1" noChangeShapeType="1"/>
              </p:cNvSpPr>
              <p:nvPr/>
            </p:nvSpPr>
            <p:spPr bwMode="auto">
              <a:xfrm>
                <a:off x="2554" y="1191"/>
                <a:ext cx="31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3" name="Line 79"/>
              <p:cNvSpPr>
                <a:spLocks noChangeAspect="1" noChangeShapeType="1"/>
              </p:cNvSpPr>
              <p:nvPr/>
            </p:nvSpPr>
            <p:spPr bwMode="auto">
              <a:xfrm>
                <a:off x="2554" y="1138"/>
                <a:ext cx="58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4" name="Line 80"/>
              <p:cNvSpPr>
                <a:spLocks noChangeAspect="1" noChangeShapeType="1"/>
              </p:cNvSpPr>
              <p:nvPr/>
            </p:nvSpPr>
            <p:spPr bwMode="auto">
              <a:xfrm>
                <a:off x="2554" y="1080"/>
                <a:ext cx="31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5" name="Line 81"/>
              <p:cNvSpPr>
                <a:spLocks noChangeAspect="1" noChangeShapeType="1"/>
              </p:cNvSpPr>
              <p:nvPr/>
            </p:nvSpPr>
            <p:spPr bwMode="auto">
              <a:xfrm>
                <a:off x="2554" y="1028"/>
                <a:ext cx="31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6" name="Line 82"/>
              <p:cNvSpPr>
                <a:spLocks noChangeAspect="1" noChangeShapeType="1"/>
              </p:cNvSpPr>
              <p:nvPr/>
            </p:nvSpPr>
            <p:spPr bwMode="auto">
              <a:xfrm>
                <a:off x="2554" y="972"/>
                <a:ext cx="31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7" name="Line 83"/>
              <p:cNvSpPr>
                <a:spLocks noChangeAspect="1" noChangeShapeType="1"/>
              </p:cNvSpPr>
              <p:nvPr/>
            </p:nvSpPr>
            <p:spPr bwMode="auto">
              <a:xfrm>
                <a:off x="2554" y="920"/>
                <a:ext cx="31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" name="Line 84"/>
              <p:cNvSpPr>
                <a:spLocks noChangeAspect="1" noChangeShapeType="1"/>
              </p:cNvSpPr>
              <p:nvPr/>
            </p:nvSpPr>
            <p:spPr bwMode="auto">
              <a:xfrm>
                <a:off x="2554" y="868"/>
                <a:ext cx="58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" name="Line 85"/>
              <p:cNvSpPr>
                <a:spLocks noChangeAspect="1" noChangeShapeType="1"/>
              </p:cNvSpPr>
              <p:nvPr/>
            </p:nvSpPr>
            <p:spPr bwMode="auto">
              <a:xfrm>
                <a:off x="2554" y="809"/>
                <a:ext cx="31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" name="Line 86"/>
              <p:cNvSpPr>
                <a:spLocks noChangeAspect="1" noChangeShapeType="1"/>
              </p:cNvSpPr>
              <p:nvPr/>
            </p:nvSpPr>
            <p:spPr bwMode="auto">
              <a:xfrm>
                <a:off x="2554" y="754"/>
                <a:ext cx="31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1" name="Line 87"/>
              <p:cNvSpPr>
                <a:spLocks noChangeAspect="1" noChangeShapeType="1"/>
              </p:cNvSpPr>
              <p:nvPr/>
            </p:nvSpPr>
            <p:spPr bwMode="auto">
              <a:xfrm>
                <a:off x="2554" y="702"/>
                <a:ext cx="31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2" name="Line 88"/>
              <p:cNvSpPr>
                <a:spLocks noChangeAspect="1" noChangeShapeType="1"/>
              </p:cNvSpPr>
              <p:nvPr/>
            </p:nvSpPr>
            <p:spPr bwMode="auto">
              <a:xfrm>
                <a:off x="2554" y="643"/>
                <a:ext cx="31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3" name="Line 89"/>
              <p:cNvSpPr>
                <a:spLocks noChangeAspect="1" noChangeShapeType="1"/>
              </p:cNvSpPr>
              <p:nvPr/>
            </p:nvSpPr>
            <p:spPr bwMode="auto">
              <a:xfrm>
                <a:off x="2554" y="591"/>
                <a:ext cx="58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4" name="Line 90"/>
              <p:cNvSpPr>
                <a:spLocks noChangeAspect="1" noChangeShapeType="1"/>
              </p:cNvSpPr>
              <p:nvPr/>
            </p:nvSpPr>
            <p:spPr bwMode="auto">
              <a:xfrm>
                <a:off x="2554" y="591"/>
                <a:ext cx="2047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5" name="Line 91"/>
              <p:cNvSpPr>
                <a:spLocks noChangeAspect="1" noChangeShapeType="1"/>
              </p:cNvSpPr>
              <p:nvPr/>
            </p:nvSpPr>
            <p:spPr bwMode="auto">
              <a:xfrm>
                <a:off x="2554" y="591"/>
                <a:ext cx="0" cy="41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6" name="Line 92"/>
              <p:cNvSpPr>
                <a:spLocks noChangeAspect="1" noChangeShapeType="1"/>
              </p:cNvSpPr>
              <p:nvPr/>
            </p:nvSpPr>
            <p:spPr bwMode="auto">
              <a:xfrm>
                <a:off x="2662" y="591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7" name="Line 93"/>
              <p:cNvSpPr>
                <a:spLocks noChangeAspect="1" noChangeShapeType="1"/>
              </p:cNvSpPr>
              <p:nvPr/>
            </p:nvSpPr>
            <p:spPr bwMode="auto">
              <a:xfrm>
                <a:off x="2761" y="591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8" name="Line 94"/>
              <p:cNvSpPr>
                <a:spLocks noChangeAspect="1" noChangeShapeType="1"/>
              </p:cNvSpPr>
              <p:nvPr/>
            </p:nvSpPr>
            <p:spPr bwMode="auto">
              <a:xfrm>
                <a:off x="2864" y="591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9" name="Line 95"/>
              <p:cNvSpPr>
                <a:spLocks noChangeAspect="1" noChangeShapeType="1"/>
              </p:cNvSpPr>
              <p:nvPr/>
            </p:nvSpPr>
            <p:spPr bwMode="auto">
              <a:xfrm>
                <a:off x="2963" y="591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" name="Line 96"/>
              <p:cNvSpPr>
                <a:spLocks noChangeAspect="1" noChangeShapeType="1"/>
              </p:cNvSpPr>
              <p:nvPr/>
            </p:nvSpPr>
            <p:spPr bwMode="auto">
              <a:xfrm>
                <a:off x="3067" y="591"/>
                <a:ext cx="0" cy="41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" name="Line 97"/>
              <p:cNvSpPr>
                <a:spLocks noChangeAspect="1" noChangeShapeType="1"/>
              </p:cNvSpPr>
              <p:nvPr/>
            </p:nvSpPr>
            <p:spPr bwMode="auto">
              <a:xfrm>
                <a:off x="3170" y="591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" name="Line 98"/>
              <p:cNvSpPr>
                <a:spLocks noChangeAspect="1" noChangeShapeType="1"/>
              </p:cNvSpPr>
              <p:nvPr/>
            </p:nvSpPr>
            <p:spPr bwMode="auto">
              <a:xfrm>
                <a:off x="3274" y="591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" name="Line 99"/>
              <p:cNvSpPr>
                <a:spLocks noChangeAspect="1" noChangeShapeType="1"/>
              </p:cNvSpPr>
              <p:nvPr/>
            </p:nvSpPr>
            <p:spPr bwMode="auto">
              <a:xfrm>
                <a:off x="3373" y="591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4" name="Line 100"/>
              <p:cNvSpPr>
                <a:spLocks noChangeAspect="1" noChangeShapeType="1"/>
              </p:cNvSpPr>
              <p:nvPr/>
            </p:nvSpPr>
            <p:spPr bwMode="auto">
              <a:xfrm>
                <a:off x="3476" y="591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5" name="Line 101"/>
              <p:cNvSpPr>
                <a:spLocks noChangeAspect="1" noChangeShapeType="1"/>
              </p:cNvSpPr>
              <p:nvPr/>
            </p:nvSpPr>
            <p:spPr bwMode="auto">
              <a:xfrm>
                <a:off x="3575" y="591"/>
                <a:ext cx="0" cy="41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6" name="Line 102"/>
              <p:cNvSpPr>
                <a:spLocks noChangeAspect="1" noChangeShapeType="1"/>
              </p:cNvSpPr>
              <p:nvPr/>
            </p:nvSpPr>
            <p:spPr bwMode="auto">
              <a:xfrm>
                <a:off x="3683" y="591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" name="Line 103"/>
              <p:cNvSpPr>
                <a:spLocks noChangeAspect="1" noChangeShapeType="1"/>
              </p:cNvSpPr>
              <p:nvPr/>
            </p:nvSpPr>
            <p:spPr bwMode="auto">
              <a:xfrm>
                <a:off x="3787" y="591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" name="Line 104"/>
              <p:cNvSpPr>
                <a:spLocks noChangeAspect="1" noChangeShapeType="1"/>
              </p:cNvSpPr>
              <p:nvPr/>
            </p:nvSpPr>
            <p:spPr bwMode="auto">
              <a:xfrm>
                <a:off x="3886" y="591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" name="Line 105"/>
              <p:cNvSpPr>
                <a:spLocks noChangeAspect="1" noChangeShapeType="1"/>
              </p:cNvSpPr>
              <p:nvPr/>
            </p:nvSpPr>
            <p:spPr bwMode="auto">
              <a:xfrm>
                <a:off x="3989" y="591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" name="Line 106"/>
              <p:cNvSpPr>
                <a:spLocks noChangeAspect="1" noChangeShapeType="1"/>
              </p:cNvSpPr>
              <p:nvPr/>
            </p:nvSpPr>
            <p:spPr bwMode="auto">
              <a:xfrm>
                <a:off x="4088" y="591"/>
                <a:ext cx="0" cy="41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" name="Line 107"/>
              <p:cNvSpPr>
                <a:spLocks noChangeAspect="1" noChangeShapeType="1"/>
              </p:cNvSpPr>
              <p:nvPr/>
            </p:nvSpPr>
            <p:spPr bwMode="auto">
              <a:xfrm>
                <a:off x="4187" y="591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" name="Line 108"/>
              <p:cNvSpPr>
                <a:spLocks noChangeAspect="1" noChangeShapeType="1"/>
              </p:cNvSpPr>
              <p:nvPr/>
            </p:nvSpPr>
            <p:spPr bwMode="auto">
              <a:xfrm>
                <a:off x="4295" y="591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" name="Line 109"/>
              <p:cNvSpPr>
                <a:spLocks noChangeAspect="1" noChangeShapeType="1"/>
              </p:cNvSpPr>
              <p:nvPr/>
            </p:nvSpPr>
            <p:spPr bwMode="auto">
              <a:xfrm>
                <a:off x="4399" y="591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" name="Line 110"/>
              <p:cNvSpPr>
                <a:spLocks noChangeAspect="1" noChangeShapeType="1"/>
              </p:cNvSpPr>
              <p:nvPr/>
            </p:nvSpPr>
            <p:spPr bwMode="auto">
              <a:xfrm>
                <a:off x="4498" y="591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" name="Line 111"/>
              <p:cNvSpPr>
                <a:spLocks noChangeAspect="1" noChangeShapeType="1"/>
              </p:cNvSpPr>
              <p:nvPr/>
            </p:nvSpPr>
            <p:spPr bwMode="auto">
              <a:xfrm>
                <a:off x="4601" y="591"/>
                <a:ext cx="0" cy="41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6" name="Line 112"/>
              <p:cNvSpPr>
                <a:spLocks noChangeAspect="1" noChangeShapeType="1"/>
              </p:cNvSpPr>
              <p:nvPr/>
            </p:nvSpPr>
            <p:spPr bwMode="auto">
              <a:xfrm flipV="1">
                <a:off x="4601" y="591"/>
                <a:ext cx="0" cy="1363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7" name="Line 113"/>
              <p:cNvSpPr>
                <a:spLocks noChangeAspect="1" noChangeShapeType="1"/>
              </p:cNvSpPr>
              <p:nvPr/>
            </p:nvSpPr>
            <p:spPr bwMode="auto">
              <a:xfrm flipH="1">
                <a:off x="4538" y="1957"/>
                <a:ext cx="63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8" name="Line 114"/>
              <p:cNvSpPr>
                <a:spLocks noChangeAspect="1" noChangeShapeType="1"/>
              </p:cNvSpPr>
              <p:nvPr/>
            </p:nvSpPr>
            <p:spPr bwMode="auto">
              <a:xfrm flipH="1">
                <a:off x="4574" y="1901"/>
                <a:ext cx="27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9" name="Line 115"/>
              <p:cNvSpPr>
                <a:spLocks noChangeAspect="1" noChangeShapeType="1"/>
              </p:cNvSpPr>
              <p:nvPr/>
            </p:nvSpPr>
            <p:spPr bwMode="auto">
              <a:xfrm flipH="1">
                <a:off x="4574" y="1843"/>
                <a:ext cx="27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0" name="Line 116"/>
              <p:cNvSpPr>
                <a:spLocks noChangeAspect="1" noChangeShapeType="1"/>
              </p:cNvSpPr>
              <p:nvPr/>
            </p:nvSpPr>
            <p:spPr bwMode="auto">
              <a:xfrm flipH="1">
                <a:off x="4574" y="1791"/>
                <a:ext cx="27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1" name="Line 117"/>
              <p:cNvSpPr>
                <a:spLocks noChangeAspect="1" noChangeShapeType="1"/>
              </p:cNvSpPr>
              <p:nvPr/>
            </p:nvSpPr>
            <p:spPr bwMode="auto">
              <a:xfrm flipH="1">
                <a:off x="4574" y="1735"/>
                <a:ext cx="27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2" name="Line 118"/>
              <p:cNvSpPr>
                <a:spLocks noChangeAspect="1" noChangeShapeType="1"/>
              </p:cNvSpPr>
              <p:nvPr/>
            </p:nvSpPr>
            <p:spPr bwMode="auto">
              <a:xfrm flipH="1">
                <a:off x="4538" y="1683"/>
                <a:ext cx="63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3" name="Line 119"/>
              <p:cNvSpPr>
                <a:spLocks noChangeAspect="1" noChangeShapeType="1"/>
              </p:cNvSpPr>
              <p:nvPr/>
            </p:nvSpPr>
            <p:spPr bwMode="auto">
              <a:xfrm flipH="1">
                <a:off x="4574" y="1628"/>
                <a:ext cx="27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4" name="Line 120"/>
              <p:cNvSpPr>
                <a:spLocks noChangeAspect="1" noChangeShapeType="1"/>
              </p:cNvSpPr>
              <p:nvPr/>
            </p:nvSpPr>
            <p:spPr bwMode="auto">
              <a:xfrm flipH="1">
                <a:off x="4574" y="1575"/>
                <a:ext cx="27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" name="Line 121"/>
              <p:cNvSpPr>
                <a:spLocks noChangeAspect="1" noChangeShapeType="1"/>
              </p:cNvSpPr>
              <p:nvPr/>
            </p:nvSpPr>
            <p:spPr bwMode="auto">
              <a:xfrm flipH="1">
                <a:off x="4574" y="1517"/>
                <a:ext cx="27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6" name="Line 122"/>
              <p:cNvSpPr>
                <a:spLocks noChangeAspect="1" noChangeShapeType="1"/>
              </p:cNvSpPr>
              <p:nvPr/>
            </p:nvSpPr>
            <p:spPr bwMode="auto">
              <a:xfrm flipH="1">
                <a:off x="4574" y="1465"/>
                <a:ext cx="27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7" name="Line 123"/>
              <p:cNvSpPr>
                <a:spLocks noChangeAspect="1" noChangeShapeType="1"/>
              </p:cNvSpPr>
              <p:nvPr/>
            </p:nvSpPr>
            <p:spPr bwMode="auto">
              <a:xfrm flipH="1">
                <a:off x="4538" y="1409"/>
                <a:ext cx="63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8" name="Line 124"/>
              <p:cNvSpPr>
                <a:spLocks noChangeAspect="1" noChangeShapeType="1"/>
              </p:cNvSpPr>
              <p:nvPr/>
            </p:nvSpPr>
            <p:spPr bwMode="auto">
              <a:xfrm flipH="1">
                <a:off x="4574" y="1357"/>
                <a:ext cx="27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9" name="Line 125"/>
              <p:cNvSpPr>
                <a:spLocks noChangeAspect="1" noChangeShapeType="1"/>
              </p:cNvSpPr>
              <p:nvPr/>
            </p:nvSpPr>
            <p:spPr bwMode="auto">
              <a:xfrm flipH="1">
                <a:off x="4574" y="1299"/>
                <a:ext cx="27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0" name="Line 126"/>
              <p:cNvSpPr>
                <a:spLocks noChangeAspect="1" noChangeShapeType="1"/>
              </p:cNvSpPr>
              <p:nvPr/>
            </p:nvSpPr>
            <p:spPr bwMode="auto">
              <a:xfrm flipH="1">
                <a:off x="4574" y="1246"/>
                <a:ext cx="27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1" name="Line 127"/>
              <p:cNvSpPr>
                <a:spLocks noChangeAspect="1" noChangeShapeType="1"/>
              </p:cNvSpPr>
              <p:nvPr/>
            </p:nvSpPr>
            <p:spPr bwMode="auto">
              <a:xfrm flipH="1">
                <a:off x="4574" y="1191"/>
                <a:ext cx="27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2" name="Line 128"/>
              <p:cNvSpPr>
                <a:spLocks noChangeAspect="1" noChangeShapeType="1"/>
              </p:cNvSpPr>
              <p:nvPr/>
            </p:nvSpPr>
            <p:spPr bwMode="auto">
              <a:xfrm flipH="1">
                <a:off x="4538" y="1138"/>
                <a:ext cx="63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3" name="Line 129"/>
              <p:cNvSpPr>
                <a:spLocks noChangeAspect="1" noChangeShapeType="1"/>
              </p:cNvSpPr>
              <p:nvPr/>
            </p:nvSpPr>
            <p:spPr bwMode="auto">
              <a:xfrm flipH="1">
                <a:off x="4574" y="1080"/>
                <a:ext cx="27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4" name="Line 130"/>
              <p:cNvSpPr>
                <a:spLocks noChangeAspect="1" noChangeShapeType="1"/>
              </p:cNvSpPr>
              <p:nvPr/>
            </p:nvSpPr>
            <p:spPr bwMode="auto">
              <a:xfrm flipH="1">
                <a:off x="4574" y="1028"/>
                <a:ext cx="27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5" name="Line 131"/>
              <p:cNvSpPr>
                <a:spLocks noChangeAspect="1" noChangeShapeType="1"/>
              </p:cNvSpPr>
              <p:nvPr/>
            </p:nvSpPr>
            <p:spPr bwMode="auto">
              <a:xfrm flipH="1">
                <a:off x="4574" y="972"/>
                <a:ext cx="27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6" name="Line 132"/>
              <p:cNvSpPr>
                <a:spLocks noChangeAspect="1" noChangeShapeType="1"/>
              </p:cNvSpPr>
              <p:nvPr/>
            </p:nvSpPr>
            <p:spPr bwMode="auto">
              <a:xfrm flipH="1">
                <a:off x="4574" y="920"/>
                <a:ext cx="27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7" name="Line 133"/>
              <p:cNvSpPr>
                <a:spLocks noChangeAspect="1" noChangeShapeType="1"/>
              </p:cNvSpPr>
              <p:nvPr/>
            </p:nvSpPr>
            <p:spPr bwMode="auto">
              <a:xfrm flipH="1">
                <a:off x="4538" y="868"/>
                <a:ext cx="63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8" name="Line 134"/>
              <p:cNvSpPr>
                <a:spLocks noChangeAspect="1" noChangeShapeType="1"/>
              </p:cNvSpPr>
              <p:nvPr/>
            </p:nvSpPr>
            <p:spPr bwMode="auto">
              <a:xfrm flipH="1">
                <a:off x="4574" y="809"/>
                <a:ext cx="27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9" name="Line 135"/>
              <p:cNvSpPr>
                <a:spLocks noChangeAspect="1" noChangeShapeType="1"/>
              </p:cNvSpPr>
              <p:nvPr/>
            </p:nvSpPr>
            <p:spPr bwMode="auto">
              <a:xfrm flipH="1">
                <a:off x="4574" y="754"/>
                <a:ext cx="27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0" name="Line 136"/>
              <p:cNvSpPr>
                <a:spLocks noChangeAspect="1" noChangeShapeType="1"/>
              </p:cNvSpPr>
              <p:nvPr/>
            </p:nvSpPr>
            <p:spPr bwMode="auto">
              <a:xfrm flipH="1">
                <a:off x="4574" y="702"/>
                <a:ext cx="27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1" name="Line 137"/>
              <p:cNvSpPr>
                <a:spLocks noChangeAspect="1" noChangeShapeType="1"/>
              </p:cNvSpPr>
              <p:nvPr/>
            </p:nvSpPr>
            <p:spPr bwMode="auto">
              <a:xfrm flipH="1">
                <a:off x="4574" y="643"/>
                <a:ext cx="27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2" name="Line 138"/>
              <p:cNvSpPr>
                <a:spLocks noChangeAspect="1" noChangeShapeType="1"/>
              </p:cNvSpPr>
              <p:nvPr/>
            </p:nvSpPr>
            <p:spPr bwMode="auto">
              <a:xfrm flipH="1">
                <a:off x="4538" y="591"/>
                <a:ext cx="63" cy="0"/>
              </a:xfrm>
              <a:prstGeom prst="line">
                <a:avLst/>
              </a:prstGeom>
              <a:noFill/>
              <a:ln w="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" name="Freeform 139"/>
              <p:cNvSpPr>
                <a:spLocks noChangeAspect="1"/>
              </p:cNvSpPr>
              <p:nvPr/>
            </p:nvSpPr>
            <p:spPr bwMode="auto">
              <a:xfrm>
                <a:off x="2666" y="731"/>
                <a:ext cx="1764" cy="1028"/>
              </a:xfrm>
              <a:custGeom>
                <a:avLst/>
                <a:gdLst/>
                <a:ahLst/>
                <a:cxnLst>
                  <a:cxn ang="0">
                    <a:pos x="6" y="326"/>
                  </a:cxn>
                  <a:cxn ang="0">
                    <a:pos x="14" y="302"/>
                  </a:cxn>
                  <a:cxn ang="0">
                    <a:pos x="20" y="299"/>
                  </a:cxn>
                  <a:cxn ang="0">
                    <a:pos x="26" y="296"/>
                  </a:cxn>
                  <a:cxn ang="0">
                    <a:pos x="32" y="306"/>
                  </a:cxn>
                  <a:cxn ang="0">
                    <a:pos x="38" y="281"/>
                  </a:cxn>
                  <a:cxn ang="0">
                    <a:pos x="45" y="273"/>
                  </a:cxn>
                  <a:cxn ang="0">
                    <a:pos x="51" y="254"/>
                  </a:cxn>
                  <a:cxn ang="0">
                    <a:pos x="57" y="252"/>
                  </a:cxn>
                  <a:cxn ang="0">
                    <a:pos x="63" y="249"/>
                  </a:cxn>
                  <a:cxn ang="0">
                    <a:pos x="69" y="252"/>
                  </a:cxn>
                  <a:cxn ang="0">
                    <a:pos x="75" y="239"/>
                  </a:cxn>
                  <a:cxn ang="0">
                    <a:pos x="81" y="231"/>
                  </a:cxn>
                  <a:cxn ang="0">
                    <a:pos x="89" y="230"/>
                  </a:cxn>
                  <a:cxn ang="0">
                    <a:pos x="95" y="218"/>
                  </a:cxn>
                  <a:cxn ang="0">
                    <a:pos x="101" y="216"/>
                  </a:cxn>
                  <a:cxn ang="0">
                    <a:pos x="107" y="198"/>
                  </a:cxn>
                  <a:cxn ang="0">
                    <a:pos x="112" y="186"/>
                  </a:cxn>
                  <a:cxn ang="0">
                    <a:pos x="120" y="180"/>
                  </a:cxn>
                  <a:cxn ang="0">
                    <a:pos x="126" y="179"/>
                  </a:cxn>
                  <a:cxn ang="0">
                    <a:pos x="132" y="186"/>
                  </a:cxn>
                  <a:cxn ang="0">
                    <a:pos x="138" y="168"/>
                  </a:cxn>
                  <a:cxn ang="0">
                    <a:pos x="144" y="183"/>
                  </a:cxn>
                  <a:cxn ang="0">
                    <a:pos x="150" y="176"/>
                  </a:cxn>
                  <a:cxn ang="0">
                    <a:pos x="157" y="155"/>
                  </a:cxn>
                  <a:cxn ang="0">
                    <a:pos x="163" y="167"/>
                  </a:cxn>
                  <a:cxn ang="0">
                    <a:pos x="169" y="147"/>
                  </a:cxn>
                  <a:cxn ang="0">
                    <a:pos x="175" y="138"/>
                  </a:cxn>
                  <a:cxn ang="0">
                    <a:pos x="181" y="155"/>
                  </a:cxn>
                  <a:cxn ang="0">
                    <a:pos x="189" y="140"/>
                  </a:cxn>
                  <a:cxn ang="0">
                    <a:pos x="195" y="129"/>
                  </a:cxn>
                  <a:cxn ang="0">
                    <a:pos x="201" y="122"/>
                  </a:cxn>
                  <a:cxn ang="0">
                    <a:pos x="207" y="108"/>
                  </a:cxn>
                  <a:cxn ang="0">
                    <a:pos x="213" y="122"/>
                  </a:cxn>
                  <a:cxn ang="0">
                    <a:pos x="219" y="141"/>
                  </a:cxn>
                  <a:cxn ang="0">
                    <a:pos x="226" y="132"/>
                  </a:cxn>
                  <a:cxn ang="0">
                    <a:pos x="232" y="107"/>
                  </a:cxn>
                  <a:cxn ang="0">
                    <a:pos x="238" y="105"/>
                  </a:cxn>
                  <a:cxn ang="0">
                    <a:pos x="244" y="86"/>
                  </a:cxn>
                  <a:cxn ang="0">
                    <a:pos x="250" y="81"/>
                  </a:cxn>
                  <a:cxn ang="0">
                    <a:pos x="256" y="74"/>
                  </a:cxn>
                  <a:cxn ang="0">
                    <a:pos x="264" y="68"/>
                  </a:cxn>
                  <a:cxn ang="0">
                    <a:pos x="270" y="86"/>
                  </a:cxn>
                  <a:cxn ang="0">
                    <a:pos x="276" y="65"/>
                  </a:cxn>
                  <a:cxn ang="0">
                    <a:pos x="282" y="74"/>
                  </a:cxn>
                  <a:cxn ang="0">
                    <a:pos x="288" y="63"/>
                  </a:cxn>
                  <a:cxn ang="0">
                    <a:pos x="294" y="81"/>
                  </a:cxn>
                  <a:cxn ang="0">
                    <a:pos x="301" y="81"/>
                  </a:cxn>
                  <a:cxn ang="0">
                    <a:pos x="307" y="66"/>
                  </a:cxn>
                  <a:cxn ang="0">
                    <a:pos x="313" y="56"/>
                  </a:cxn>
                  <a:cxn ang="0">
                    <a:pos x="319" y="69"/>
                  </a:cxn>
                  <a:cxn ang="0">
                    <a:pos x="325" y="54"/>
                  </a:cxn>
                  <a:cxn ang="0">
                    <a:pos x="332" y="56"/>
                  </a:cxn>
                  <a:cxn ang="0">
                    <a:pos x="338" y="53"/>
                  </a:cxn>
                  <a:cxn ang="0">
                    <a:pos x="344" y="56"/>
                  </a:cxn>
                  <a:cxn ang="0">
                    <a:pos x="350" y="45"/>
                  </a:cxn>
                  <a:cxn ang="0">
                    <a:pos x="356" y="38"/>
                  </a:cxn>
                  <a:cxn ang="0">
                    <a:pos x="364" y="53"/>
                  </a:cxn>
                  <a:cxn ang="0">
                    <a:pos x="370" y="29"/>
                  </a:cxn>
                  <a:cxn ang="0">
                    <a:pos x="376" y="41"/>
                  </a:cxn>
                  <a:cxn ang="0">
                    <a:pos x="382" y="32"/>
                  </a:cxn>
                  <a:cxn ang="0">
                    <a:pos x="388" y="11"/>
                  </a:cxn>
                </a:cxnLst>
                <a:rect l="0" t="0" r="r" b="b"/>
                <a:pathLst>
                  <a:path w="392" h="353">
                    <a:moveTo>
                      <a:pt x="0" y="344"/>
                    </a:moveTo>
                    <a:lnTo>
                      <a:pt x="2" y="350"/>
                    </a:lnTo>
                    <a:lnTo>
                      <a:pt x="2" y="350"/>
                    </a:lnTo>
                    <a:lnTo>
                      <a:pt x="2" y="353"/>
                    </a:lnTo>
                    <a:lnTo>
                      <a:pt x="2" y="350"/>
                    </a:lnTo>
                    <a:lnTo>
                      <a:pt x="2" y="347"/>
                    </a:lnTo>
                    <a:lnTo>
                      <a:pt x="2" y="344"/>
                    </a:lnTo>
                    <a:lnTo>
                      <a:pt x="2" y="341"/>
                    </a:lnTo>
                    <a:lnTo>
                      <a:pt x="2" y="333"/>
                    </a:lnTo>
                    <a:lnTo>
                      <a:pt x="3" y="327"/>
                    </a:lnTo>
                    <a:lnTo>
                      <a:pt x="3" y="324"/>
                    </a:lnTo>
                    <a:lnTo>
                      <a:pt x="3" y="329"/>
                    </a:lnTo>
                    <a:lnTo>
                      <a:pt x="3" y="318"/>
                    </a:lnTo>
                    <a:lnTo>
                      <a:pt x="3" y="315"/>
                    </a:lnTo>
                    <a:lnTo>
                      <a:pt x="3" y="312"/>
                    </a:lnTo>
                    <a:lnTo>
                      <a:pt x="3" y="326"/>
                    </a:lnTo>
                    <a:lnTo>
                      <a:pt x="3" y="332"/>
                    </a:lnTo>
                    <a:lnTo>
                      <a:pt x="5" y="330"/>
                    </a:lnTo>
                    <a:lnTo>
                      <a:pt x="5" y="339"/>
                    </a:lnTo>
                    <a:lnTo>
                      <a:pt x="5" y="341"/>
                    </a:lnTo>
                    <a:lnTo>
                      <a:pt x="5" y="345"/>
                    </a:lnTo>
                    <a:lnTo>
                      <a:pt x="5" y="335"/>
                    </a:lnTo>
                    <a:lnTo>
                      <a:pt x="5" y="330"/>
                    </a:lnTo>
                    <a:lnTo>
                      <a:pt x="5" y="333"/>
                    </a:lnTo>
                    <a:lnTo>
                      <a:pt x="5" y="338"/>
                    </a:lnTo>
                    <a:lnTo>
                      <a:pt x="6" y="332"/>
                    </a:lnTo>
                    <a:lnTo>
                      <a:pt x="6" y="333"/>
                    </a:lnTo>
                    <a:lnTo>
                      <a:pt x="6" y="324"/>
                    </a:lnTo>
                    <a:lnTo>
                      <a:pt x="6" y="323"/>
                    </a:lnTo>
                    <a:lnTo>
                      <a:pt x="6" y="324"/>
                    </a:lnTo>
                    <a:lnTo>
                      <a:pt x="6" y="321"/>
                    </a:lnTo>
                    <a:lnTo>
                      <a:pt x="6" y="327"/>
                    </a:lnTo>
                    <a:lnTo>
                      <a:pt x="6" y="326"/>
                    </a:lnTo>
                    <a:lnTo>
                      <a:pt x="8" y="323"/>
                    </a:lnTo>
                    <a:lnTo>
                      <a:pt x="8" y="321"/>
                    </a:lnTo>
                    <a:lnTo>
                      <a:pt x="8" y="318"/>
                    </a:lnTo>
                    <a:lnTo>
                      <a:pt x="8" y="309"/>
                    </a:lnTo>
                    <a:lnTo>
                      <a:pt x="8" y="321"/>
                    </a:lnTo>
                    <a:lnTo>
                      <a:pt x="8" y="321"/>
                    </a:lnTo>
                    <a:lnTo>
                      <a:pt x="8" y="323"/>
                    </a:lnTo>
                    <a:lnTo>
                      <a:pt x="8" y="332"/>
                    </a:lnTo>
                    <a:lnTo>
                      <a:pt x="9" y="333"/>
                    </a:lnTo>
                    <a:lnTo>
                      <a:pt x="9" y="341"/>
                    </a:lnTo>
                    <a:lnTo>
                      <a:pt x="9" y="336"/>
                    </a:lnTo>
                    <a:lnTo>
                      <a:pt x="9" y="339"/>
                    </a:lnTo>
                    <a:lnTo>
                      <a:pt x="9" y="341"/>
                    </a:lnTo>
                    <a:lnTo>
                      <a:pt x="9" y="342"/>
                    </a:lnTo>
                    <a:lnTo>
                      <a:pt x="9" y="335"/>
                    </a:lnTo>
                    <a:lnTo>
                      <a:pt x="9" y="333"/>
                    </a:lnTo>
                    <a:lnTo>
                      <a:pt x="11" y="324"/>
                    </a:lnTo>
                    <a:lnTo>
                      <a:pt x="11" y="320"/>
                    </a:lnTo>
                    <a:lnTo>
                      <a:pt x="11" y="308"/>
                    </a:lnTo>
                    <a:lnTo>
                      <a:pt x="11" y="303"/>
                    </a:lnTo>
                    <a:lnTo>
                      <a:pt x="11" y="318"/>
                    </a:lnTo>
                    <a:lnTo>
                      <a:pt x="11" y="314"/>
                    </a:lnTo>
                    <a:lnTo>
                      <a:pt x="11" y="315"/>
                    </a:lnTo>
                    <a:lnTo>
                      <a:pt x="11" y="326"/>
                    </a:lnTo>
                    <a:lnTo>
                      <a:pt x="12" y="324"/>
                    </a:lnTo>
                    <a:lnTo>
                      <a:pt x="12" y="332"/>
                    </a:lnTo>
                    <a:lnTo>
                      <a:pt x="12" y="327"/>
                    </a:lnTo>
                    <a:lnTo>
                      <a:pt x="12" y="332"/>
                    </a:lnTo>
                    <a:lnTo>
                      <a:pt x="12" y="324"/>
                    </a:lnTo>
                    <a:lnTo>
                      <a:pt x="12" y="317"/>
                    </a:lnTo>
                    <a:lnTo>
                      <a:pt x="12" y="315"/>
                    </a:lnTo>
                    <a:lnTo>
                      <a:pt x="12" y="312"/>
                    </a:lnTo>
                    <a:lnTo>
                      <a:pt x="14" y="302"/>
                    </a:lnTo>
                    <a:lnTo>
                      <a:pt x="14" y="308"/>
                    </a:lnTo>
                    <a:lnTo>
                      <a:pt x="14" y="300"/>
                    </a:lnTo>
                    <a:lnTo>
                      <a:pt x="14" y="299"/>
                    </a:lnTo>
                    <a:lnTo>
                      <a:pt x="14" y="296"/>
                    </a:lnTo>
                    <a:lnTo>
                      <a:pt x="14" y="303"/>
                    </a:lnTo>
                    <a:lnTo>
                      <a:pt x="14" y="300"/>
                    </a:lnTo>
                    <a:lnTo>
                      <a:pt x="14" y="294"/>
                    </a:lnTo>
                    <a:lnTo>
                      <a:pt x="15" y="299"/>
                    </a:lnTo>
                    <a:lnTo>
                      <a:pt x="15" y="300"/>
                    </a:lnTo>
                    <a:lnTo>
                      <a:pt x="15" y="297"/>
                    </a:lnTo>
                    <a:lnTo>
                      <a:pt x="15" y="296"/>
                    </a:lnTo>
                    <a:lnTo>
                      <a:pt x="15" y="299"/>
                    </a:lnTo>
                    <a:lnTo>
                      <a:pt x="15" y="314"/>
                    </a:lnTo>
                    <a:lnTo>
                      <a:pt x="15" y="314"/>
                    </a:lnTo>
                    <a:lnTo>
                      <a:pt x="15" y="308"/>
                    </a:lnTo>
                    <a:lnTo>
                      <a:pt x="17" y="318"/>
                    </a:lnTo>
                    <a:lnTo>
                      <a:pt x="17" y="312"/>
                    </a:lnTo>
                    <a:lnTo>
                      <a:pt x="17" y="308"/>
                    </a:lnTo>
                    <a:lnTo>
                      <a:pt x="17" y="303"/>
                    </a:lnTo>
                    <a:lnTo>
                      <a:pt x="17" y="305"/>
                    </a:lnTo>
                    <a:lnTo>
                      <a:pt x="17" y="300"/>
                    </a:lnTo>
                    <a:lnTo>
                      <a:pt x="17" y="300"/>
                    </a:lnTo>
                    <a:lnTo>
                      <a:pt x="17" y="300"/>
                    </a:lnTo>
                    <a:lnTo>
                      <a:pt x="18" y="297"/>
                    </a:lnTo>
                    <a:lnTo>
                      <a:pt x="18" y="300"/>
                    </a:lnTo>
                    <a:lnTo>
                      <a:pt x="18" y="293"/>
                    </a:lnTo>
                    <a:lnTo>
                      <a:pt x="18" y="291"/>
                    </a:lnTo>
                    <a:lnTo>
                      <a:pt x="18" y="297"/>
                    </a:lnTo>
                    <a:lnTo>
                      <a:pt x="18" y="288"/>
                    </a:lnTo>
                    <a:lnTo>
                      <a:pt x="18" y="293"/>
                    </a:lnTo>
                    <a:lnTo>
                      <a:pt x="18" y="296"/>
                    </a:lnTo>
                    <a:lnTo>
                      <a:pt x="20" y="303"/>
                    </a:lnTo>
                    <a:lnTo>
                      <a:pt x="20" y="299"/>
                    </a:lnTo>
                    <a:lnTo>
                      <a:pt x="20" y="308"/>
                    </a:lnTo>
                    <a:lnTo>
                      <a:pt x="20" y="312"/>
                    </a:lnTo>
                    <a:lnTo>
                      <a:pt x="20" y="309"/>
                    </a:lnTo>
                    <a:lnTo>
                      <a:pt x="20" y="309"/>
                    </a:lnTo>
                    <a:lnTo>
                      <a:pt x="20" y="305"/>
                    </a:lnTo>
                    <a:lnTo>
                      <a:pt x="20" y="317"/>
                    </a:lnTo>
                    <a:lnTo>
                      <a:pt x="21" y="305"/>
                    </a:lnTo>
                    <a:lnTo>
                      <a:pt x="21" y="299"/>
                    </a:lnTo>
                    <a:lnTo>
                      <a:pt x="21" y="296"/>
                    </a:lnTo>
                    <a:lnTo>
                      <a:pt x="21" y="293"/>
                    </a:lnTo>
                    <a:lnTo>
                      <a:pt x="21" y="297"/>
                    </a:lnTo>
                    <a:lnTo>
                      <a:pt x="21" y="288"/>
                    </a:lnTo>
                    <a:lnTo>
                      <a:pt x="21" y="288"/>
                    </a:lnTo>
                    <a:lnTo>
                      <a:pt x="21" y="290"/>
                    </a:lnTo>
                    <a:lnTo>
                      <a:pt x="23" y="291"/>
                    </a:lnTo>
                    <a:lnTo>
                      <a:pt x="23" y="293"/>
                    </a:lnTo>
                    <a:lnTo>
                      <a:pt x="23" y="293"/>
                    </a:lnTo>
                    <a:lnTo>
                      <a:pt x="23" y="309"/>
                    </a:lnTo>
                    <a:lnTo>
                      <a:pt x="23" y="306"/>
                    </a:lnTo>
                    <a:lnTo>
                      <a:pt x="23" y="315"/>
                    </a:lnTo>
                    <a:lnTo>
                      <a:pt x="23" y="302"/>
                    </a:lnTo>
                    <a:lnTo>
                      <a:pt x="23" y="308"/>
                    </a:lnTo>
                    <a:lnTo>
                      <a:pt x="24" y="302"/>
                    </a:lnTo>
                    <a:lnTo>
                      <a:pt x="24" y="300"/>
                    </a:lnTo>
                    <a:lnTo>
                      <a:pt x="24" y="306"/>
                    </a:lnTo>
                    <a:lnTo>
                      <a:pt x="24" y="306"/>
                    </a:lnTo>
                    <a:lnTo>
                      <a:pt x="24" y="300"/>
                    </a:lnTo>
                    <a:lnTo>
                      <a:pt x="24" y="294"/>
                    </a:lnTo>
                    <a:lnTo>
                      <a:pt x="24" y="293"/>
                    </a:lnTo>
                    <a:lnTo>
                      <a:pt x="26" y="291"/>
                    </a:lnTo>
                    <a:lnTo>
                      <a:pt x="26" y="291"/>
                    </a:lnTo>
                    <a:lnTo>
                      <a:pt x="26" y="293"/>
                    </a:lnTo>
                    <a:lnTo>
                      <a:pt x="26" y="296"/>
                    </a:lnTo>
                    <a:lnTo>
                      <a:pt x="26" y="288"/>
                    </a:lnTo>
                    <a:lnTo>
                      <a:pt x="26" y="293"/>
                    </a:lnTo>
                    <a:lnTo>
                      <a:pt x="26" y="287"/>
                    </a:lnTo>
                    <a:lnTo>
                      <a:pt x="26" y="296"/>
                    </a:lnTo>
                    <a:lnTo>
                      <a:pt x="27" y="291"/>
                    </a:lnTo>
                    <a:lnTo>
                      <a:pt x="27" y="279"/>
                    </a:lnTo>
                    <a:lnTo>
                      <a:pt x="27" y="287"/>
                    </a:lnTo>
                    <a:lnTo>
                      <a:pt x="27" y="291"/>
                    </a:lnTo>
                    <a:lnTo>
                      <a:pt x="27" y="290"/>
                    </a:lnTo>
                    <a:lnTo>
                      <a:pt x="27" y="302"/>
                    </a:lnTo>
                    <a:lnTo>
                      <a:pt x="27" y="308"/>
                    </a:lnTo>
                    <a:lnTo>
                      <a:pt x="27" y="305"/>
                    </a:lnTo>
                    <a:lnTo>
                      <a:pt x="29" y="309"/>
                    </a:lnTo>
                    <a:lnTo>
                      <a:pt x="29" y="300"/>
                    </a:lnTo>
                    <a:lnTo>
                      <a:pt x="29" y="300"/>
                    </a:lnTo>
                    <a:lnTo>
                      <a:pt x="29" y="297"/>
                    </a:lnTo>
                    <a:lnTo>
                      <a:pt x="29" y="294"/>
                    </a:lnTo>
                    <a:lnTo>
                      <a:pt x="29" y="285"/>
                    </a:lnTo>
                    <a:lnTo>
                      <a:pt x="29" y="294"/>
                    </a:lnTo>
                    <a:lnTo>
                      <a:pt x="29" y="290"/>
                    </a:lnTo>
                    <a:lnTo>
                      <a:pt x="30" y="284"/>
                    </a:lnTo>
                    <a:lnTo>
                      <a:pt x="30" y="288"/>
                    </a:lnTo>
                    <a:lnTo>
                      <a:pt x="30" y="285"/>
                    </a:lnTo>
                    <a:lnTo>
                      <a:pt x="30" y="282"/>
                    </a:lnTo>
                    <a:lnTo>
                      <a:pt x="30" y="279"/>
                    </a:lnTo>
                    <a:lnTo>
                      <a:pt x="30" y="278"/>
                    </a:lnTo>
                    <a:lnTo>
                      <a:pt x="30" y="270"/>
                    </a:lnTo>
                    <a:lnTo>
                      <a:pt x="30" y="276"/>
                    </a:lnTo>
                    <a:lnTo>
                      <a:pt x="32" y="278"/>
                    </a:lnTo>
                    <a:lnTo>
                      <a:pt x="32" y="290"/>
                    </a:lnTo>
                    <a:lnTo>
                      <a:pt x="32" y="296"/>
                    </a:lnTo>
                    <a:lnTo>
                      <a:pt x="32" y="299"/>
                    </a:lnTo>
                    <a:lnTo>
                      <a:pt x="32" y="306"/>
                    </a:lnTo>
                    <a:lnTo>
                      <a:pt x="32" y="305"/>
                    </a:lnTo>
                    <a:lnTo>
                      <a:pt x="32" y="306"/>
                    </a:lnTo>
                    <a:lnTo>
                      <a:pt x="32" y="300"/>
                    </a:lnTo>
                    <a:lnTo>
                      <a:pt x="33" y="299"/>
                    </a:lnTo>
                    <a:lnTo>
                      <a:pt x="33" y="290"/>
                    </a:lnTo>
                    <a:lnTo>
                      <a:pt x="33" y="288"/>
                    </a:lnTo>
                    <a:lnTo>
                      <a:pt x="33" y="284"/>
                    </a:lnTo>
                    <a:lnTo>
                      <a:pt x="33" y="282"/>
                    </a:lnTo>
                    <a:lnTo>
                      <a:pt x="33" y="272"/>
                    </a:lnTo>
                    <a:lnTo>
                      <a:pt x="33" y="273"/>
                    </a:lnTo>
                    <a:lnTo>
                      <a:pt x="33" y="281"/>
                    </a:lnTo>
                    <a:lnTo>
                      <a:pt x="35" y="272"/>
                    </a:lnTo>
                    <a:lnTo>
                      <a:pt x="35" y="278"/>
                    </a:lnTo>
                    <a:lnTo>
                      <a:pt x="35" y="285"/>
                    </a:lnTo>
                    <a:lnTo>
                      <a:pt x="35" y="291"/>
                    </a:lnTo>
                    <a:lnTo>
                      <a:pt x="35" y="293"/>
                    </a:lnTo>
                    <a:lnTo>
                      <a:pt x="35" y="302"/>
                    </a:lnTo>
                    <a:lnTo>
                      <a:pt x="35" y="303"/>
                    </a:lnTo>
                    <a:lnTo>
                      <a:pt x="35" y="297"/>
                    </a:lnTo>
                    <a:lnTo>
                      <a:pt x="36" y="287"/>
                    </a:lnTo>
                    <a:lnTo>
                      <a:pt x="36" y="293"/>
                    </a:lnTo>
                    <a:lnTo>
                      <a:pt x="36" y="290"/>
                    </a:lnTo>
                    <a:lnTo>
                      <a:pt x="36" y="284"/>
                    </a:lnTo>
                    <a:lnTo>
                      <a:pt x="36" y="281"/>
                    </a:lnTo>
                    <a:lnTo>
                      <a:pt x="36" y="278"/>
                    </a:lnTo>
                    <a:lnTo>
                      <a:pt x="36" y="279"/>
                    </a:lnTo>
                    <a:lnTo>
                      <a:pt x="36" y="273"/>
                    </a:lnTo>
                    <a:lnTo>
                      <a:pt x="38" y="273"/>
                    </a:lnTo>
                    <a:lnTo>
                      <a:pt x="38" y="266"/>
                    </a:lnTo>
                    <a:lnTo>
                      <a:pt x="38" y="272"/>
                    </a:lnTo>
                    <a:lnTo>
                      <a:pt x="38" y="279"/>
                    </a:lnTo>
                    <a:lnTo>
                      <a:pt x="38" y="281"/>
                    </a:lnTo>
                    <a:lnTo>
                      <a:pt x="38" y="281"/>
                    </a:lnTo>
                    <a:lnTo>
                      <a:pt x="38" y="296"/>
                    </a:lnTo>
                    <a:lnTo>
                      <a:pt x="38" y="294"/>
                    </a:lnTo>
                    <a:lnTo>
                      <a:pt x="39" y="299"/>
                    </a:lnTo>
                    <a:lnTo>
                      <a:pt x="39" y="284"/>
                    </a:lnTo>
                    <a:lnTo>
                      <a:pt x="39" y="290"/>
                    </a:lnTo>
                    <a:lnTo>
                      <a:pt x="39" y="287"/>
                    </a:lnTo>
                    <a:lnTo>
                      <a:pt x="39" y="284"/>
                    </a:lnTo>
                    <a:lnTo>
                      <a:pt x="39" y="273"/>
                    </a:lnTo>
                    <a:lnTo>
                      <a:pt x="39" y="281"/>
                    </a:lnTo>
                    <a:lnTo>
                      <a:pt x="39" y="270"/>
                    </a:lnTo>
                    <a:lnTo>
                      <a:pt x="41" y="269"/>
                    </a:lnTo>
                    <a:lnTo>
                      <a:pt x="41" y="270"/>
                    </a:lnTo>
                    <a:lnTo>
                      <a:pt x="41" y="273"/>
                    </a:lnTo>
                    <a:lnTo>
                      <a:pt x="41" y="270"/>
                    </a:lnTo>
                    <a:lnTo>
                      <a:pt x="41" y="269"/>
                    </a:lnTo>
                    <a:lnTo>
                      <a:pt x="41" y="267"/>
                    </a:lnTo>
                    <a:lnTo>
                      <a:pt x="41" y="261"/>
                    </a:lnTo>
                    <a:lnTo>
                      <a:pt x="42" y="257"/>
                    </a:lnTo>
                    <a:lnTo>
                      <a:pt x="42" y="261"/>
                    </a:lnTo>
                    <a:lnTo>
                      <a:pt x="42" y="266"/>
                    </a:lnTo>
                    <a:lnTo>
                      <a:pt x="42" y="272"/>
                    </a:lnTo>
                    <a:lnTo>
                      <a:pt x="42" y="273"/>
                    </a:lnTo>
                    <a:lnTo>
                      <a:pt x="42" y="287"/>
                    </a:lnTo>
                    <a:lnTo>
                      <a:pt x="42" y="287"/>
                    </a:lnTo>
                    <a:lnTo>
                      <a:pt x="42" y="287"/>
                    </a:lnTo>
                    <a:lnTo>
                      <a:pt x="44" y="284"/>
                    </a:lnTo>
                    <a:lnTo>
                      <a:pt x="44" y="282"/>
                    </a:lnTo>
                    <a:lnTo>
                      <a:pt x="44" y="284"/>
                    </a:lnTo>
                    <a:lnTo>
                      <a:pt x="44" y="281"/>
                    </a:lnTo>
                    <a:lnTo>
                      <a:pt x="44" y="272"/>
                    </a:lnTo>
                    <a:lnTo>
                      <a:pt x="44" y="278"/>
                    </a:lnTo>
                    <a:lnTo>
                      <a:pt x="44" y="278"/>
                    </a:lnTo>
                    <a:lnTo>
                      <a:pt x="45" y="273"/>
                    </a:lnTo>
                    <a:lnTo>
                      <a:pt x="45" y="272"/>
                    </a:lnTo>
                    <a:lnTo>
                      <a:pt x="45" y="267"/>
                    </a:lnTo>
                    <a:lnTo>
                      <a:pt x="45" y="266"/>
                    </a:lnTo>
                    <a:lnTo>
                      <a:pt x="45" y="272"/>
                    </a:lnTo>
                    <a:lnTo>
                      <a:pt x="45" y="279"/>
                    </a:lnTo>
                    <a:lnTo>
                      <a:pt x="45" y="279"/>
                    </a:lnTo>
                    <a:lnTo>
                      <a:pt x="45" y="273"/>
                    </a:lnTo>
                    <a:lnTo>
                      <a:pt x="47" y="276"/>
                    </a:lnTo>
                    <a:lnTo>
                      <a:pt x="47" y="278"/>
                    </a:lnTo>
                    <a:lnTo>
                      <a:pt x="47" y="266"/>
                    </a:lnTo>
                    <a:lnTo>
                      <a:pt x="47" y="270"/>
                    </a:lnTo>
                    <a:lnTo>
                      <a:pt x="47" y="269"/>
                    </a:lnTo>
                    <a:lnTo>
                      <a:pt x="47" y="269"/>
                    </a:lnTo>
                    <a:lnTo>
                      <a:pt x="47" y="276"/>
                    </a:lnTo>
                    <a:lnTo>
                      <a:pt x="47" y="272"/>
                    </a:lnTo>
                    <a:lnTo>
                      <a:pt x="48" y="272"/>
                    </a:lnTo>
                    <a:lnTo>
                      <a:pt x="48" y="261"/>
                    </a:lnTo>
                    <a:lnTo>
                      <a:pt x="48" y="267"/>
                    </a:lnTo>
                    <a:lnTo>
                      <a:pt x="48" y="263"/>
                    </a:lnTo>
                    <a:lnTo>
                      <a:pt x="48" y="264"/>
                    </a:lnTo>
                    <a:lnTo>
                      <a:pt x="48" y="260"/>
                    </a:lnTo>
                    <a:lnTo>
                      <a:pt x="48" y="257"/>
                    </a:lnTo>
                    <a:lnTo>
                      <a:pt x="48" y="266"/>
                    </a:lnTo>
                    <a:lnTo>
                      <a:pt x="50" y="272"/>
                    </a:lnTo>
                    <a:lnTo>
                      <a:pt x="50" y="273"/>
                    </a:lnTo>
                    <a:lnTo>
                      <a:pt x="50" y="276"/>
                    </a:lnTo>
                    <a:lnTo>
                      <a:pt x="50" y="275"/>
                    </a:lnTo>
                    <a:lnTo>
                      <a:pt x="50" y="272"/>
                    </a:lnTo>
                    <a:lnTo>
                      <a:pt x="50" y="264"/>
                    </a:lnTo>
                    <a:lnTo>
                      <a:pt x="50" y="260"/>
                    </a:lnTo>
                    <a:lnTo>
                      <a:pt x="50" y="254"/>
                    </a:lnTo>
                    <a:lnTo>
                      <a:pt x="51" y="252"/>
                    </a:lnTo>
                    <a:lnTo>
                      <a:pt x="51" y="254"/>
                    </a:lnTo>
                    <a:lnTo>
                      <a:pt x="51" y="263"/>
                    </a:lnTo>
                    <a:lnTo>
                      <a:pt x="51" y="266"/>
                    </a:lnTo>
                    <a:lnTo>
                      <a:pt x="51" y="273"/>
                    </a:lnTo>
                    <a:lnTo>
                      <a:pt x="51" y="282"/>
                    </a:lnTo>
                    <a:lnTo>
                      <a:pt x="51" y="284"/>
                    </a:lnTo>
                    <a:lnTo>
                      <a:pt x="51" y="279"/>
                    </a:lnTo>
                    <a:lnTo>
                      <a:pt x="53" y="281"/>
                    </a:lnTo>
                    <a:lnTo>
                      <a:pt x="53" y="279"/>
                    </a:lnTo>
                    <a:lnTo>
                      <a:pt x="53" y="275"/>
                    </a:lnTo>
                    <a:lnTo>
                      <a:pt x="53" y="275"/>
                    </a:lnTo>
                    <a:lnTo>
                      <a:pt x="53" y="273"/>
                    </a:lnTo>
                    <a:lnTo>
                      <a:pt x="53" y="276"/>
                    </a:lnTo>
                    <a:lnTo>
                      <a:pt x="53" y="266"/>
                    </a:lnTo>
                    <a:lnTo>
                      <a:pt x="53" y="261"/>
                    </a:lnTo>
                    <a:lnTo>
                      <a:pt x="54" y="266"/>
                    </a:lnTo>
                    <a:lnTo>
                      <a:pt x="54" y="269"/>
                    </a:lnTo>
                    <a:lnTo>
                      <a:pt x="54" y="267"/>
                    </a:lnTo>
                    <a:lnTo>
                      <a:pt x="54" y="261"/>
                    </a:lnTo>
                    <a:lnTo>
                      <a:pt x="54" y="257"/>
                    </a:lnTo>
                    <a:lnTo>
                      <a:pt x="54" y="257"/>
                    </a:lnTo>
                    <a:lnTo>
                      <a:pt x="54" y="263"/>
                    </a:lnTo>
                    <a:lnTo>
                      <a:pt x="54" y="252"/>
                    </a:lnTo>
                    <a:lnTo>
                      <a:pt x="56" y="260"/>
                    </a:lnTo>
                    <a:lnTo>
                      <a:pt x="56" y="257"/>
                    </a:lnTo>
                    <a:lnTo>
                      <a:pt x="56" y="252"/>
                    </a:lnTo>
                    <a:lnTo>
                      <a:pt x="56" y="260"/>
                    </a:lnTo>
                    <a:lnTo>
                      <a:pt x="56" y="261"/>
                    </a:lnTo>
                    <a:lnTo>
                      <a:pt x="56" y="257"/>
                    </a:lnTo>
                    <a:lnTo>
                      <a:pt x="56" y="254"/>
                    </a:lnTo>
                    <a:lnTo>
                      <a:pt x="56" y="251"/>
                    </a:lnTo>
                    <a:lnTo>
                      <a:pt x="57" y="252"/>
                    </a:lnTo>
                    <a:lnTo>
                      <a:pt x="57" y="252"/>
                    </a:lnTo>
                    <a:lnTo>
                      <a:pt x="57" y="252"/>
                    </a:lnTo>
                    <a:lnTo>
                      <a:pt x="57" y="258"/>
                    </a:lnTo>
                    <a:lnTo>
                      <a:pt x="57" y="248"/>
                    </a:lnTo>
                    <a:lnTo>
                      <a:pt x="57" y="252"/>
                    </a:lnTo>
                    <a:lnTo>
                      <a:pt x="57" y="246"/>
                    </a:lnTo>
                    <a:lnTo>
                      <a:pt x="57" y="251"/>
                    </a:lnTo>
                    <a:lnTo>
                      <a:pt x="59" y="243"/>
                    </a:lnTo>
                    <a:lnTo>
                      <a:pt x="59" y="243"/>
                    </a:lnTo>
                    <a:lnTo>
                      <a:pt x="59" y="246"/>
                    </a:lnTo>
                    <a:lnTo>
                      <a:pt x="59" y="245"/>
                    </a:lnTo>
                    <a:lnTo>
                      <a:pt x="59" y="248"/>
                    </a:lnTo>
                    <a:lnTo>
                      <a:pt x="59" y="245"/>
                    </a:lnTo>
                    <a:lnTo>
                      <a:pt x="59" y="240"/>
                    </a:lnTo>
                    <a:lnTo>
                      <a:pt x="59" y="248"/>
                    </a:lnTo>
                    <a:lnTo>
                      <a:pt x="60" y="243"/>
                    </a:lnTo>
                    <a:lnTo>
                      <a:pt x="60" y="242"/>
                    </a:lnTo>
                    <a:lnTo>
                      <a:pt x="60" y="245"/>
                    </a:lnTo>
                    <a:lnTo>
                      <a:pt x="60" y="242"/>
                    </a:lnTo>
                    <a:lnTo>
                      <a:pt x="60" y="236"/>
                    </a:lnTo>
                    <a:lnTo>
                      <a:pt x="60" y="245"/>
                    </a:lnTo>
                    <a:lnTo>
                      <a:pt x="60" y="246"/>
                    </a:lnTo>
                    <a:lnTo>
                      <a:pt x="60" y="248"/>
                    </a:lnTo>
                    <a:lnTo>
                      <a:pt x="62" y="245"/>
                    </a:lnTo>
                    <a:lnTo>
                      <a:pt x="62" y="251"/>
                    </a:lnTo>
                    <a:lnTo>
                      <a:pt x="62" y="249"/>
                    </a:lnTo>
                    <a:lnTo>
                      <a:pt x="62" y="257"/>
                    </a:lnTo>
                    <a:lnTo>
                      <a:pt x="62" y="251"/>
                    </a:lnTo>
                    <a:lnTo>
                      <a:pt x="62" y="246"/>
                    </a:lnTo>
                    <a:lnTo>
                      <a:pt x="62" y="248"/>
                    </a:lnTo>
                    <a:lnTo>
                      <a:pt x="62" y="249"/>
                    </a:lnTo>
                    <a:lnTo>
                      <a:pt x="63" y="240"/>
                    </a:lnTo>
                    <a:lnTo>
                      <a:pt x="63" y="242"/>
                    </a:lnTo>
                    <a:lnTo>
                      <a:pt x="63" y="248"/>
                    </a:lnTo>
                    <a:lnTo>
                      <a:pt x="63" y="249"/>
                    </a:lnTo>
                    <a:lnTo>
                      <a:pt x="63" y="245"/>
                    </a:lnTo>
                    <a:lnTo>
                      <a:pt x="63" y="251"/>
                    </a:lnTo>
                    <a:lnTo>
                      <a:pt x="63" y="245"/>
                    </a:lnTo>
                    <a:lnTo>
                      <a:pt x="63" y="240"/>
                    </a:lnTo>
                    <a:lnTo>
                      <a:pt x="65" y="252"/>
                    </a:lnTo>
                    <a:lnTo>
                      <a:pt x="65" y="243"/>
                    </a:lnTo>
                    <a:lnTo>
                      <a:pt x="65" y="255"/>
                    </a:lnTo>
                    <a:lnTo>
                      <a:pt x="65" y="240"/>
                    </a:lnTo>
                    <a:lnTo>
                      <a:pt x="65" y="248"/>
                    </a:lnTo>
                    <a:lnTo>
                      <a:pt x="65" y="252"/>
                    </a:lnTo>
                    <a:lnTo>
                      <a:pt x="65" y="258"/>
                    </a:lnTo>
                    <a:lnTo>
                      <a:pt x="65" y="251"/>
                    </a:lnTo>
                    <a:lnTo>
                      <a:pt x="66" y="261"/>
                    </a:lnTo>
                    <a:lnTo>
                      <a:pt x="66" y="255"/>
                    </a:lnTo>
                    <a:lnTo>
                      <a:pt x="66" y="257"/>
                    </a:lnTo>
                    <a:lnTo>
                      <a:pt x="66" y="255"/>
                    </a:lnTo>
                    <a:lnTo>
                      <a:pt x="66" y="252"/>
                    </a:lnTo>
                    <a:lnTo>
                      <a:pt x="66" y="249"/>
                    </a:lnTo>
                    <a:lnTo>
                      <a:pt x="66" y="255"/>
                    </a:lnTo>
                    <a:lnTo>
                      <a:pt x="66" y="254"/>
                    </a:lnTo>
                    <a:lnTo>
                      <a:pt x="68" y="254"/>
                    </a:lnTo>
                    <a:lnTo>
                      <a:pt x="68" y="255"/>
                    </a:lnTo>
                    <a:lnTo>
                      <a:pt x="68" y="252"/>
                    </a:lnTo>
                    <a:lnTo>
                      <a:pt x="68" y="249"/>
                    </a:lnTo>
                    <a:lnTo>
                      <a:pt x="68" y="251"/>
                    </a:lnTo>
                    <a:lnTo>
                      <a:pt x="68" y="246"/>
                    </a:lnTo>
                    <a:lnTo>
                      <a:pt x="68" y="248"/>
                    </a:lnTo>
                    <a:lnTo>
                      <a:pt x="69" y="252"/>
                    </a:lnTo>
                    <a:lnTo>
                      <a:pt x="69" y="251"/>
                    </a:lnTo>
                    <a:lnTo>
                      <a:pt x="69" y="248"/>
                    </a:lnTo>
                    <a:lnTo>
                      <a:pt x="69" y="249"/>
                    </a:lnTo>
                    <a:lnTo>
                      <a:pt x="69" y="249"/>
                    </a:lnTo>
                    <a:lnTo>
                      <a:pt x="69" y="252"/>
                    </a:lnTo>
                    <a:lnTo>
                      <a:pt x="69" y="243"/>
                    </a:lnTo>
                    <a:lnTo>
                      <a:pt x="69" y="252"/>
                    </a:lnTo>
                    <a:lnTo>
                      <a:pt x="71" y="252"/>
                    </a:lnTo>
                    <a:lnTo>
                      <a:pt x="71" y="246"/>
                    </a:lnTo>
                    <a:lnTo>
                      <a:pt x="71" y="249"/>
                    </a:lnTo>
                    <a:lnTo>
                      <a:pt x="71" y="239"/>
                    </a:lnTo>
                    <a:lnTo>
                      <a:pt x="71" y="240"/>
                    </a:lnTo>
                    <a:lnTo>
                      <a:pt x="71" y="249"/>
                    </a:lnTo>
                    <a:lnTo>
                      <a:pt x="71" y="252"/>
                    </a:lnTo>
                    <a:lnTo>
                      <a:pt x="71" y="249"/>
                    </a:lnTo>
                    <a:lnTo>
                      <a:pt x="72" y="252"/>
                    </a:lnTo>
                    <a:lnTo>
                      <a:pt x="72" y="240"/>
                    </a:lnTo>
                    <a:lnTo>
                      <a:pt x="72" y="243"/>
                    </a:lnTo>
                    <a:lnTo>
                      <a:pt x="72" y="248"/>
                    </a:lnTo>
                    <a:lnTo>
                      <a:pt x="72" y="239"/>
                    </a:lnTo>
                    <a:lnTo>
                      <a:pt x="72" y="242"/>
                    </a:lnTo>
                    <a:lnTo>
                      <a:pt x="72" y="240"/>
                    </a:lnTo>
                    <a:lnTo>
                      <a:pt x="72" y="245"/>
                    </a:lnTo>
                    <a:lnTo>
                      <a:pt x="74" y="239"/>
                    </a:lnTo>
                    <a:lnTo>
                      <a:pt x="74" y="239"/>
                    </a:lnTo>
                    <a:lnTo>
                      <a:pt x="74" y="242"/>
                    </a:lnTo>
                    <a:lnTo>
                      <a:pt x="74" y="248"/>
                    </a:lnTo>
                    <a:lnTo>
                      <a:pt x="74" y="243"/>
                    </a:lnTo>
                    <a:lnTo>
                      <a:pt x="74" y="243"/>
                    </a:lnTo>
                    <a:lnTo>
                      <a:pt x="74" y="248"/>
                    </a:lnTo>
                    <a:lnTo>
                      <a:pt x="74" y="249"/>
                    </a:lnTo>
                    <a:lnTo>
                      <a:pt x="75" y="243"/>
                    </a:lnTo>
                    <a:lnTo>
                      <a:pt x="75" y="254"/>
                    </a:lnTo>
                    <a:lnTo>
                      <a:pt x="75" y="252"/>
                    </a:lnTo>
                    <a:lnTo>
                      <a:pt x="75" y="257"/>
                    </a:lnTo>
                    <a:lnTo>
                      <a:pt x="75" y="252"/>
                    </a:lnTo>
                    <a:lnTo>
                      <a:pt x="75" y="251"/>
                    </a:lnTo>
                    <a:lnTo>
                      <a:pt x="75" y="239"/>
                    </a:lnTo>
                    <a:lnTo>
                      <a:pt x="75" y="240"/>
                    </a:lnTo>
                    <a:lnTo>
                      <a:pt x="77" y="242"/>
                    </a:lnTo>
                    <a:lnTo>
                      <a:pt x="77" y="246"/>
                    </a:lnTo>
                    <a:lnTo>
                      <a:pt x="77" y="252"/>
                    </a:lnTo>
                    <a:lnTo>
                      <a:pt x="77" y="246"/>
                    </a:lnTo>
                    <a:lnTo>
                      <a:pt x="77" y="242"/>
                    </a:lnTo>
                    <a:lnTo>
                      <a:pt x="77" y="240"/>
                    </a:lnTo>
                    <a:lnTo>
                      <a:pt x="77" y="243"/>
                    </a:lnTo>
                    <a:lnTo>
                      <a:pt x="77" y="230"/>
                    </a:lnTo>
                    <a:lnTo>
                      <a:pt x="78" y="236"/>
                    </a:lnTo>
                    <a:lnTo>
                      <a:pt x="78" y="242"/>
                    </a:lnTo>
                    <a:lnTo>
                      <a:pt x="78" y="236"/>
                    </a:lnTo>
                    <a:lnTo>
                      <a:pt x="78" y="245"/>
                    </a:lnTo>
                    <a:lnTo>
                      <a:pt x="78" y="251"/>
                    </a:lnTo>
                    <a:lnTo>
                      <a:pt x="78" y="255"/>
                    </a:lnTo>
                    <a:lnTo>
                      <a:pt x="78" y="252"/>
                    </a:lnTo>
                    <a:lnTo>
                      <a:pt x="78" y="236"/>
                    </a:lnTo>
                    <a:lnTo>
                      <a:pt x="80" y="236"/>
                    </a:lnTo>
                    <a:lnTo>
                      <a:pt x="80" y="239"/>
                    </a:lnTo>
                    <a:lnTo>
                      <a:pt x="80" y="236"/>
                    </a:lnTo>
                    <a:lnTo>
                      <a:pt x="80" y="231"/>
                    </a:lnTo>
                    <a:lnTo>
                      <a:pt x="80" y="221"/>
                    </a:lnTo>
                    <a:lnTo>
                      <a:pt x="80" y="221"/>
                    </a:lnTo>
                    <a:lnTo>
                      <a:pt x="80" y="218"/>
                    </a:lnTo>
                    <a:lnTo>
                      <a:pt x="80" y="231"/>
                    </a:lnTo>
                    <a:lnTo>
                      <a:pt x="81" y="230"/>
                    </a:lnTo>
                    <a:lnTo>
                      <a:pt x="81" y="237"/>
                    </a:lnTo>
                    <a:lnTo>
                      <a:pt x="81" y="246"/>
                    </a:lnTo>
                    <a:lnTo>
                      <a:pt x="81" y="245"/>
                    </a:lnTo>
                    <a:lnTo>
                      <a:pt x="81" y="245"/>
                    </a:lnTo>
                    <a:lnTo>
                      <a:pt x="81" y="230"/>
                    </a:lnTo>
                    <a:lnTo>
                      <a:pt x="81" y="230"/>
                    </a:lnTo>
                    <a:lnTo>
                      <a:pt x="81" y="231"/>
                    </a:lnTo>
                    <a:lnTo>
                      <a:pt x="83" y="230"/>
                    </a:lnTo>
                    <a:lnTo>
                      <a:pt x="83" y="227"/>
                    </a:lnTo>
                    <a:lnTo>
                      <a:pt x="83" y="228"/>
                    </a:lnTo>
                    <a:lnTo>
                      <a:pt x="83" y="230"/>
                    </a:lnTo>
                    <a:lnTo>
                      <a:pt x="83" y="239"/>
                    </a:lnTo>
                    <a:lnTo>
                      <a:pt x="83" y="237"/>
                    </a:lnTo>
                    <a:lnTo>
                      <a:pt x="83" y="239"/>
                    </a:lnTo>
                    <a:lnTo>
                      <a:pt x="83" y="240"/>
                    </a:lnTo>
                    <a:lnTo>
                      <a:pt x="84" y="237"/>
                    </a:lnTo>
                    <a:lnTo>
                      <a:pt x="84" y="236"/>
                    </a:lnTo>
                    <a:lnTo>
                      <a:pt x="84" y="236"/>
                    </a:lnTo>
                    <a:lnTo>
                      <a:pt x="84" y="233"/>
                    </a:lnTo>
                    <a:lnTo>
                      <a:pt x="84" y="231"/>
                    </a:lnTo>
                    <a:lnTo>
                      <a:pt x="84" y="225"/>
                    </a:lnTo>
                    <a:lnTo>
                      <a:pt x="84" y="219"/>
                    </a:lnTo>
                    <a:lnTo>
                      <a:pt x="84" y="222"/>
                    </a:lnTo>
                    <a:lnTo>
                      <a:pt x="86" y="219"/>
                    </a:lnTo>
                    <a:lnTo>
                      <a:pt x="86" y="218"/>
                    </a:lnTo>
                    <a:lnTo>
                      <a:pt x="86" y="224"/>
                    </a:lnTo>
                    <a:lnTo>
                      <a:pt x="86" y="231"/>
                    </a:lnTo>
                    <a:lnTo>
                      <a:pt x="86" y="236"/>
                    </a:lnTo>
                    <a:lnTo>
                      <a:pt x="86" y="237"/>
                    </a:lnTo>
                    <a:lnTo>
                      <a:pt x="86" y="240"/>
                    </a:lnTo>
                    <a:lnTo>
                      <a:pt x="87" y="242"/>
                    </a:lnTo>
                    <a:lnTo>
                      <a:pt x="87" y="242"/>
                    </a:lnTo>
                    <a:lnTo>
                      <a:pt x="87" y="233"/>
                    </a:lnTo>
                    <a:lnTo>
                      <a:pt x="87" y="233"/>
                    </a:lnTo>
                    <a:lnTo>
                      <a:pt x="87" y="233"/>
                    </a:lnTo>
                    <a:lnTo>
                      <a:pt x="87" y="230"/>
                    </a:lnTo>
                    <a:lnTo>
                      <a:pt x="87" y="234"/>
                    </a:lnTo>
                    <a:lnTo>
                      <a:pt x="89" y="225"/>
                    </a:lnTo>
                    <a:lnTo>
                      <a:pt x="89" y="224"/>
                    </a:lnTo>
                    <a:lnTo>
                      <a:pt x="89" y="230"/>
                    </a:lnTo>
                    <a:lnTo>
                      <a:pt x="89" y="221"/>
                    </a:lnTo>
                    <a:lnTo>
                      <a:pt x="89" y="216"/>
                    </a:lnTo>
                    <a:lnTo>
                      <a:pt x="89" y="216"/>
                    </a:lnTo>
                    <a:lnTo>
                      <a:pt x="89" y="224"/>
                    </a:lnTo>
                    <a:lnTo>
                      <a:pt x="89" y="221"/>
                    </a:lnTo>
                    <a:lnTo>
                      <a:pt x="90" y="225"/>
                    </a:lnTo>
                    <a:lnTo>
                      <a:pt x="90" y="228"/>
                    </a:lnTo>
                    <a:lnTo>
                      <a:pt x="90" y="239"/>
                    </a:lnTo>
                    <a:lnTo>
                      <a:pt x="90" y="236"/>
                    </a:lnTo>
                    <a:lnTo>
                      <a:pt x="90" y="233"/>
                    </a:lnTo>
                    <a:lnTo>
                      <a:pt x="90" y="234"/>
                    </a:lnTo>
                    <a:lnTo>
                      <a:pt x="90" y="228"/>
                    </a:lnTo>
                    <a:lnTo>
                      <a:pt x="90" y="236"/>
                    </a:lnTo>
                    <a:lnTo>
                      <a:pt x="90" y="227"/>
                    </a:lnTo>
                    <a:lnTo>
                      <a:pt x="92" y="224"/>
                    </a:lnTo>
                    <a:lnTo>
                      <a:pt x="92" y="224"/>
                    </a:lnTo>
                    <a:lnTo>
                      <a:pt x="92" y="221"/>
                    </a:lnTo>
                    <a:lnTo>
                      <a:pt x="92" y="221"/>
                    </a:lnTo>
                    <a:lnTo>
                      <a:pt x="92" y="216"/>
                    </a:lnTo>
                    <a:lnTo>
                      <a:pt x="92" y="210"/>
                    </a:lnTo>
                    <a:lnTo>
                      <a:pt x="92" y="216"/>
                    </a:lnTo>
                    <a:lnTo>
                      <a:pt x="93" y="206"/>
                    </a:lnTo>
                    <a:lnTo>
                      <a:pt x="93" y="212"/>
                    </a:lnTo>
                    <a:lnTo>
                      <a:pt x="93" y="210"/>
                    </a:lnTo>
                    <a:lnTo>
                      <a:pt x="93" y="215"/>
                    </a:lnTo>
                    <a:lnTo>
                      <a:pt x="93" y="225"/>
                    </a:lnTo>
                    <a:lnTo>
                      <a:pt x="93" y="228"/>
                    </a:lnTo>
                    <a:lnTo>
                      <a:pt x="93" y="234"/>
                    </a:lnTo>
                    <a:lnTo>
                      <a:pt x="93" y="227"/>
                    </a:lnTo>
                    <a:lnTo>
                      <a:pt x="95" y="227"/>
                    </a:lnTo>
                    <a:lnTo>
                      <a:pt x="95" y="225"/>
                    </a:lnTo>
                    <a:lnTo>
                      <a:pt x="95" y="216"/>
                    </a:lnTo>
                    <a:lnTo>
                      <a:pt x="95" y="218"/>
                    </a:lnTo>
                    <a:lnTo>
                      <a:pt x="95" y="215"/>
                    </a:lnTo>
                    <a:lnTo>
                      <a:pt x="95" y="209"/>
                    </a:lnTo>
                    <a:lnTo>
                      <a:pt x="95" y="213"/>
                    </a:lnTo>
                    <a:lnTo>
                      <a:pt x="95" y="207"/>
                    </a:lnTo>
                    <a:lnTo>
                      <a:pt x="96" y="201"/>
                    </a:lnTo>
                    <a:lnTo>
                      <a:pt x="96" y="197"/>
                    </a:lnTo>
                    <a:lnTo>
                      <a:pt x="96" y="204"/>
                    </a:lnTo>
                    <a:lnTo>
                      <a:pt x="96" y="213"/>
                    </a:lnTo>
                    <a:lnTo>
                      <a:pt x="96" y="207"/>
                    </a:lnTo>
                    <a:lnTo>
                      <a:pt x="96" y="213"/>
                    </a:lnTo>
                    <a:lnTo>
                      <a:pt x="96" y="218"/>
                    </a:lnTo>
                    <a:lnTo>
                      <a:pt x="96" y="213"/>
                    </a:lnTo>
                    <a:lnTo>
                      <a:pt x="98" y="213"/>
                    </a:lnTo>
                    <a:lnTo>
                      <a:pt x="98" y="216"/>
                    </a:lnTo>
                    <a:lnTo>
                      <a:pt x="98" y="215"/>
                    </a:lnTo>
                    <a:lnTo>
                      <a:pt x="98" y="210"/>
                    </a:lnTo>
                    <a:lnTo>
                      <a:pt x="98" y="209"/>
                    </a:lnTo>
                    <a:lnTo>
                      <a:pt x="98" y="204"/>
                    </a:lnTo>
                    <a:lnTo>
                      <a:pt x="98" y="201"/>
                    </a:lnTo>
                    <a:lnTo>
                      <a:pt x="98" y="192"/>
                    </a:lnTo>
                    <a:lnTo>
                      <a:pt x="99" y="197"/>
                    </a:lnTo>
                    <a:lnTo>
                      <a:pt x="99" y="194"/>
                    </a:lnTo>
                    <a:lnTo>
                      <a:pt x="99" y="195"/>
                    </a:lnTo>
                    <a:lnTo>
                      <a:pt x="99" y="204"/>
                    </a:lnTo>
                    <a:lnTo>
                      <a:pt x="99" y="206"/>
                    </a:lnTo>
                    <a:lnTo>
                      <a:pt x="99" y="203"/>
                    </a:lnTo>
                    <a:lnTo>
                      <a:pt x="99" y="212"/>
                    </a:lnTo>
                    <a:lnTo>
                      <a:pt x="99" y="218"/>
                    </a:lnTo>
                    <a:lnTo>
                      <a:pt x="101" y="222"/>
                    </a:lnTo>
                    <a:lnTo>
                      <a:pt x="101" y="222"/>
                    </a:lnTo>
                    <a:lnTo>
                      <a:pt x="101" y="221"/>
                    </a:lnTo>
                    <a:lnTo>
                      <a:pt x="101" y="218"/>
                    </a:lnTo>
                    <a:lnTo>
                      <a:pt x="101" y="216"/>
                    </a:lnTo>
                    <a:lnTo>
                      <a:pt x="101" y="204"/>
                    </a:lnTo>
                    <a:lnTo>
                      <a:pt x="101" y="204"/>
                    </a:lnTo>
                    <a:lnTo>
                      <a:pt x="101" y="201"/>
                    </a:lnTo>
                    <a:lnTo>
                      <a:pt x="102" y="201"/>
                    </a:lnTo>
                    <a:lnTo>
                      <a:pt x="102" y="200"/>
                    </a:lnTo>
                    <a:lnTo>
                      <a:pt x="102" y="204"/>
                    </a:lnTo>
                    <a:lnTo>
                      <a:pt x="102" y="201"/>
                    </a:lnTo>
                    <a:lnTo>
                      <a:pt x="102" y="200"/>
                    </a:lnTo>
                    <a:lnTo>
                      <a:pt x="102" y="201"/>
                    </a:lnTo>
                    <a:lnTo>
                      <a:pt x="102" y="197"/>
                    </a:lnTo>
                    <a:lnTo>
                      <a:pt x="102" y="195"/>
                    </a:lnTo>
                    <a:lnTo>
                      <a:pt x="104" y="201"/>
                    </a:lnTo>
                    <a:lnTo>
                      <a:pt x="104" y="195"/>
                    </a:lnTo>
                    <a:lnTo>
                      <a:pt x="104" y="198"/>
                    </a:lnTo>
                    <a:lnTo>
                      <a:pt x="104" y="200"/>
                    </a:lnTo>
                    <a:lnTo>
                      <a:pt x="104" y="207"/>
                    </a:lnTo>
                    <a:lnTo>
                      <a:pt x="104" y="212"/>
                    </a:lnTo>
                    <a:lnTo>
                      <a:pt x="104" y="213"/>
                    </a:lnTo>
                    <a:lnTo>
                      <a:pt x="104" y="210"/>
                    </a:lnTo>
                    <a:lnTo>
                      <a:pt x="105" y="213"/>
                    </a:lnTo>
                    <a:lnTo>
                      <a:pt x="105" y="213"/>
                    </a:lnTo>
                    <a:lnTo>
                      <a:pt x="105" y="212"/>
                    </a:lnTo>
                    <a:lnTo>
                      <a:pt x="105" y="209"/>
                    </a:lnTo>
                    <a:lnTo>
                      <a:pt x="105" y="201"/>
                    </a:lnTo>
                    <a:lnTo>
                      <a:pt x="105" y="204"/>
                    </a:lnTo>
                    <a:lnTo>
                      <a:pt x="105" y="201"/>
                    </a:lnTo>
                    <a:lnTo>
                      <a:pt x="105" y="200"/>
                    </a:lnTo>
                    <a:lnTo>
                      <a:pt x="107" y="189"/>
                    </a:lnTo>
                    <a:lnTo>
                      <a:pt x="107" y="186"/>
                    </a:lnTo>
                    <a:lnTo>
                      <a:pt x="107" y="192"/>
                    </a:lnTo>
                    <a:lnTo>
                      <a:pt x="107" y="198"/>
                    </a:lnTo>
                    <a:lnTo>
                      <a:pt x="107" y="201"/>
                    </a:lnTo>
                    <a:lnTo>
                      <a:pt x="107" y="198"/>
                    </a:lnTo>
                    <a:lnTo>
                      <a:pt x="107" y="213"/>
                    </a:lnTo>
                    <a:lnTo>
                      <a:pt x="107" y="215"/>
                    </a:lnTo>
                    <a:lnTo>
                      <a:pt x="108" y="213"/>
                    </a:lnTo>
                    <a:lnTo>
                      <a:pt x="108" y="213"/>
                    </a:lnTo>
                    <a:lnTo>
                      <a:pt x="108" y="216"/>
                    </a:lnTo>
                    <a:lnTo>
                      <a:pt x="108" y="206"/>
                    </a:lnTo>
                    <a:lnTo>
                      <a:pt x="108" y="201"/>
                    </a:lnTo>
                    <a:lnTo>
                      <a:pt x="108" y="200"/>
                    </a:lnTo>
                    <a:lnTo>
                      <a:pt x="108" y="197"/>
                    </a:lnTo>
                    <a:lnTo>
                      <a:pt x="108" y="197"/>
                    </a:lnTo>
                    <a:lnTo>
                      <a:pt x="110" y="194"/>
                    </a:lnTo>
                    <a:lnTo>
                      <a:pt x="110" y="200"/>
                    </a:lnTo>
                    <a:lnTo>
                      <a:pt x="110" y="192"/>
                    </a:lnTo>
                    <a:lnTo>
                      <a:pt x="110" y="194"/>
                    </a:lnTo>
                    <a:lnTo>
                      <a:pt x="110" y="189"/>
                    </a:lnTo>
                    <a:lnTo>
                      <a:pt x="110" y="188"/>
                    </a:lnTo>
                    <a:lnTo>
                      <a:pt x="110" y="197"/>
                    </a:lnTo>
                    <a:lnTo>
                      <a:pt x="110" y="191"/>
                    </a:lnTo>
                    <a:lnTo>
                      <a:pt x="111" y="189"/>
                    </a:lnTo>
                    <a:lnTo>
                      <a:pt x="111" y="195"/>
                    </a:lnTo>
                    <a:lnTo>
                      <a:pt x="111" y="180"/>
                    </a:lnTo>
                    <a:lnTo>
                      <a:pt x="111" y="195"/>
                    </a:lnTo>
                    <a:lnTo>
                      <a:pt x="111" y="188"/>
                    </a:lnTo>
                    <a:lnTo>
                      <a:pt x="111" y="204"/>
                    </a:lnTo>
                    <a:lnTo>
                      <a:pt x="111" y="200"/>
                    </a:lnTo>
                    <a:lnTo>
                      <a:pt x="112" y="206"/>
                    </a:lnTo>
                    <a:lnTo>
                      <a:pt x="112" y="207"/>
                    </a:lnTo>
                    <a:lnTo>
                      <a:pt x="112" y="206"/>
                    </a:lnTo>
                    <a:lnTo>
                      <a:pt x="112" y="197"/>
                    </a:lnTo>
                    <a:lnTo>
                      <a:pt x="112" y="201"/>
                    </a:lnTo>
                    <a:lnTo>
                      <a:pt x="112" y="201"/>
                    </a:lnTo>
                    <a:lnTo>
                      <a:pt x="112" y="189"/>
                    </a:lnTo>
                    <a:lnTo>
                      <a:pt x="112" y="186"/>
                    </a:lnTo>
                    <a:lnTo>
                      <a:pt x="114" y="182"/>
                    </a:lnTo>
                    <a:lnTo>
                      <a:pt x="114" y="188"/>
                    </a:lnTo>
                    <a:lnTo>
                      <a:pt x="114" y="182"/>
                    </a:lnTo>
                    <a:lnTo>
                      <a:pt x="114" y="182"/>
                    </a:lnTo>
                    <a:lnTo>
                      <a:pt x="114" y="186"/>
                    </a:lnTo>
                    <a:lnTo>
                      <a:pt x="114" y="188"/>
                    </a:lnTo>
                    <a:lnTo>
                      <a:pt x="114" y="197"/>
                    </a:lnTo>
                    <a:lnTo>
                      <a:pt x="114" y="206"/>
                    </a:lnTo>
                    <a:lnTo>
                      <a:pt x="114" y="204"/>
                    </a:lnTo>
                    <a:lnTo>
                      <a:pt x="115" y="195"/>
                    </a:lnTo>
                    <a:lnTo>
                      <a:pt x="115" y="191"/>
                    </a:lnTo>
                    <a:lnTo>
                      <a:pt x="115" y="191"/>
                    </a:lnTo>
                    <a:lnTo>
                      <a:pt x="115" y="182"/>
                    </a:lnTo>
                    <a:lnTo>
                      <a:pt x="115" y="183"/>
                    </a:lnTo>
                    <a:lnTo>
                      <a:pt x="115" y="183"/>
                    </a:lnTo>
                    <a:lnTo>
                      <a:pt x="115" y="182"/>
                    </a:lnTo>
                    <a:lnTo>
                      <a:pt x="117" y="182"/>
                    </a:lnTo>
                    <a:lnTo>
                      <a:pt x="117" y="174"/>
                    </a:lnTo>
                    <a:lnTo>
                      <a:pt x="117" y="170"/>
                    </a:lnTo>
                    <a:lnTo>
                      <a:pt x="117" y="179"/>
                    </a:lnTo>
                    <a:lnTo>
                      <a:pt x="117" y="182"/>
                    </a:lnTo>
                    <a:lnTo>
                      <a:pt x="117" y="185"/>
                    </a:lnTo>
                    <a:lnTo>
                      <a:pt x="117" y="188"/>
                    </a:lnTo>
                    <a:lnTo>
                      <a:pt x="117" y="192"/>
                    </a:lnTo>
                    <a:lnTo>
                      <a:pt x="118" y="198"/>
                    </a:lnTo>
                    <a:lnTo>
                      <a:pt x="118" y="201"/>
                    </a:lnTo>
                    <a:lnTo>
                      <a:pt x="118" y="204"/>
                    </a:lnTo>
                    <a:lnTo>
                      <a:pt x="118" y="200"/>
                    </a:lnTo>
                    <a:lnTo>
                      <a:pt x="118" y="195"/>
                    </a:lnTo>
                    <a:lnTo>
                      <a:pt x="118" y="191"/>
                    </a:lnTo>
                    <a:lnTo>
                      <a:pt x="118" y="192"/>
                    </a:lnTo>
                    <a:lnTo>
                      <a:pt x="118" y="195"/>
                    </a:lnTo>
                    <a:lnTo>
                      <a:pt x="120" y="180"/>
                    </a:lnTo>
                    <a:lnTo>
                      <a:pt x="120" y="179"/>
                    </a:lnTo>
                    <a:lnTo>
                      <a:pt x="120" y="186"/>
                    </a:lnTo>
                    <a:lnTo>
                      <a:pt x="120" y="182"/>
                    </a:lnTo>
                    <a:lnTo>
                      <a:pt x="120" y="182"/>
                    </a:lnTo>
                    <a:lnTo>
                      <a:pt x="120" y="177"/>
                    </a:lnTo>
                    <a:lnTo>
                      <a:pt x="120" y="179"/>
                    </a:lnTo>
                    <a:lnTo>
                      <a:pt x="120" y="185"/>
                    </a:lnTo>
                    <a:lnTo>
                      <a:pt x="121" y="182"/>
                    </a:lnTo>
                    <a:lnTo>
                      <a:pt x="121" y="185"/>
                    </a:lnTo>
                    <a:lnTo>
                      <a:pt x="121" y="180"/>
                    </a:lnTo>
                    <a:lnTo>
                      <a:pt x="121" y="179"/>
                    </a:lnTo>
                    <a:lnTo>
                      <a:pt x="121" y="185"/>
                    </a:lnTo>
                    <a:lnTo>
                      <a:pt x="121" y="194"/>
                    </a:lnTo>
                    <a:lnTo>
                      <a:pt x="121" y="195"/>
                    </a:lnTo>
                    <a:lnTo>
                      <a:pt x="121" y="195"/>
                    </a:lnTo>
                    <a:lnTo>
                      <a:pt x="123" y="198"/>
                    </a:lnTo>
                    <a:lnTo>
                      <a:pt x="123" y="200"/>
                    </a:lnTo>
                    <a:lnTo>
                      <a:pt x="123" y="195"/>
                    </a:lnTo>
                    <a:lnTo>
                      <a:pt x="123" y="188"/>
                    </a:lnTo>
                    <a:lnTo>
                      <a:pt x="123" y="185"/>
                    </a:lnTo>
                    <a:lnTo>
                      <a:pt x="123" y="194"/>
                    </a:lnTo>
                    <a:lnTo>
                      <a:pt x="123" y="183"/>
                    </a:lnTo>
                    <a:lnTo>
                      <a:pt x="123" y="186"/>
                    </a:lnTo>
                    <a:lnTo>
                      <a:pt x="124" y="185"/>
                    </a:lnTo>
                    <a:lnTo>
                      <a:pt x="124" y="185"/>
                    </a:lnTo>
                    <a:lnTo>
                      <a:pt x="124" y="180"/>
                    </a:lnTo>
                    <a:lnTo>
                      <a:pt x="124" y="180"/>
                    </a:lnTo>
                    <a:lnTo>
                      <a:pt x="124" y="173"/>
                    </a:lnTo>
                    <a:lnTo>
                      <a:pt x="124" y="170"/>
                    </a:lnTo>
                    <a:lnTo>
                      <a:pt x="124" y="171"/>
                    </a:lnTo>
                    <a:lnTo>
                      <a:pt x="124" y="174"/>
                    </a:lnTo>
                    <a:lnTo>
                      <a:pt x="126" y="177"/>
                    </a:lnTo>
                    <a:lnTo>
                      <a:pt x="126" y="179"/>
                    </a:lnTo>
                    <a:lnTo>
                      <a:pt x="126" y="179"/>
                    </a:lnTo>
                    <a:lnTo>
                      <a:pt x="126" y="180"/>
                    </a:lnTo>
                    <a:lnTo>
                      <a:pt x="126" y="176"/>
                    </a:lnTo>
                    <a:lnTo>
                      <a:pt x="126" y="179"/>
                    </a:lnTo>
                    <a:lnTo>
                      <a:pt x="126" y="182"/>
                    </a:lnTo>
                    <a:lnTo>
                      <a:pt x="126" y="185"/>
                    </a:lnTo>
                    <a:lnTo>
                      <a:pt x="127" y="192"/>
                    </a:lnTo>
                    <a:lnTo>
                      <a:pt x="127" y="195"/>
                    </a:lnTo>
                    <a:lnTo>
                      <a:pt x="127" y="198"/>
                    </a:lnTo>
                    <a:lnTo>
                      <a:pt x="127" y="198"/>
                    </a:lnTo>
                    <a:lnTo>
                      <a:pt x="127" y="203"/>
                    </a:lnTo>
                    <a:lnTo>
                      <a:pt x="127" y="197"/>
                    </a:lnTo>
                    <a:lnTo>
                      <a:pt x="127" y="188"/>
                    </a:lnTo>
                    <a:lnTo>
                      <a:pt x="127" y="182"/>
                    </a:lnTo>
                    <a:lnTo>
                      <a:pt x="129" y="180"/>
                    </a:lnTo>
                    <a:lnTo>
                      <a:pt x="129" y="177"/>
                    </a:lnTo>
                    <a:lnTo>
                      <a:pt x="129" y="179"/>
                    </a:lnTo>
                    <a:lnTo>
                      <a:pt x="129" y="171"/>
                    </a:lnTo>
                    <a:lnTo>
                      <a:pt x="129" y="174"/>
                    </a:lnTo>
                    <a:lnTo>
                      <a:pt x="129" y="171"/>
                    </a:lnTo>
                    <a:lnTo>
                      <a:pt x="129" y="162"/>
                    </a:lnTo>
                    <a:lnTo>
                      <a:pt x="129" y="162"/>
                    </a:lnTo>
                    <a:lnTo>
                      <a:pt x="130" y="168"/>
                    </a:lnTo>
                    <a:lnTo>
                      <a:pt x="130" y="168"/>
                    </a:lnTo>
                    <a:lnTo>
                      <a:pt x="130" y="177"/>
                    </a:lnTo>
                    <a:lnTo>
                      <a:pt x="130" y="185"/>
                    </a:lnTo>
                    <a:lnTo>
                      <a:pt x="130" y="180"/>
                    </a:lnTo>
                    <a:lnTo>
                      <a:pt x="130" y="183"/>
                    </a:lnTo>
                    <a:lnTo>
                      <a:pt x="130" y="197"/>
                    </a:lnTo>
                    <a:lnTo>
                      <a:pt x="132" y="197"/>
                    </a:lnTo>
                    <a:lnTo>
                      <a:pt x="132" y="194"/>
                    </a:lnTo>
                    <a:lnTo>
                      <a:pt x="132" y="192"/>
                    </a:lnTo>
                    <a:lnTo>
                      <a:pt x="132" y="186"/>
                    </a:lnTo>
                    <a:lnTo>
                      <a:pt x="132" y="189"/>
                    </a:lnTo>
                    <a:lnTo>
                      <a:pt x="132" y="177"/>
                    </a:lnTo>
                    <a:lnTo>
                      <a:pt x="132" y="186"/>
                    </a:lnTo>
                    <a:lnTo>
                      <a:pt x="132" y="185"/>
                    </a:lnTo>
                    <a:lnTo>
                      <a:pt x="133" y="179"/>
                    </a:lnTo>
                    <a:lnTo>
                      <a:pt x="133" y="173"/>
                    </a:lnTo>
                    <a:lnTo>
                      <a:pt x="133" y="167"/>
                    </a:lnTo>
                    <a:lnTo>
                      <a:pt x="133" y="165"/>
                    </a:lnTo>
                    <a:lnTo>
                      <a:pt x="133" y="165"/>
                    </a:lnTo>
                    <a:lnTo>
                      <a:pt x="133" y="173"/>
                    </a:lnTo>
                    <a:lnTo>
                      <a:pt x="133" y="182"/>
                    </a:lnTo>
                    <a:lnTo>
                      <a:pt x="133" y="191"/>
                    </a:lnTo>
                    <a:lnTo>
                      <a:pt x="135" y="191"/>
                    </a:lnTo>
                    <a:lnTo>
                      <a:pt x="135" y="194"/>
                    </a:lnTo>
                    <a:lnTo>
                      <a:pt x="135" y="195"/>
                    </a:lnTo>
                    <a:lnTo>
                      <a:pt x="135" y="198"/>
                    </a:lnTo>
                    <a:lnTo>
                      <a:pt x="135" y="198"/>
                    </a:lnTo>
                    <a:lnTo>
                      <a:pt x="135" y="188"/>
                    </a:lnTo>
                    <a:lnTo>
                      <a:pt x="135" y="188"/>
                    </a:lnTo>
                    <a:lnTo>
                      <a:pt x="136" y="180"/>
                    </a:lnTo>
                    <a:lnTo>
                      <a:pt x="136" y="176"/>
                    </a:lnTo>
                    <a:lnTo>
                      <a:pt x="136" y="189"/>
                    </a:lnTo>
                    <a:lnTo>
                      <a:pt x="136" y="177"/>
                    </a:lnTo>
                    <a:lnTo>
                      <a:pt x="136" y="182"/>
                    </a:lnTo>
                    <a:lnTo>
                      <a:pt x="136" y="165"/>
                    </a:lnTo>
                    <a:lnTo>
                      <a:pt x="136" y="177"/>
                    </a:lnTo>
                    <a:lnTo>
                      <a:pt x="136" y="177"/>
                    </a:lnTo>
                    <a:lnTo>
                      <a:pt x="138" y="168"/>
                    </a:lnTo>
                    <a:lnTo>
                      <a:pt x="138" y="167"/>
                    </a:lnTo>
                    <a:lnTo>
                      <a:pt x="138" y="171"/>
                    </a:lnTo>
                    <a:lnTo>
                      <a:pt x="138" y="170"/>
                    </a:lnTo>
                    <a:lnTo>
                      <a:pt x="138" y="164"/>
                    </a:lnTo>
                    <a:lnTo>
                      <a:pt x="138" y="168"/>
                    </a:lnTo>
                    <a:lnTo>
                      <a:pt x="138" y="161"/>
                    </a:lnTo>
                    <a:lnTo>
                      <a:pt x="138" y="164"/>
                    </a:lnTo>
                    <a:lnTo>
                      <a:pt x="139" y="165"/>
                    </a:lnTo>
                    <a:lnTo>
                      <a:pt x="139" y="167"/>
                    </a:lnTo>
                    <a:lnTo>
                      <a:pt x="139" y="179"/>
                    </a:lnTo>
                    <a:lnTo>
                      <a:pt x="139" y="183"/>
                    </a:lnTo>
                    <a:lnTo>
                      <a:pt x="139" y="191"/>
                    </a:lnTo>
                    <a:lnTo>
                      <a:pt x="139" y="191"/>
                    </a:lnTo>
                    <a:lnTo>
                      <a:pt x="139" y="195"/>
                    </a:lnTo>
                    <a:lnTo>
                      <a:pt x="139" y="191"/>
                    </a:lnTo>
                    <a:lnTo>
                      <a:pt x="141" y="188"/>
                    </a:lnTo>
                    <a:lnTo>
                      <a:pt x="141" y="189"/>
                    </a:lnTo>
                    <a:lnTo>
                      <a:pt x="141" y="182"/>
                    </a:lnTo>
                    <a:lnTo>
                      <a:pt x="141" y="183"/>
                    </a:lnTo>
                    <a:lnTo>
                      <a:pt x="141" y="173"/>
                    </a:lnTo>
                    <a:lnTo>
                      <a:pt x="141" y="177"/>
                    </a:lnTo>
                    <a:lnTo>
                      <a:pt x="141" y="171"/>
                    </a:lnTo>
                    <a:lnTo>
                      <a:pt x="141" y="173"/>
                    </a:lnTo>
                    <a:lnTo>
                      <a:pt x="142" y="165"/>
                    </a:lnTo>
                    <a:lnTo>
                      <a:pt x="142" y="164"/>
                    </a:lnTo>
                    <a:lnTo>
                      <a:pt x="142" y="161"/>
                    </a:lnTo>
                    <a:lnTo>
                      <a:pt x="142" y="164"/>
                    </a:lnTo>
                    <a:lnTo>
                      <a:pt x="142" y="159"/>
                    </a:lnTo>
                    <a:lnTo>
                      <a:pt x="142" y="159"/>
                    </a:lnTo>
                    <a:lnTo>
                      <a:pt x="142" y="156"/>
                    </a:lnTo>
                    <a:lnTo>
                      <a:pt x="142" y="162"/>
                    </a:lnTo>
                    <a:lnTo>
                      <a:pt x="144" y="159"/>
                    </a:lnTo>
                    <a:lnTo>
                      <a:pt x="144" y="180"/>
                    </a:lnTo>
                    <a:lnTo>
                      <a:pt x="144" y="179"/>
                    </a:lnTo>
                    <a:lnTo>
                      <a:pt x="144" y="182"/>
                    </a:lnTo>
                    <a:lnTo>
                      <a:pt x="144" y="180"/>
                    </a:lnTo>
                    <a:lnTo>
                      <a:pt x="144" y="185"/>
                    </a:lnTo>
                    <a:lnTo>
                      <a:pt x="144" y="183"/>
                    </a:lnTo>
                    <a:lnTo>
                      <a:pt x="144" y="180"/>
                    </a:lnTo>
                    <a:lnTo>
                      <a:pt x="145" y="177"/>
                    </a:lnTo>
                    <a:lnTo>
                      <a:pt x="145" y="176"/>
                    </a:lnTo>
                    <a:lnTo>
                      <a:pt x="145" y="177"/>
                    </a:lnTo>
                    <a:lnTo>
                      <a:pt x="145" y="168"/>
                    </a:lnTo>
                    <a:lnTo>
                      <a:pt x="145" y="162"/>
                    </a:lnTo>
                    <a:lnTo>
                      <a:pt x="145" y="161"/>
                    </a:lnTo>
                    <a:lnTo>
                      <a:pt x="145" y="162"/>
                    </a:lnTo>
                    <a:lnTo>
                      <a:pt x="145" y="158"/>
                    </a:lnTo>
                    <a:lnTo>
                      <a:pt x="147" y="159"/>
                    </a:lnTo>
                    <a:lnTo>
                      <a:pt x="147" y="159"/>
                    </a:lnTo>
                    <a:lnTo>
                      <a:pt x="147" y="171"/>
                    </a:lnTo>
                    <a:lnTo>
                      <a:pt x="147" y="174"/>
                    </a:lnTo>
                    <a:lnTo>
                      <a:pt x="147" y="177"/>
                    </a:lnTo>
                    <a:lnTo>
                      <a:pt x="147" y="180"/>
                    </a:lnTo>
                    <a:lnTo>
                      <a:pt x="147" y="182"/>
                    </a:lnTo>
                    <a:lnTo>
                      <a:pt x="147" y="179"/>
                    </a:lnTo>
                    <a:lnTo>
                      <a:pt x="148" y="182"/>
                    </a:lnTo>
                    <a:lnTo>
                      <a:pt x="148" y="174"/>
                    </a:lnTo>
                    <a:lnTo>
                      <a:pt x="148" y="170"/>
                    </a:lnTo>
                    <a:lnTo>
                      <a:pt x="148" y="165"/>
                    </a:lnTo>
                    <a:lnTo>
                      <a:pt x="148" y="167"/>
                    </a:lnTo>
                    <a:lnTo>
                      <a:pt x="148" y="161"/>
                    </a:lnTo>
                    <a:lnTo>
                      <a:pt x="148" y="155"/>
                    </a:lnTo>
                    <a:lnTo>
                      <a:pt x="148" y="158"/>
                    </a:lnTo>
                    <a:lnTo>
                      <a:pt x="150" y="150"/>
                    </a:lnTo>
                    <a:lnTo>
                      <a:pt x="150" y="149"/>
                    </a:lnTo>
                    <a:lnTo>
                      <a:pt x="150" y="155"/>
                    </a:lnTo>
                    <a:lnTo>
                      <a:pt x="150" y="159"/>
                    </a:lnTo>
                    <a:lnTo>
                      <a:pt x="150" y="168"/>
                    </a:lnTo>
                    <a:lnTo>
                      <a:pt x="150" y="176"/>
                    </a:lnTo>
                    <a:lnTo>
                      <a:pt x="150" y="176"/>
                    </a:lnTo>
                    <a:lnTo>
                      <a:pt x="150" y="176"/>
                    </a:lnTo>
                    <a:lnTo>
                      <a:pt x="151" y="180"/>
                    </a:lnTo>
                    <a:lnTo>
                      <a:pt x="151" y="168"/>
                    </a:lnTo>
                    <a:lnTo>
                      <a:pt x="151" y="173"/>
                    </a:lnTo>
                    <a:lnTo>
                      <a:pt x="151" y="174"/>
                    </a:lnTo>
                    <a:lnTo>
                      <a:pt x="151" y="165"/>
                    </a:lnTo>
                    <a:lnTo>
                      <a:pt x="151" y="167"/>
                    </a:lnTo>
                    <a:lnTo>
                      <a:pt x="151" y="161"/>
                    </a:lnTo>
                    <a:lnTo>
                      <a:pt x="151" y="155"/>
                    </a:lnTo>
                    <a:lnTo>
                      <a:pt x="153" y="153"/>
                    </a:lnTo>
                    <a:lnTo>
                      <a:pt x="153" y="149"/>
                    </a:lnTo>
                    <a:lnTo>
                      <a:pt x="153" y="150"/>
                    </a:lnTo>
                    <a:lnTo>
                      <a:pt x="153" y="153"/>
                    </a:lnTo>
                    <a:lnTo>
                      <a:pt x="153" y="152"/>
                    </a:lnTo>
                    <a:lnTo>
                      <a:pt x="153" y="149"/>
                    </a:lnTo>
                    <a:lnTo>
                      <a:pt x="153" y="153"/>
                    </a:lnTo>
                    <a:lnTo>
                      <a:pt x="153" y="146"/>
                    </a:lnTo>
                    <a:lnTo>
                      <a:pt x="154" y="158"/>
                    </a:lnTo>
                    <a:lnTo>
                      <a:pt x="154" y="149"/>
                    </a:lnTo>
                    <a:lnTo>
                      <a:pt x="154" y="143"/>
                    </a:lnTo>
                    <a:lnTo>
                      <a:pt x="154" y="147"/>
                    </a:lnTo>
                    <a:lnTo>
                      <a:pt x="154" y="153"/>
                    </a:lnTo>
                    <a:lnTo>
                      <a:pt x="154" y="152"/>
                    </a:lnTo>
                    <a:lnTo>
                      <a:pt x="154" y="162"/>
                    </a:lnTo>
                    <a:lnTo>
                      <a:pt x="154" y="165"/>
                    </a:lnTo>
                    <a:lnTo>
                      <a:pt x="156" y="167"/>
                    </a:lnTo>
                    <a:lnTo>
                      <a:pt x="156" y="171"/>
                    </a:lnTo>
                    <a:lnTo>
                      <a:pt x="156" y="170"/>
                    </a:lnTo>
                    <a:lnTo>
                      <a:pt x="156" y="171"/>
                    </a:lnTo>
                    <a:lnTo>
                      <a:pt x="156" y="170"/>
                    </a:lnTo>
                    <a:lnTo>
                      <a:pt x="156" y="164"/>
                    </a:lnTo>
                    <a:lnTo>
                      <a:pt x="156" y="159"/>
                    </a:lnTo>
                    <a:lnTo>
                      <a:pt x="156" y="158"/>
                    </a:lnTo>
                    <a:lnTo>
                      <a:pt x="157" y="155"/>
                    </a:lnTo>
                    <a:lnTo>
                      <a:pt x="157" y="152"/>
                    </a:lnTo>
                    <a:lnTo>
                      <a:pt x="157" y="152"/>
                    </a:lnTo>
                    <a:lnTo>
                      <a:pt x="157" y="152"/>
                    </a:lnTo>
                    <a:lnTo>
                      <a:pt x="157" y="152"/>
                    </a:lnTo>
                    <a:lnTo>
                      <a:pt x="157" y="158"/>
                    </a:lnTo>
                    <a:lnTo>
                      <a:pt x="157" y="158"/>
                    </a:lnTo>
                    <a:lnTo>
                      <a:pt x="157" y="147"/>
                    </a:lnTo>
                    <a:lnTo>
                      <a:pt x="159" y="144"/>
                    </a:lnTo>
                    <a:lnTo>
                      <a:pt x="159" y="146"/>
                    </a:lnTo>
                    <a:lnTo>
                      <a:pt x="159" y="144"/>
                    </a:lnTo>
                    <a:lnTo>
                      <a:pt x="159" y="158"/>
                    </a:lnTo>
                    <a:lnTo>
                      <a:pt x="159" y="156"/>
                    </a:lnTo>
                    <a:lnTo>
                      <a:pt x="159" y="153"/>
                    </a:lnTo>
                    <a:lnTo>
                      <a:pt x="159" y="156"/>
                    </a:lnTo>
                    <a:lnTo>
                      <a:pt x="159" y="158"/>
                    </a:lnTo>
                    <a:lnTo>
                      <a:pt x="160" y="161"/>
                    </a:lnTo>
                    <a:lnTo>
                      <a:pt x="160" y="156"/>
                    </a:lnTo>
                    <a:lnTo>
                      <a:pt x="160" y="150"/>
                    </a:lnTo>
                    <a:lnTo>
                      <a:pt x="160" y="152"/>
                    </a:lnTo>
                    <a:lnTo>
                      <a:pt x="160" y="152"/>
                    </a:lnTo>
                    <a:lnTo>
                      <a:pt x="160" y="155"/>
                    </a:lnTo>
                    <a:lnTo>
                      <a:pt x="160" y="144"/>
                    </a:lnTo>
                    <a:lnTo>
                      <a:pt x="162" y="144"/>
                    </a:lnTo>
                    <a:lnTo>
                      <a:pt x="162" y="137"/>
                    </a:lnTo>
                    <a:lnTo>
                      <a:pt x="162" y="143"/>
                    </a:lnTo>
                    <a:lnTo>
                      <a:pt x="162" y="140"/>
                    </a:lnTo>
                    <a:lnTo>
                      <a:pt x="162" y="153"/>
                    </a:lnTo>
                    <a:lnTo>
                      <a:pt x="162" y="161"/>
                    </a:lnTo>
                    <a:lnTo>
                      <a:pt x="162" y="159"/>
                    </a:lnTo>
                    <a:lnTo>
                      <a:pt x="162" y="170"/>
                    </a:lnTo>
                    <a:lnTo>
                      <a:pt x="163" y="168"/>
                    </a:lnTo>
                    <a:lnTo>
                      <a:pt x="163" y="171"/>
                    </a:lnTo>
                    <a:lnTo>
                      <a:pt x="163" y="167"/>
                    </a:lnTo>
                    <a:lnTo>
                      <a:pt x="163" y="167"/>
                    </a:lnTo>
                    <a:lnTo>
                      <a:pt x="163" y="156"/>
                    </a:lnTo>
                    <a:lnTo>
                      <a:pt x="163" y="156"/>
                    </a:lnTo>
                    <a:lnTo>
                      <a:pt x="163" y="156"/>
                    </a:lnTo>
                    <a:lnTo>
                      <a:pt x="163" y="146"/>
                    </a:lnTo>
                    <a:lnTo>
                      <a:pt x="165" y="149"/>
                    </a:lnTo>
                    <a:lnTo>
                      <a:pt x="165" y="137"/>
                    </a:lnTo>
                    <a:lnTo>
                      <a:pt x="165" y="137"/>
                    </a:lnTo>
                    <a:lnTo>
                      <a:pt x="165" y="143"/>
                    </a:lnTo>
                    <a:lnTo>
                      <a:pt x="165" y="150"/>
                    </a:lnTo>
                    <a:lnTo>
                      <a:pt x="165" y="153"/>
                    </a:lnTo>
                    <a:lnTo>
                      <a:pt x="165" y="158"/>
                    </a:lnTo>
                    <a:lnTo>
                      <a:pt x="165" y="170"/>
                    </a:lnTo>
                    <a:lnTo>
                      <a:pt x="166" y="162"/>
                    </a:lnTo>
                    <a:lnTo>
                      <a:pt x="166" y="171"/>
                    </a:lnTo>
                    <a:lnTo>
                      <a:pt x="166" y="162"/>
                    </a:lnTo>
                    <a:lnTo>
                      <a:pt x="166" y="164"/>
                    </a:lnTo>
                    <a:lnTo>
                      <a:pt x="166" y="159"/>
                    </a:lnTo>
                    <a:lnTo>
                      <a:pt x="166" y="161"/>
                    </a:lnTo>
                    <a:lnTo>
                      <a:pt x="166" y="161"/>
                    </a:lnTo>
                    <a:lnTo>
                      <a:pt x="166" y="153"/>
                    </a:lnTo>
                    <a:lnTo>
                      <a:pt x="168" y="153"/>
                    </a:lnTo>
                    <a:lnTo>
                      <a:pt x="168" y="161"/>
                    </a:lnTo>
                    <a:lnTo>
                      <a:pt x="168" y="152"/>
                    </a:lnTo>
                    <a:lnTo>
                      <a:pt x="168" y="146"/>
                    </a:lnTo>
                    <a:lnTo>
                      <a:pt x="168" y="140"/>
                    </a:lnTo>
                    <a:lnTo>
                      <a:pt x="168" y="143"/>
                    </a:lnTo>
                    <a:lnTo>
                      <a:pt x="168" y="149"/>
                    </a:lnTo>
                    <a:lnTo>
                      <a:pt x="168" y="144"/>
                    </a:lnTo>
                    <a:lnTo>
                      <a:pt x="169" y="149"/>
                    </a:lnTo>
                    <a:lnTo>
                      <a:pt x="169" y="138"/>
                    </a:lnTo>
                    <a:lnTo>
                      <a:pt x="169" y="147"/>
                    </a:lnTo>
                    <a:lnTo>
                      <a:pt x="169" y="147"/>
                    </a:lnTo>
                    <a:lnTo>
                      <a:pt x="169" y="137"/>
                    </a:lnTo>
                    <a:lnTo>
                      <a:pt x="169" y="138"/>
                    </a:lnTo>
                    <a:lnTo>
                      <a:pt x="169" y="147"/>
                    </a:lnTo>
                    <a:lnTo>
                      <a:pt x="169" y="159"/>
                    </a:lnTo>
                    <a:lnTo>
                      <a:pt x="171" y="170"/>
                    </a:lnTo>
                    <a:lnTo>
                      <a:pt x="171" y="173"/>
                    </a:lnTo>
                    <a:lnTo>
                      <a:pt x="171" y="170"/>
                    </a:lnTo>
                    <a:lnTo>
                      <a:pt x="171" y="155"/>
                    </a:lnTo>
                    <a:lnTo>
                      <a:pt x="171" y="156"/>
                    </a:lnTo>
                    <a:lnTo>
                      <a:pt x="171" y="156"/>
                    </a:lnTo>
                    <a:lnTo>
                      <a:pt x="171" y="155"/>
                    </a:lnTo>
                    <a:lnTo>
                      <a:pt x="171" y="147"/>
                    </a:lnTo>
                    <a:lnTo>
                      <a:pt x="172" y="149"/>
                    </a:lnTo>
                    <a:lnTo>
                      <a:pt x="172" y="147"/>
                    </a:lnTo>
                    <a:lnTo>
                      <a:pt x="172" y="140"/>
                    </a:lnTo>
                    <a:lnTo>
                      <a:pt x="172" y="146"/>
                    </a:lnTo>
                    <a:lnTo>
                      <a:pt x="172" y="137"/>
                    </a:lnTo>
                    <a:lnTo>
                      <a:pt x="172" y="143"/>
                    </a:lnTo>
                    <a:lnTo>
                      <a:pt x="172" y="150"/>
                    </a:lnTo>
                    <a:lnTo>
                      <a:pt x="172" y="150"/>
                    </a:lnTo>
                    <a:lnTo>
                      <a:pt x="174" y="155"/>
                    </a:lnTo>
                    <a:lnTo>
                      <a:pt x="174" y="156"/>
                    </a:lnTo>
                    <a:lnTo>
                      <a:pt x="174" y="149"/>
                    </a:lnTo>
                    <a:lnTo>
                      <a:pt x="174" y="153"/>
                    </a:lnTo>
                    <a:lnTo>
                      <a:pt x="174" y="158"/>
                    </a:lnTo>
                    <a:lnTo>
                      <a:pt x="174" y="162"/>
                    </a:lnTo>
                    <a:lnTo>
                      <a:pt x="174" y="155"/>
                    </a:lnTo>
                    <a:lnTo>
                      <a:pt x="174" y="156"/>
                    </a:lnTo>
                    <a:lnTo>
                      <a:pt x="175" y="153"/>
                    </a:lnTo>
                    <a:lnTo>
                      <a:pt x="175" y="149"/>
                    </a:lnTo>
                    <a:lnTo>
                      <a:pt x="175" y="140"/>
                    </a:lnTo>
                    <a:lnTo>
                      <a:pt x="175" y="140"/>
                    </a:lnTo>
                    <a:lnTo>
                      <a:pt x="175" y="138"/>
                    </a:lnTo>
                    <a:lnTo>
                      <a:pt x="175" y="141"/>
                    </a:lnTo>
                    <a:lnTo>
                      <a:pt x="175" y="138"/>
                    </a:lnTo>
                    <a:lnTo>
                      <a:pt x="177" y="137"/>
                    </a:lnTo>
                    <a:lnTo>
                      <a:pt x="177" y="140"/>
                    </a:lnTo>
                    <a:lnTo>
                      <a:pt x="177" y="134"/>
                    </a:lnTo>
                    <a:lnTo>
                      <a:pt x="177" y="132"/>
                    </a:lnTo>
                    <a:lnTo>
                      <a:pt x="177" y="135"/>
                    </a:lnTo>
                    <a:lnTo>
                      <a:pt x="177" y="132"/>
                    </a:lnTo>
                    <a:lnTo>
                      <a:pt x="177" y="132"/>
                    </a:lnTo>
                    <a:lnTo>
                      <a:pt x="177" y="129"/>
                    </a:lnTo>
                    <a:lnTo>
                      <a:pt x="178" y="132"/>
                    </a:lnTo>
                    <a:lnTo>
                      <a:pt x="178" y="144"/>
                    </a:lnTo>
                    <a:lnTo>
                      <a:pt x="178" y="150"/>
                    </a:lnTo>
                    <a:lnTo>
                      <a:pt x="178" y="159"/>
                    </a:lnTo>
                    <a:lnTo>
                      <a:pt x="178" y="158"/>
                    </a:lnTo>
                    <a:lnTo>
                      <a:pt x="178" y="147"/>
                    </a:lnTo>
                    <a:lnTo>
                      <a:pt x="178" y="158"/>
                    </a:lnTo>
                    <a:lnTo>
                      <a:pt x="178" y="149"/>
                    </a:lnTo>
                    <a:lnTo>
                      <a:pt x="180" y="144"/>
                    </a:lnTo>
                    <a:lnTo>
                      <a:pt x="180" y="138"/>
                    </a:lnTo>
                    <a:lnTo>
                      <a:pt x="180" y="141"/>
                    </a:lnTo>
                    <a:lnTo>
                      <a:pt x="180" y="132"/>
                    </a:lnTo>
                    <a:lnTo>
                      <a:pt x="180" y="135"/>
                    </a:lnTo>
                    <a:lnTo>
                      <a:pt x="180" y="137"/>
                    </a:lnTo>
                    <a:lnTo>
                      <a:pt x="180" y="140"/>
                    </a:lnTo>
                    <a:lnTo>
                      <a:pt x="181" y="137"/>
                    </a:lnTo>
                    <a:lnTo>
                      <a:pt x="181" y="138"/>
                    </a:lnTo>
                    <a:lnTo>
                      <a:pt x="181" y="137"/>
                    </a:lnTo>
                    <a:lnTo>
                      <a:pt x="181" y="149"/>
                    </a:lnTo>
                    <a:lnTo>
                      <a:pt x="181" y="146"/>
                    </a:lnTo>
                    <a:lnTo>
                      <a:pt x="181" y="150"/>
                    </a:lnTo>
                    <a:lnTo>
                      <a:pt x="181" y="143"/>
                    </a:lnTo>
                    <a:lnTo>
                      <a:pt x="181" y="155"/>
                    </a:lnTo>
                    <a:lnTo>
                      <a:pt x="183" y="144"/>
                    </a:lnTo>
                    <a:lnTo>
                      <a:pt x="183" y="140"/>
                    </a:lnTo>
                    <a:lnTo>
                      <a:pt x="183" y="137"/>
                    </a:lnTo>
                    <a:lnTo>
                      <a:pt x="183" y="137"/>
                    </a:lnTo>
                    <a:lnTo>
                      <a:pt x="183" y="131"/>
                    </a:lnTo>
                    <a:lnTo>
                      <a:pt x="183" y="126"/>
                    </a:lnTo>
                    <a:lnTo>
                      <a:pt x="183" y="128"/>
                    </a:lnTo>
                    <a:lnTo>
                      <a:pt x="183" y="131"/>
                    </a:lnTo>
                    <a:lnTo>
                      <a:pt x="184" y="125"/>
                    </a:lnTo>
                    <a:lnTo>
                      <a:pt x="184" y="128"/>
                    </a:lnTo>
                    <a:lnTo>
                      <a:pt x="184" y="123"/>
                    </a:lnTo>
                    <a:lnTo>
                      <a:pt x="184" y="129"/>
                    </a:lnTo>
                    <a:lnTo>
                      <a:pt x="184" y="131"/>
                    </a:lnTo>
                    <a:lnTo>
                      <a:pt x="184" y="132"/>
                    </a:lnTo>
                    <a:lnTo>
                      <a:pt x="184" y="126"/>
                    </a:lnTo>
                    <a:lnTo>
                      <a:pt x="184" y="135"/>
                    </a:lnTo>
                    <a:lnTo>
                      <a:pt x="186" y="138"/>
                    </a:lnTo>
                    <a:lnTo>
                      <a:pt x="186" y="138"/>
                    </a:lnTo>
                    <a:lnTo>
                      <a:pt x="186" y="158"/>
                    </a:lnTo>
                    <a:lnTo>
                      <a:pt x="186" y="155"/>
                    </a:lnTo>
                    <a:lnTo>
                      <a:pt x="186" y="150"/>
                    </a:lnTo>
                    <a:lnTo>
                      <a:pt x="186" y="156"/>
                    </a:lnTo>
                    <a:lnTo>
                      <a:pt x="186" y="149"/>
                    </a:lnTo>
                    <a:lnTo>
                      <a:pt x="186" y="147"/>
                    </a:lnTo>
                    <a:lnTo>
                      <a:pt x="187" y="138"/>
                    </a:lnTo>
                    <a:lnTo>
                      <a:pt x="187" y="138"/>
                    </a:lnTo>
                    <a:lnTo>
                      <a:pt x="187" y="132"/>
                    </a:lnTo>
                    <a:lnTo>
                      <a:pt x="187" y="138"/>
                    </a:lnTo>
                    <a:lnTo>
                      <a:pt x="187" y="134"/>
                    </a:lnTo>
                    <a:lnTo>
                      <a:pt x="187" y="134"/>
                    </a:lnTo>
                    <a:lnTo>
                      <a:pt x="187" y="137"/>
                    </a:lnTo>
                    <a:lnTo>
                      <a:pt x="187" y="134"/>
                    </a:lnTo>
                    <a:lnTo>
                      <a:pt x="189" y="140"/>
                    </a:lnTo>
                    <a:lnTo>
                      <a:pt x="189" y="144"/>
                    </a:lnTo>
                    <a:lnTo>
                      <a:pt x="189" y="147"/>
                    </a:lnTo>
                    <a:lnTo>
                      <a:pt x="189" y="152"/>
                    </a:lnTo>
                    <a:lnTo>
                      <a:pt x="189" y="150"/>
                    </a:lnTo>
                    <a:lnTo>
                      <a:pt x="189" y="138"/>
                    </a:lnTo>
                    <a:lnTo>
                      <a:pt x="189" y="147"/>
                    </a:lnTo>
                    <a:lnTo>
                      <a:pt x="189" y="144"/>
                    </a:lnTo>
                    <a:lnTo>
                      <a:pt x="190" y="134"/>
                    </a:lnTo>
                    <a:lnTo>
                      <a:pt x="190" y="134"/>
                    </a:lnTo>
                    <a:lnTo>
                      <a:pt x="190" y="131"/>
                    </a:lnTo>
                    <a:lnTo>
                      <a:pt x="190" y="128"/>
                    </a:lnTo>
                    <a:lnTo>
                      <a:pt x="190" y="123"/>
                    </a:lnTo>
                    <a:lnTo>
                      <a:pt x="190" y="132"/>
                    </a:lnTo>
                    <a:lnTo>
                      <a:pt x="190" y="134"/>
                    </a:lnTo>
                    <a:lnTo>
                      <a:pt x="190" y="122"/>
                    </a:lnTo>
                    <a:lnTo>
                      <a:pt x="192" y="129"/>
                    </a:lnTo>
                    <a:lnTo>
                      <a:pt x="192" y="129"/>
                    </a:lnTo>
                    <a:lnTo>
                      <a:pt x="192" y="143"/>
                    </a:lnTo>
                    <a:lnTo>
                      <a:pt x="192" y="143"/>
                    </a:lnTo>
                    <a:lnTo>
                      <a:pt x="192" y="158"/>
                    </a:lnTo>
                    <a:lnTo>
                      <a:pt x="192" y="153"/>
                    </a:lnTo>
                    <a:lnTo>
                      <a:pt x="192" y="156"/>
                    </a:lnTo>
                    <a:lnTo>
                      <a:pt x="192" y="158"/>
                    </a:lnTo>
                    <a:lnTo>
                      <a:pt x="193" y="156"/>
                    </a:lnTo>
                    <a:lnTo>
                      <a:pt x="193" y="144"/>
                    </a:lnTo>
                    <a:lnTo>
                      <a:pt x="193" y="143"/>
                    </a:lnTo>
                    <a:lnTo>
                      <a:pt x="193" y="147"/>
                    </a:lnTo>
                    <a:lnTo>
                      <a:pt x="193" y="132"/>
                    </a:lnTo>
                    <a:lnTo>
                      <a:pt x="193" y="137"/>
                    </a:lnTo>
                    <a:lnTo>
                      <a:pt x="193" y="131"/>
                    </a:lnTo>
                    <a:lnTo>
                      <a:pt x="193" y="128"/>
                    </a:lnTo>
                    <a:lnTo>
                      <a:pt x="195" y="128"/>
                    </a:lnTo>
                    <a:lnTo>
                      <a:pt x="195" y="129"/>
                    </a:lnTo>
                    <a:lnTo>
                      <a:pt x="195" y="123"/>
                    </a:lnTo>
                    <a:lnTo>
                      <a:pt x="195" y="120"/>
                    </a:lnTo>
                    <a:lnTo>
                      <a:pt x="195" y="120"/>
                    </a:lnTo>
                    <a:lnTo>
                      <a:pt x="195" y="120"/>
                    </a:lnTo>
                    <a:lnTo>
                      <a:pt x="195" y="125"/>
                    </a:lnTo>
                    <a:lnTo>
                      <a:pt x="195" y="137"/>
                    </a:lnTo>
                    <a:lnTo>
                      <a:pt x="196" y="143"/>
                    </a:lnTo>
                    <a:lnTo>
                      <a:pt x="196" y="138"/>
                    </a:lnTo>
                    <a:lnTo>
                      <a:pt x="196" y="150"/>
                    </a:lnTo>
                    <a:lnTo>
                      <a:pt x="196" y="146"/>
                    </a:lnTo>
                    <a:lnTo>
                      <a:pt x="196" y="141"/>
                    </a:lnTo>
                    <a:lnTo>
                      <a:pt x="196" y="137"/>
                    </a:lnTo>
                    <a:lnTo>
                      <a:pt x="196" y="132"/>
                    </a:lnTo>
                    <a:lnTo>
                      <a:pt x="196" y="132"/>
                    </a:lnTo>
                    <a:lnTo>
                      <a:pt x="198" y="125"/>
                    </a:lnTo>
                    <a:lnTo>
                      <a:pt x="198" y="129"/>
                    </a:lnTo>
                    <a:lnTo>
                      <a:pt x="198" y="125"/>
                    </a:lnTo>
                    <a:lnTo>
                      <a:pt x="198" y="125"/>
                    </a:lnTo>
                    <a:lnTo>
                      <a:pt x="198" y="125"/>
                    </a:lnTo>
                    <a:lnTo>
                      <a:pt x="198" y="129"/>
                    </a:lnTo>
                    <a:lnTo>
                      <a:pt x="198" y="120"/>
                    </a:lnTo>
                    <a:lnTo>
                      <a:pt x="198" y="123"/>
                    </a:lnTo>
                    <a:lnTo>
                      <a:pt x="199" y="117"/>
                    </a:lnTo>
                    <a:lnTo>
                      <a:pt x="199" y="125"/>
                    </a:lnTo>
                    <a:lnTo>
                      <a:pt x="199" y="134"/>
                    </a:lnTo>
                    <a:lnTo>
                      <a:pt x="199" y="134"/>
                    </a:lnTo>
                    <a:lnTo>
                      <a:pt x="199" y="141"/>
                    </a:lnTo>
                    <a:lnTo>
                      <a:pt x="199" y="141"/>
                    </a:lnTo>
                    <a:lnTo>
                      <a:pt x="199" y="138"/>
                    </a:lnTo>
                    <a:lnTo>
                      <a:pt x="199" y="134"/>
                    </a:lnTo>
                    <a:lnTo>
                      <a:pt x="201" y="134"/>
                    </a:lnTo>
                    <a:lnTo>
                      <a:pt x="201" y="123"/>
                    </a:lnTo>
                    <a:lnTo>
                      <a:pt x="201" y="122"/>
                    </a:lnTo>
                    <a:lnTo>
                      <a:pt x="201" y="125"/>
                    </a:lnTo>
                    <a:lnTo>
                      <a:pt x="201" y="117"/>
                    </a:lnTo>
                    <a:lnTo>
                      <a:pt x="201" y="128"/>
                    </a:lnTo>
                    <a:lnTo>
                      <a:pt x="201" y="126"/>
                    </a:lnTo>
                    <a:lnTo>
                      <a:pt x="201" y="122"/>
                    </a:lnTo>
                    <a:lnTo>
                      <a:pt x="202" y="125"/>
                    </a:lnTo>
                    <a:lnTo>
                      <a:pt x="202" y="120"/>
                    </a:lnTo>
                    <a:lnTo>
                      <a:pt x="202" y="119"/>
                    </a:lnTo>
                    <a:lnTo>
                      <a:pt x="202" y="120"/>
                    </a:lnTo>
                    <a:lnTo>
                      <a:pt x="202" y="122"/>
                    </a:lnTo>
                    <a:lnTo>
                      <a:pt x="202" y="131"/>
                    </a:lnTo>
                    <a:lnTo>
                      <a:pt x="202" y="128"/>
                    </a:lnTo>
                    <a:lnTo>
                      <a:pt x="202" y="131"/>
                    </a:lnTo>
                    <a:lnTo>
                      <a:pt x="204" y="140"/>
                    </a:lnTo>
                    <a:lnTo>
                      <a:pt x="204" y="141"/>
                    </a:lnTo>
                    <a:lnTo>
                      <a:pt x="204" y="140"/>
                    </a:lnTo>
                    <a:lnTo>
                      <a:pt x="204" y="143"/>
                    </a:lnTo>
                    <a:lnTo>
                      <a:pt x="204" y="137"/>
                    </a:lnTo>
                    <a:lnTo>
                      <a:pt x="204" y="129"/>
                    </a:lnTo>
                    <a:lnTo>
                      <a:pt x="204" y="132"/>
                    </a:lnTo>
                    <a:lnTo>
                      <a:pt x="205" y="129"/>
                    </a:lnTo>
                    <a:lnTo>
                      <a:pt x="205" y="120"/>
                    </a:lnTo>
                    <a:lnTo>
                      <a:pt x="205" y="122"/>
                    </a:lnTo>
                    <a:lnTo>
                      <a:pt x="205" y="119"/>
                    </a:lnTo>
                    <a:lnTo>
                      <a:pt x="205" y="113"/>
                    </a:lnTo>
                    <a:lnTo>
                      <a:pt x="205" y="114"/>
                    </a:lnTo>
                    <a:lnTo>
                      <a:pt x="205" y="122"/>
                    </a:lnTo>
                    <a:lnTo>
                      <a:pt x="205" y="119"/>
                    </a:lnTo>
                    <a:lnTo>
                      <a:pt x="207" y="122"/>
                    </a:lnTo>
                    <a:lnTo>
                      <a:pt x="207" y="120"/>
                    </a:lnTo>
                    <a:lnTo>
                      <a:pt x="207" y="117"/>
                    </a:lnTo>
                    <a:lnTo>
                      <a:pt x="207" y="117"/>
                    </a:lnTo>
                    <a:lnTo>
                      <a:pt x="207" y="108"/>
                    </a:lnTo>
                    <a:lnTo>
                      <a:pt x="207" y="113"/>
                    </a:lnTo>
                    <a:lnTo>
                      <a:pt x="207" y="116"/>
                    </a:lnTo>
                    <a:lnTo>
                      <a:pt x="207" y="123"/>
                    </a:lnTo>
                    <a:lnTo>
                      <a:pt x="208" y="141"/>
                    </a:lnTo>
                    <a:lnTo>
                      <a:pt x="208" y="137"/>
                    </a:lnTo>
                    <a:lnTo>
                      <a:pt x="208" y="132"/>
                    </a:lnTo>
                    <a:lnTo>
                      <a:pt x="208" y="137"/>
                    </a:lnTo>
                    <a:lnTo>
                      <a:pt x="208" y="138"/>
                    </a:lnTo>
                    <a:lnTo>
                      <a:pt x="208" y="140"/>
                    </a:lnTo>
                    <a:lnTo>
                      <a:pt x="208" y="135"/>
                    </a:lnTo>
                    <a:lnTo>
                      <a:pt x="208" y="134"/>
                    </a:lnTo>
                    <a:lnTo>
                      <a:pt x="210" y="123"/>
                    </a:lnTo>
                    <a:lnTo>
                      <a:pt x="210" y="129"/>
                    </a:lnTo>
                    <a:lnTo>
                      <a:pt x="210" y="137"/>
                    </a:lnTo>
                    <a:lnTo>
                      <a:pt x="210" y="111"/>
                    </a:lnTo>
                    <a:lnTo>
                      <a:pt x="210" y="116"/>
                    </a:lnTo>
                    <a:lnTo>
                      <a:pt x="210" y="129"/>
                    </a:lnTo>
                    <a:lnTo>
                      <a:pt x="210" y="123"/>
                    </a:lnTo>
                    <a:lnTo>
                      <a:pt x="210" y="128"/>
                    </a:lnTo>
                    <a:lnTo>
                      <a:pt x="211" y="138"/>
                    </a:lnTo>
                    <a:lnTo>
                      <a:pt x="211" y="141"/>
                    </a:lnTo>
                    <a:lnTo>
                      <a:pt x="211" y="147"/>
                    </a:lnTo>
                    <a:lnTo>
                      <a:pt x="211" y="140"/>
                    </a:lnTo>
                    <a:lnTo>
                      <a:pt x="211" y="144"/>
                    </a:lnTo>
                    <a:lnTo>
                      <a:pt x="211" y="135"/>
                    </a:lnTo>
                    <a:lnTo>
                      <a:pt x="211" y="137"/>
                    </a:lnTo>
                    <a:lnTo>
                      <a:pt x="211" y="129"/>
                    </a:lnTo>
                    <a:lnTo>
                      <a:pt x="213" y="134"/>
                    </a:lnTo>
                    <a:lnTo>
                      <a:pt x="213" y="125"/>
                    </a:lnTo>
                    <a:lnTo>
                      <a:pt x="213" y="114"/>
                    </a:lnTo>
                    <a:lnTo>
                      <a:pt x="213" y="125"/>
                    </a:lnTo>
                    <a:lnTo>
                      <a:pt x="213" y="120"/>
                    </a:lnTo>
                    <a:lnTo>
                      <a:pt x="213" y="122"/>
                    </a:lnTo>
                    <a:lnTo>
                      <a:pt x="213" y="119"/>
                    </a:lnTo>
                    <a:lnTo>
                      <a:pt x="213" y="110"/>
                    </a:lnTo>
                    <a:lnTo>
                      <a:pt x="214" y="132"/>
                    </a:lnTo>
                    <a:lnTo>
                      <a:pt x="214" y="125"/>
                    </a:lnTo>
                    <a:lnTo>
                      <a:pt x="214" y="128"/>
                    </a:lnTo>
                    <a:lnTo>
                      <a:pt x="214" y="140"/>
                    </a:lnTo>
                    <a:lnTo>
                      <a:pt x="214" y="137"/>
                    </a:lnTo>
                    <a:lnTo>
                      <a:pt x="214" y="134"/>
                    </a:lnTo>
                    <a:lnTo>
                      <a:pt x="214" y="129"/>
                    </a:lnTo>
                    <a:lnTo>
                      <a:pt x="214" y="141"/>
                    </a:lnTo>
                    <a:lnTo>
                      <a:pt x="216" y="125"/>
                    </a:lnTo>
                    <a:lnTo>
                      <a:pt x="216" y="129"/>
                    </a:lnTo>
                    <a:lnTo>
                      <a:pt x="216" y="125"/>
                    </a:lnTo>
                    <a:lnTo>
                      <a:pt x="216" y="129"/>
                    </a:lnTo>
                    <a:lnTo>
                      <a:pt x="216" y="120"/>
                    </a:lnTo>
                    <a:lnTo>
                      <a:pt x="216" y="120"/>
                    </a:lnTo>
                    <a:lnTo>
                      <a:pt x="216" y="129"/>
                    </a:lnTo>
                    <a:lnTo>
                      <a:pt x="216" y="125"/>
                    </a:lnTo>
                    <a:lnTo>
                      <a:pt x="217" y="123"/>
                    </a:lnTo>
                    <a:lnTo>
                      <a:pt x="217" y="125"/>
                    </a:lnTo>
                    <a:lnTo>
                      <a:pt x="217" y="128"/>
                    </a:lnTo>
                    <a:lnTo>
                      <a:pt x="217" y="126"/>
                    </a:lnTo>
                    <a:lnTo>
                      <a:pt x="217" y="116"/>
                    </a:lnTo>
                    <a:lnTo>
                      <a:pt x="217" y="125"/>
                    </a:lnTo>
                    <a:lnTo>
                      <a:pt x="217" y="126"/>
                    </a:lnTo>
                    <a:lnTo>
                      <a:pt x="217" y="126"/>
                    </a:lnTo>
                    <a:lnTo>
                      <a:pt x="219" y="134"/>
                    </a:lnTo>
                    <a:lnTo>
                      <a:pt x="219" y="131"/>
                    </a:lnTo>
                    <a:lnTo>
                      <a:pt x="219" y="137"/>
                    </a:lnTo>
                    <a:lnTo>
                      <a:pt x="219" y="147"/>
                    </a:lnTo>
                    <a:lnTo>
                      <a:pt x="219" y="146"/>
                    </a:lnTo>
                    <a:lnTo>
                      <a:pt x="219" y="150"/>
                    </a:lnTo>
                    <a:lnTo>
                      <a:pt x="219" y="141"/>
                    </a:lnTo>
                    <a:lnTo>
                      <a:pt x="219" y="137"/>
                    </a:lnTo>
                    <a:lnTo>
                      <a:pt x="220" y="134"/>
                    </a:lnTo>
                    <a:lnTo>
                      <a:pt x="220" y="143"/>
                    </a:lnTo>
                    <a:lnTo>
                      <a:pt x="220" y="129"/>
                    </a:lnTo>
                    <a:lnTo>
                      <a:pt x="220" y="119"/>
                    </a:lnTo>
                    <a:lnTo>
                      <a:pt x="220" y="126"/>
                    </a:lnTo>
                    <a:lnTo>
                      <a:pt x="220" y="113"/>
                    </a:lnTo>
                    <a:lnTo>
                      <a:pt x="220" y="117"/>
                    </a:lnTo>
                    <a:lnTo>
                      <a:pt x="222" y="120"/>
                    </a:lnTo>
                    <a:lnTo>
                      <a:pt x="222" y="120"/>
                    </a:lnTo>
                    <a:lnTo>
                      <a:pt x="222" y="122"/>
                    </a:lnTo>
                    <a:lnTo>
                      <a:pt x="222" y="137"/>
                    </a:lnTo>
                    <a:lnTo>
                      <a:pt x="222" y="138"/>
                    </a:lnTo>
                    <a:lnTo>
                      <a:pt x="222" y="138"/>
                    </a:lnTo>
                    <a:lnTo>
                      <a:pt x="222" y="138"/>
                    </a:lnTo>
                    <a:lnTo>
                      <a:pt x="222" y="125"/>
                    </a:lnTo>
                    <a:lnTo>
                      <a:pt x="223" y="143"/>
                    </a:lnTo>
                    <a:lnTo>
                      <a:pt x="223" y="131"/>
                    </a:lnTo>
                    <a:lnTo>
                      <a:pt x="223" y="132"/>
                    </a:lnTo>
                    <a:lnTo>
                      <a:pt x="223" y="117"/>
                    </a:lnTo>
                    <a:lnTo>
                      <a:pt x="223" y="116"/>
                    </a:lnTo>
                    <a:lnTo>
                      <a:pt x="223" y="120"/>
                    </a:lnTo>
                    <a:lnTo>
                      <a:pt x="223" y="119"/>
                    </a:lnTo>
                    <a:lnTo>
                      <a:pt x="225" y="114"/>
                    </a:lnTo>
                    <a:lnTo>
                      <a:pt x="225" y="111"/>
                    </a:lnTo>
                    <a:lnTo>
                      <a:pt x="225" y="116"/>
                    </a:lnTo>
                    <a:lnTo>
                      <a:pt x="225" y="104"/>
                    </a:lnTo>
                    <a:lnTo>
                      <a:pt x="225" y="108"/>
                    </a:lnTo>
                    <a:lnTo>
                      <a:pt x="225" y="122"/>
                    </a:lnTo>
                    <a:lnTo>
                      <a:pt x="225" y="123"/>
                    </a:lnTo>
                    <a:lnTo>
                      <a:pt x="225" y="131"/>
                    </a:lnTo>
                    <a:lnTo>
                      <a:pt x="225" y="129"/>
                    </a:lnTo>
                    <a:lnTo>
                      <a:pt x="226" y="132"/>
                    </a:lnTo>
                    <a:lnTo>
                      <a:pt x="226" y="132"/>
                    </a:lnTo>
                    <a:lnTo>
                      <a:pt x="226" y="125"/>
                    </a:lnTo>
                    <a:lnTo>
                      <a:pt x="226" y="128"/>
                    </a:lnTo>
                    <a:lnTo>
                      <a:pt x="226" y="126"/>
                    </a:lnTo>
                    <a:lnTo>
                      <a:pt x="226" y="117"/>
                    </a:lnTo>
                    <a:lnTo>
                      <a:pt x="226" y="122"/>
                    </a:lnTo>
                    <a:lnTo>
                      <a:pt x="226" y="122"/>
                    </a:lnTo>
                    <a:lnTo>
                      <a:pt x="228" y="122"/>
                    </a:lnTo>
                    <a:lnTo>
                      <a:pt x="228" y="122"/>
                    </a:lnTo>
                    <a:lnTo>
                      <a:pt x="228" y="114"/>
                    </a:lnTo>
                    <a:lnTo>
                      <a:pt x="228" y="117"/>
                    </a:lnTo>
                    <a:lnTo>
                      <a:pt x="228" y="116"/>
                    </a:lnTo>
                    <a:lnTo>
                      <a:pt x="228" y="116"/>
                    </a:lnTo>
                    <a:lnTo>
                      <a:pt x="228" y="113"/>
                    </a:lnTo>
                    <a:lnTo>
                      <a:pt x="229" y="108"/>
                    </a:lnTo>
                    <a:lnTo>
                      <a:pt x="229" y="113"/>
                    </a:lnTo>
                    <a:lnTo>
                      <a:pt x="229" y="117"/>
                    </a:lnTo>
                    <a:lnTo>
                      <a:pt x="229" y="119"/>
                    </a:lnTo>
                    <a:lnTo>
                      <a:pt x="229" y="123"/>
                    </a:lnTo>
                    <a:lnTo>
                      <a:pt x="229" y="134"/>
                    </a:lnTo>
                    <a:lnTo>
                      <a:pt x="229" y="134"/>
                    </a:lnTo>
                    <a:lnTo>
                      <a:pt x="229" y="126"/>
                    </a:lnTo>
                    <a:lnTo>
                      <a:pt x="231" y="123"/>
                    </a:lnTo>
                    <a:lnTo>
                      <a:pt x="231" y="116"/>
                    </a:lnTo>
                    <a:lnTo>
                      <a:pt x="231" y="114"/>
                    </a:lnTo>
                    <a:lnTo>
                      <a:pt x="231" y="110"/>
                    </a:lnTo>
                    <a:lnTo>
                      <a:pt x="231" y="111"/>
                    </a:lnTo>
                    <a:lnTo>
                      <a:pt x="231" y="110"/>
                    </a:lnTo>
                    <a:lnTo>
                      <a:pt x="231" y="108"/>
                    </a:lnTo>
                    <a:lnTo>
                      <a:pt x="231" y="113"/>
                    </a:lnTo>
                    <a:lnTo>
                      <a:pt x="232" y="117"/>
                    </a:lnTo>
                    <a:lnTo>
                      <a:pt x="232" y="113"/>
                    </a:lnTo>
                    <a:lnTo>
                      <a:pt x="232" y="107"/>
                    </a:lnTo>
                    <a:lnTo>
                      <a:pt x="232" y="108"/>
                    </a:lnTo>
                    <a:lnTo>
                      <a:pt x="232" y="110"/>
                    </a:lnTo>
                    <a:lnTo>
                      <a:pt x="232" y="102"/>
                    </a:lnTo>
                    <a:lnTo>
                      <a:pt x="232" y="93"/>
                    </a:lnTo>
                    <a:lnTo>
                      <a:pt x="232" y="108"/>
                    </a:lnTo>
                    <a:lnTo>
                      <a:pt x="234" y="98"/>
                    </a:lnTo>
                    <a:lnTo>
                      <a:pt x="234" y="101"/>
                    </a:lnTo>
                    <a:lnTo>
                      <a:pt x="234" y="108"/>
                    </a:lnTo>
                    <a:lnTo>
                      <a:pt x="234" y="102"/>
                    </a:lnTo>
                    <a:lnTo>
                      <a:pt x="234" y="114"/>
                    </a:lnTo>
                    <a:lnTo>
                      <a:pt x="234" y="122"/>
                    </a:lnTo>
                    <a:lnTo>
                      <a:pt x="234" y="114"/>
                    </a:lnTo>
                    <a:lnTo>
                      <a:pt x="234" y="111"/>
                    </a:lnTo>
                    <a:lnTo>
                      <a:pt x="235" y="108"/>
                    </a:lnTo>
                    <a:lnTo>
                      <a:pt x="235" y="108"/>
                    </a:lnTo>
                    <a:lnTo>
                      <a:pt x="235" y="101"/>
                    </a:lnTo>
                    <a:lnTo>
                      <a:pt x="235" y="102"/>
                    </a:lnTo>
                    <a:lnTo>
                      <a:pt x="235" y="101"/>
                    </a:lnTo>
                    <a:lnTo>
                      <a:pt x="235" y="92"/>
                    </a:lnTo>
                    <a:lnTo>
                      <a:pt x="235" y="101"/>
                    </a:lnTo>
                    <a:lnTo>
                      <a:pt x="235" y="95"/>
                    </a:lnTo>
                    <a:lnTo>
                      <a:pt x="237" y="98"/>
                    </a:lnTo>
                    <a:lnTo>
                      <a:pt x="237" y="107"/>
                    </a:lnTo>
                    <a:lnTo>
                      <a:pt x="237" y="114"/>
                    </a:lnTo>
                    <a:lnTo>
                      <a:pt x="237" y="108"/>
                    </a:lnTo>
                    <a:lnTo>
                      <a:pt x="237" y="120"/>
                    </a:lnTo>
                    <a:lnTo>
                      <a:pt x="237" y="123"/>
                    </a:lnTo>
                    <a:lnTo>
                      <a:pt x="237" y="125"/>
                    </a:lnTo>
                    <a:lnTo>
                      <a:pt x="237" y="122"/>
                    </a:lnTo>
                    <a:lnTo>
                      <a:pt x="238" y="120"/>
                    </a:lnTo>
                    <a:lnTo>
                      <a:pt x="238" y="114"/>
                    </a:lnTo>
                    <a:lnTo>
                      <a:pt x="238" y="116"/>
                    </a:lnTo>
                    <a:lnTo>
                      <a:pt x="238" y="105"/>
                    </a:lnTo>
                    <a:lnTo>
                      <a:pt x="238" y="98"/>
                    </a:lnTo>
                    <a:lnTo>
                      <a:pt x="238" y="105"/>
                    </a:lnTo>
                    <a:lnTo>
                      <a:pt x="238" y="108"/>
                    </a:lnTo>
                    <a:lnTo>
                      <a:pt x="238" y="105"/>
                    </a:lnTo>
                    <a:lnTo>
                      <a:pt x="240" y="110"/>
                    </a:lnTo>
                    <a:lnTo>
                      <a:pt x="240" y="92"/>
                    </a:lnTo>
                    <a:lnTo>
                      <a:pt x="240" y="98"/>
                    </a:lnTo>
                    <a:lnTo>
                      <a:pt x="240" y="101"/>
                    </a:lnTo>
                    <a:lnTo>
                      <a:pt x="240" y="93"/>
                    </a:lnTo>
                    <a:lnTo>
                      <a:pt x="240" y="90"/>
                    </a:lnTo>
                    <a:lnTo>
                      <a:pt x="240" y="93"/>
                    </a:lnTo>
                    <a:lnTo>
                      <a:pt x="240" y="93"/>
                    </a:lnTo>
                    <a:lnTo>
                      <a:pt x="241" y="105"/>
                    </a:lnTo>
                    <a:lnTo>
                      <a:pt x="241" y="107"/>
                    </a:lnTo>
                    <a:lnTo>
                      <a:pt x="241" y="110"/>
                    </a:lnTo>
                    <a:lnTo>
                      <a:pt x="241" y="104"/>
                    </a:lnTo>
                    <a:lnTo>
                      <a:pt x="241" y="107"/>
                    </a:lnTo>
                    <a:lnTo>
                      <a:pt x="241" y="111"/>
                    </a:lnTo>
                    <a:lnTo>
                      <a:pt x="241" y="105"/>
                    </a:lnTo>
                    <a:lnTo>
                      <a:pt x="241" y="104"/>
                    </a:lnTo>
                    <a:lnTo>
                      <a:pt x="243" y="113"/>
                    </a:lnTo>
                    <a:lnTo>
                      <a:pt x="243" y="105"/>
                    </a:lnTo>
                    <a:lnTo>
                      <a:pt x="243" y="99"/>
                    </a:lnTo>
                    <a:lnTo>
                      <a:pt x="243" y="99"/>
                    </a:lnTo>
                    <a:lnTo>
                      <a:pt x="243" y="92"/>
                    </a:lnTo>
                    <a:lnTo>
                      <a:pt x="243" y="98"/>
                    </a:lnTo>
                    <a:lnTo>
                      <a:pt x="243" y="87"/>
                    </a:lnTo>
                    <a:lnTo>
                      <a:pt x="243" y="90"/>
                    </a:lnTo>
                    <a:lnTo>
                      <a:pt x="244" y="81"/>
                    </a:lnTo>
                    <a:lnTo>
                      <a:pt x="244" y="90"/>
                    </a:lnTo>
                    <a:lnTo>
                      <a:pt x="244" y="90"/>
                    </a:lnTo>
                    <a:lnTo>
                      <a:pt x="244" y="87"/>
                    </a:lnTo>
                    <a:lnTo>
                      <a:pt x="244" y="86"/>
                    </a:lnTo>
                    <a:lnTo>
                      <a:pt x="244" y="89"/>
                    </a:lnTo>
                    <a:lnTo>
                      <a:pt x="244" y="89"/>
                    </a:lnTo>
                    <a:lnTo>
                      <a:pt x="244" y="81"/>
                    </a:lnTo>
                    <a:lnTo>
                      <a:pt x="246" y="89"/>
                    </a:lnTo>
                    <a:lnTo>
                      <a:pt x="246" y="92"/>
                    </a:lnTo>
                    <a:lnTo>
                      <a:pt x="246" y="95"/>
                    </a:lnTo>
                    <a:lnTo>
                      <a:pt x="246" y="98"/>
                    </a:lnTo>
                    <a:lnTo>
                      <a:pt x="246" y="108"/>
                    </a:lnTo>
                    <a:lnTo>
                      <a:pt x="246" y="105"/>
                    </a:lnTo>
                    <a:lnTo>
                      <a:pt x="246" y="102"/>
                    </a:lnTo>
                    <a:lnTo>
                      <a:pt x="246" y="108"/>
                    </a:lnTo>
                    <a:lnTo>
                      <a:pt x="247" y="104"/>
                    </a:lnTo>
                    <a:lnTo>
                      <a:pt x="247" y="102"/>
                    </a:lnTo>
                    <a:lnTo>
                      <a:pt x="247" y="95"/>
                    </a:lnTo>
                    <a:lnTo>
                      <a:pt x="247" y="89"/>
                    </a:lnTo>
                    <a:lnTo>
                      <a:pt x="247" y="78"/>
                    </a:lnTo>
                    <a:lnTo>
                      <a:pt x="247" y="84"/>
                    </a:lnTo>
                    <a:lnTo>
                      <a:pt x="247" y="74"/>
                    </a:lnTo>
                    <a:lnTo>
                      <a:pt x="249" y="78"/>
                    </a:lnTo>
                    <a:lnTo>
                      <a:pt x="249" y="84"/>
                    </a:lnTo>
                    <a:lnTo>
                      <a:pt x="249" y="93"/>
                    </a:lnTo>
                    <a:lnTo>
                      <a:pt x="249" y="96"/>
                    </a:lnTo>
                    <a:lnTo>
                      <a:pt x="249" y="99"/>
                    </a:lnTo>
                    <a:lnTo>
                      <a:pt x="249" y="98"/>
                    </a:lnTo>
                    <a:lnTo>
                      <a:pt x="249" y="107"/>
                    </a:lnTo>
                    <a:lnTo>
                      <a:pt x="249" y="96"/>
                    </a:lnTo>
                    <a:lnTo>
                      <a:pt x="250" y="84"/>
                    </a:lnTo>
                    <a:lnTo>
                      <a:pt x="250" y="89"/>
                    </a:lnTo>
                    <a:lnTo>
                      <a:pt x="250" y="89"/>
                    </a:lnTo>
                    <a:lnTo>
                      <a:pt x="250" y="81"/>
                    </a:lnTo>
                    <a:lnTo>
                      <a:pt x="250" y="86"/>
                    </a:lnTo>
                    <a:lnTo>
                      <a:pt x="250" y="81"/>
                    </a:lnTo>
                    <a:lnTo>
                      <a:pt x="250" y="81"/>
                    </a:lnTo>
                    <a:lnTo>
                      <a:pt x="250" y="78"/>
                    </a:lnTo>
                    <a:lnTo>
                      <a:pt x="250" y="83"/>
                    </a:lnTo>
                    <a:lnTo>
                      <a:pt x="252" y="86"/>
                    </a:lnTo>
                    <a:lnTo>
                      <a:pt x="252" y="92"/>
                    </a:lnTo>
                    <a:lnTo>
                      <a:pt x="252" y="92"/>
                    </a:lnTo>
                    <a:lnTo>
                      <a:pt x="252" y="101"/>
                    </a:lnTo>
                    <a:lnTo>
                      <a:pt x="252" y="101"/>
                    </a:lnTo>
                    <a:lnTo>
                      <a:pt x="252" y="104"/>
                    </a:lnTo>
                    <a:lnTo>
                      <a:pt x="252" y="99"/>
                    </a:lnTo>
                    <a:lnTo>
                      <a:pt x="253" y="98"/>
                    </a:lnTo>
                    <a:lnTo>
                      <a:pt x="253" y="104"/>
                    </a:lnTo>
                    <a:lnTo>
                      <a:pt x="253" y="84"/>
                    </a:lnTo>
                    <a:lnTo>
                      <a:pt x="253" y="87"/>
                    </a:lnTo>
                    <a:lnTo>
                      <a:pt x="253" y="99"/>
                    </a:lnTo>
                    <a:lnTo>
                      <a:pt x="253" y="83"/>
                    </a:lnTo>
                    <a:lnTo>
                      <a:pt x="253" y="84"/>
                    </a:lnTo>
                    <a:lnTo>
                      <a:pt x="253" y="89"/>
                    </a:lnTo>
                    <a:lnTo>
                      <a:pt x="255" y="86"/>
                    </a:lnTo>
                    <a:lnTo>
                      <a:pt x="255" y="86"/>
                    </a:lnTo>
                    <a:lnTo>
                      <a:pt x="255" y="86"/>
                    </a:lnTo>
                    <a:lnTo>
                      <a:pt x="255" y="86"/>
                    </a:lnTo>
                    <a:lnTo>
                      <a:pt x="255" y="74"/>
                    </a:lnTo>
                    <a:lnTo>
                      <a:pt x="255" y="83"/>
                    </a:lnTo>
                    <a:lnTo>
                      <a:pt x="255" y="71"/>
                    </a:lnTo>
                    <a:lnTo>
                      <a:pt x="255" y="68"/>
                    </a:lnTo>
                    <a:lnTo>
                      <a:pt x="256" y="68"/>
                    </a:lnTo>
                    <a:lnTo>
                      <a:pt x="256" y="68"/>
                    </a:lnTo>
                    <a:lnTo>
                      <a:pt x="256" y="72"/>
                    </a:lnTo>
                    <a:lnTo>
                      <a:pt x="256" y="71"/>
                    </a:lnTo>
                    <a:lnTo>
                      <a:pt x="256" y="71"/>
                    </a:lnTo>
                    <a:lnTo>
                      <a:pt x="256" y="74"/>
                    </a:lnTo>
                    <a:lnTo>
                      <a:pt x="256" y="74"/>
                    </a:lnTo>
                    <a:lnTo>
                      <a:pt x="256" y="74"/>
                    </a:lnTo>
                    <a:lnTo>
                      <a:pt x="258" y="83"/>
                    </a:lnTo>
                    <a:lnTo>
                      <a:pt x="258" y="72"/>
                    </a:lnTo>
                    <a:lnTo>
                      <a:pt x="258" y="72"/>
                    </a:lnTo>
                    <a:lnTo>
                      <a:pt x="258" y="81"/>
                    </a:lnTo>
                    <a:lnTo>
                      <a:pt x="258" y="81"/>
                    </a:lnTo>
                    <a:lnTo>
                      <a:pt x="258" y="81"/>
                    </a:lnTo>
                    <a:lnTo>
                      <a:pt x="258" y="98"/>
                    </a:lnTo>
                    <a:lnTo>
                      <a:pt x="258" y="95"/>
                    </a:lnTo>
                    <a:lnTo>
                      <a:pt x="259" y="89"/>
                    </a:lnTo>
                    <a:lnTo>
                      <a:pt x="259" y="81"/>
                    </a:lnTo>
                    <a:lnTo>
                      <a:pt x="259" y="83"/>
                    </a:lnTo>
                    <a:lnTo>
                      <a:pt x="259" y="74"/>
                    </a:lnTo>
                    <a:lnTo>
                      <a:pt x="259" y="75"/>
                    </a:lnTo>
                    <a:lnTo>
                      <a:pt x="259" y="74"/>
                    </a:lnTo>
                    <a:lnTo>
                      <a:pt x="259" y="69"/>
                    </a:lnTo>
                    <a:lnTo>
                      <a:pt x="259" y="66"/>
                    </a:lnTo>
                    <a:lnTo>
                      <a:pt x="261" y="66"/>
                    </a:lnTo>
                    <a:lnTo>
                      <a:pt x="261" y="71"/>
                    </a:lnTo>
                    <a:lnTo>
                      <a:pt x="261" y="78"/>
                    </a:lnTo>
                    <a:lnTo>
                      <a:pt x="261" y="78"/>
                    </a:lnTo>
                    <a:lnTo>
                      <a:pt x="261" y="86"/>
                    </a:lnTo>
                    <a:lnTo>
                      <a:pt x="261" y="89"/>
                    </a:lnTo>
                    <a:lnTo>
                      <a:pt x="261" y="90"/>
                    </a:lnTo>
                    <a:lnTo>
                      <a:pt x="261" y="89"/>
                    </a:lnTo>
                    <a:lnTo>
                      <a:pt x="262" y="90"/>
                    </a:lnTo>
                    <a:lnTo>
                      <a:pt x="262" y="81"/>
                    </a:lnTo>
                    <a:lnTo>
                      <a:pt x="262" y="72"/>
                    </a:lnTo>
                    <a:lnTo>
                      <a:pt x="262" y="74"/>
                    </a:lnTo>
                    <a:lnTo>
                      <a:pt x="262" y="72"/>
                    </a:lnTo>
                    <a:lnTo>
                      <a:pt x="262" y="62"/>
                    </a:lnTo>
                    <a:lnTo>
                      <a:pt x="262" y="68"/>
                    </a:lnTo>
                    <a:lnTo>
                      <a:pt x="262" y="66"/>
                    </a:lnTo>
                    <a:lnTo>
                      <a:pt x="264" y="68"/>
                    </a:lnTo>
                    <a:lnTo>
                      <a:pt x="264" y="75"/>
                    </a:lnTo>
                    <a:lnTo>
                      <a:pt x="264" y="69"/>
                    </a:lnTo>
                    <a:lnTo>
                      <a:pt x="264" y="74"/>
                    </a:lnTo>
                    <a:lnTo>
                      <a:pt x="264" y="75"/>
                    </a:lnTo>
                    <a:lnTo>
                      <a:pt x="264" y="84"/>
                    </a:lnTo>
                    <a:lnTo>
                      <a:pt x="264" y="86"/>
                    </a:lnTo>
                    <a:lnTo>
                      <a:pt x="264" y="84"/>
                    </a:lnTo>
                    <a:lnTo>
                      <a:pt x="265" y="84"/>
                    </a:lnTo>
                    <a:lnTo>
                      <a:pt x="265" y="75"/>
                    </a:lnTo>
                    <a:lnTo>
                      <a:pt x="265" y="84"/>
                    </a:lnTo>
                    <a:lnTo>
                      <a:pt x="265" y="75"/>
                    </a:lnTo>
                    <a:lnTo>
                      <a:pt x="265" y="72"/>
                    </a:lnTo>
                    <a:lnTo>
                      <a:pt x="265" y="80"/>
                    </a:lnTo>
                    <a:lnTo>
                      <a:pt x="265" y="74"/>
                    </a:lnTo>
                    <a:lnTo>
                      <a:pt x="267" y="78"/>
                    </a:lnTo>
                    <a:lnTo>
                      <a:pt x="267" y="77"/>
                    </a:lnTo>
                    <a:lnTo>
                      <a:pt x="267" y="69"/>
                    </a:lnTo>
                    <a:lnTo>
                      <a:pt x="267" y="71"/>
                    </a:lnTo>
                    <a:lnTo>
                      <a:pt x="267" y="71"/>
                    </a:lnTo>
                    <a:lnTo>
                      <a:pt x="267" y="75"/>
                    </a:lnTo>
                    <a:lnTo>
                      <a:pt x="267" y="72"/>
                    </a:lnTo>
                    <a:lnTo>
                      <a:pt x="267" y="68"/>
                    </a:lnTo>
                    <a:lnTo>
                      <a:pt x="268" y="68"/>
                    </a:lnTo>
                    <a:lnTo>
                      <a:pt x="268" y="68"/>
                    </a:lnTo>
                    <a:lnTo>
                      <a:pt x="268" y="71"/>
                    </a:lnTo>
                    <a:lnTo>
                      <a:pt x="268" y="71"/>
                    </a:lnTo>
                    <a:lnTo>
                      <a:pt x="268" y="78"/>
                    </a:lnTo>
                    <a:lnTo>
                      <a:pt x="268" y="87"/>
                    </a:lnTo>
                    <a:lnTo>
                      <a:pt x="268" y="90"/>
                    </a:lnTo>
                    <a:lnTo>
                      <a:pt x="268" y="90"/>
                    </a:lnTo>
                    <a:lnTo>
                      <a:pt x="270" y="87"/>
                    </a:lnTo>
                    <a:lnTo>
                      <a:pt x="270" y="75"/>
                    </a:lnTo>
                    <a:lnTo>
                      <a:pt x="270" y="86"/>
                    </a:lnTo>
                    <a:lnTo>
                      <a:pt x="270" y="84"/>
                    </a:lnTo>
                    <a:lnTo>
                      <a:pt x="270" y="84"/>
                    </a:lnTo>
                    <a:lnTo>
                      <a:pt x="270" y="84"/>
                    </a:lnTo>
                    <a:lnTo>
                      <a:pt x="270" y="81"/>
                    </a:lnTo>
                    <a:lnTo>
                      <a:pt x="270" y="74"/>
                    </a:lnTo>
                    <a:lnTo>
                      <a:pt x="271" y="71"/>
                    </a:lnTo>
                    <a:lnTo>
                      <a:pt x="271" y="72"/>
                    </a:lnTo>
                    <a:lnTo>
                      <a:pt x="271" y="77"/>
                    </a:lnTo>
                    <a:lnTo>
                      <a:pt x="271" y="62"/>
                    </a:lnTo>
                    <a:lnTo>
                      <a:pt x="271" y="62"/>
                    </a:lnTo>
                    <a:lnTo>
                      <a:pt x="271" y="62"/>
                    </a:lnTo>
                    <a:lnTo>
                      <a:pt x="271" y="62"/>
                    </a:lnTo>
                    <a:lnTo>
                      <a:pt x="273" y="65"/>
                    </a:lnTo>
                    <a:lnTo>
                      <a:pt x="273" y="60"/>
                    </a:lnTo>
                    <a:lnTo>
                      <a:pt x="273" y="75"/>
                    </a:lnTo>
                    <a:lnTo>
                      <a:pt x="273" y="72"/>
                    </a:lnTo>
                    <a:lnTo>
                      <a:pt x="273" y="66"/>
                    </a:lnTo>
                    <a:lnTo>
                      <a:pt x="273" y="77"/>
                    </a:lnTo>
                    <a:lnTo>
                      <a:pt x="273" y="65"/>
                    </a:lnTo>
                    <a:lnTo>
                      <a:pt x="273" y="81"/>
                    </a:lnTo>
                    <a:lnTo>
                      <a:pt x="274" y="86"/>
                    </a:lnTo>
                    <a:lnTo>
                      <a:pt x="274" y="93"/>
                    </a:lnTo>
                    <a:lnTo>
                      <a:pt x="274" y="90"/>
                    </a:lnTo>
                    <a:lnTo>
                      <a:pt x="274" y="93"/>
                    </a:lnTo>
                    <a:lnTo>
                      <a:pt x="274" y="87"/>
                    </a:lnTo>
                    <a:lnTo>
                      <a:pt x="274" y="78"/>
                    </a:lnTo>
                    <a:lnTo>
                      <a:pt x="274" y="87"/>
                    </a:lnTo>
                    <a:lnTo>
                      <a:pt x="274" y="78"/>
                    </a:lnTo>
                    <a:lnTo>
                      <a:pt x="276" y="78"/>
                    </a:lnTo>
                    <a:lnTo>
                      <a:pt x="276" y="75"/>
                    </a:lnTo>
                    <a:lnTo>
                      <a:pt x="276" y="71"/>
                    </a:lnTo>
                    <a:lnTo>
                      <a:pt x="276" y="77"/>
                    </a:lnTo>
                    <a:lnTo>
                      <a:pt x="276" y="65"/>
                    </a:lnTo>
                    <a:lnTo>
                      <a:pt x="276" y="60"/>
                    </a:lnTo>
                    <a:lnTo>
                      <a:pt x="276" y="66"/>
                    </a:lnTo>
                    <a:lnTo>
                      <a:pt x="276" y="69"/>
                    </a:lnTo>
                    <a:lnTo>
                      <a:pt x="277" y="77"/>
                    </a:lnTo>
                    <a:lnTo>
                      <a:pt x="277" y="80"/>
                    </a:lnTo>
                    <a:lnTo>
                      <a:pt x="277" y="92"/>
                    </a:lnTo>
                    <a:lnTo>
                      <a:pt x="277" y="92"/>
                    </a:lnTo>
                    <a:lnTo>
                      <a:pt x="277" y="89"/>
                    </a:lnTo>
                    <a:lnTo>
                      <a:pt x="277" y="84"/>
                    </a:lnTo>
                    <a:lnTo>
                      <a:pt x="277" y="81"/>
                    </a:lnTo>
                    <a:lnTo>
                      <a:pt x="277" y="75"/>
                    </a:lnTo>
                    <a:lnTo>
                      <a:pt x="279" y="71"/>
                    </a:lnTo>
                    <a:lnTo>
                      <a:pt x="279" y="77"/>
                    </a:lnTo>
                    <a:lnTo>
                      <a:pt x="279" y="66"/>
                    </a:lnTo>
                    <a:lnTo>
                      <a:pt x="279" y="68"/>
                    </a:lnTo>
                    <a:lnTo>
                      <a:pt x="279" y="69"/>
                    </a:lnTo>
                    <a:lnTo>
                      <a:pt x="279" y="71"/>
                    </a:lnTo>
                    <a:lnTo>
                      <a:pt x="279" y="68"/>
                    </a:lnTo>
                    <a:lnTo>
                      <a:pt x="279" y="63"/>
                    </a:lnTo>
                    <a:lnTo>
                      <a:pt x="280" y="57"/>
                    </a:lnTo>
                    <a:lnTo>
                      <a:pt x="280" y="54"/>
                    </a:lnTo>
                    <a:lnTo>
                      <a:pt x="280" y="60"/>
                    </a:lnTo>
                    <a:lnTo>
                      <a:pt x="280" y="68"/>
                    </a:lnTo>
                    <a:lnTo>
                      <a:pt x="280" y="81"/>
                    </a:lnTo>
                    <a:lnTo>
                      <a:pt x="280" y="78"/>
                    </a:lnTo>
                    <a:lnTo>
                      <a:pt x="280" y="77"/>
                    </a:lnTo>
                    <a:lnTo>
                      <a:pt x="280" y="83"/>
                    </a:lnTo>
                    <a:lnTo>
                      <a:pt x="282" y="84"/>
                    </a:lnTo>
                    <a:lnTo>
                      <a:pt x="282" y="80"/>
                    </a:lnTo>
                    <a:lnTo>
                      <a:pt x="282" y="78"/>
                    </a:lnTo>
                    <a:lnTo>
                      <a:pt x="282" y="75"/>
                    </a:lnTo>
                    <a:lnTo>
                      <a:pt x="282" y="75"/>
                    </a:lnTo>
                    <a:lnTo>
                      <a:pt x="282" y="74"/>
                    </a:lnTo>
                    <a:lnTo>
                      <a:pt x="282" y="77"/>
                    </a:lnTo>
                    <a:lnTo>
                      <a:pt x="282" y="68"/>
                    </a:lnTo>
                    <a:lnTo>
                      <a:pt x="283" y="69"/>
                    </a:lnTo>
                    <a:lnTo>
                      <a:pt x="283" y="75"/>
                    </a:lnTo>
                    <a:lnTo>
                      <a:pt x="283" y="65"/>
                    </a:lnTo>
                    <a:lnTo>
                      <a:pt x="283" y="68"/>
                    </a:lnTo>
                    <a:lnTo>
                      <a:pt x="283" y="62"/>
                    </a:lnTo>
                    <a:lnTo>
                      <a:pt x="283" y="71"/>
                    </a:lnTo>
                    <a:lnTo>
                      <a:pt x="283" y="62"/>
                    </a:lnTo>
                    <a:lnTo>
                      <a:pt x="283" y="72"/>
                    </a:lnTo>
                    <a:lnTo>
                      <a:pt x="285" y="77"/>
                    </a:lnTo>
                    <a:lnTo>
                      <a:pt x="285" y="68"/>
                    </a:lnTo>
                    <a:lnTo>
                      <a:pt x="285" y="74"/>
                    </a:lnTo>
                    <a:lnTo>
                      <a:pt x="285" y="69"/>
                    </a:lnTo>
                    <a:lnTo>
                      <a:pt x="285" y="65"/>
                    </a:lnTo>
                    <a:lnTo>
                      <a:pt x="285" y="62"/>
                    </a:lnTo>
                    <a:lnTo>
                      <a:pt x="285" y="68"/>
                    </a:lnTo>
                    <a:lnTo>
                      <a:pt x="285" y="57"/>
                    </a:lnTo>
                    <a:lnTo>
                      <a:pt x="286" y="62"/>
                    </a:lnTo>
                    <a:lnTo>
                      <a:pt x="286" y="78"/>
                    </a:lnTo>
                    <a:lnTo>
                      <a:pt x="286" y="78"/>
                    </a:lnTo>
                    <a:lnTo>
                      <a:pt x="286" y="84"/>
                    </a:lnTo>
                    <a:lnTo>
                      <a:pt x="286" y="81"/>
                    </a:lnTo>
                    <a:lnTo>
                      <a:pt x="286" y="87"/>
                    </a:lnTo>
                    <a:lnTo>
                      <a:pt x="286" y="89"/>
                    </a:lnTo>
                    <a:lnTo>
                      <a:pt x="286" y="98"/>
                    </a:lnTo>
                    <a:lnTo>
                      <a:pt x="288" y="89"/>
                    </a:lnTo>
                    <a:lnTo>
                      <a:pt x="288" y="90"/>
                    </a:lnTo>
                    <a:lnTo>
                      <a:pt x="288" y="71"/>
                    </a:lnTo>
                    <a:lnTo>
                      <a:pt x="288" y="78"/>
                    </a:lnTo>
                    <a:lnTo>
                      <a:pt x="288" y="77"/>
                    </a:lnTo>
                    <a:lnTo>
                      <a:pt x="288" y="62"/>
                    </a:lnTo>
                    <a:lnTo>
                      <a:pt x="288" y="63"/>
                    </a:lnTo>
                    <a:lnTo>
                      <a:pt x="288" y="62"/>
                    </a:lnTo>
                    <a:lnTo>
                      <a:pt x="289" y="69"/>
                    </a:lnTo>
                    <a:lnTo>
                      <a:pt x="289" y="60"/>
                    </a:lnTo>
                    <a:lnTo>
                      <a:pt x="289" y="69"/>
                    </a:lnTo>
                    <a:lnTo>
                      <a:pt x="289" y="60"/>
                    </a:lnTo>
                    <a:lnTo>
                      <a:pt x="289" y="72"/>
                    </a:lnTo>
                    <a:lnTo>
                      <a:pt x="289" y="60"/>
                    </a:lnTo>
                    <a:lnTo>
                      <a:pt x="289" y="65"/>
                    </a:lnTo>
                    <a:lnTo>
                      <a:pt x="289" y="50"/>
                    </a:lnTo>
                    <a:lnTo>
                      <a:pt x="291" y="62"/>
                    </a:lnTo>
                    <a:lnTo>
                      <a:pt x="291" y="59"/>
                    </a:lnTo>
                    <a:lnTo>
                      <a:pt x="291" y="69"/>
                    </a:lnTo>
                    <a:lnTo>
                      <a:pt x="291" y="72"/>
                    </a:lnTo>
                    <a:lnTo>
                      <a:pt x="291" y="80"/>
                    </a:lnTo>
                    <a:lnTo>
                      <a:pt x="291" y="78"/>
                    </a:lnTo>
                    <a:lnTo>
                      <a:pt x="291" y="75"/>
                    </a:lnTo>
                    <a:lnTo>
                      <a:pt x="291" y="68"/>
                    </a:lnTo>
                    <a:lnTo>
                      <a:pt x="292" y="74"/>
                    </a:lnTo>
                    <a:lnTo>
                      <a:pt x="292" y="68"/>
                    </a:lnTo>
                    <a:lnTo>
                      <a:pt x="292" y="66"/>
                    </a:lnTo>
                    <a:lnTo>
                      <a:pt x="292" y="57"/>
                    </a:lnTo>
                    <a:lnTo>
                      <a:pt x="292" y="60"/>
                    </a:lnTo>
                    <a:lnTo>
                      <a:pt x="292" y="59"/>
                    </a:lnTo>
                    <a:lnTo>
                      <a:pt x="292" y="54"/>
                    </a:lnTo>
                    <a:lnTo>
                      <a:pt x="292" y="50"/>
                    </a:lnTo>
                    <a:lnTo>
                      <a:pt x="294" y="53"/>
                    </a:lnTo>
                    <a:lnTo>
                      <a:pt x="294" y="59"/>
                    </a:lnTo>
                    <a:lnTo>
                      <a:pt x="294" y="71"/>
                    </a:lnTo>
                    <a:lnTo>
                      <a:pt x="294" y="75"/>
                    </a:lnTo>
                    <a:lnTo>
                      <a:pt x="294" y="86"/>
                    </a:lnTo>
                    <a:lnTo>
                      <a:pt x="294" y="83"/>
                    </a:lnTo>
                    <a:lnTo>
                      <a:pt x="294" y="78"/>
                    </a:lnTo>
                    <a:lnTo>
                      <a:pt x="294" y="81"/>
                    </a:lnTo>
                    <a:lnTo>
                      <a:pt x="295" y="78"/>
                    </a:lnTo>
                    <a:lnTo>
                      <a:pt x="295" y="74"/>
                    </a:lnTo>
                    <a:lnTo>
                      <a:pt x="295" y="66"/>
                    </a:lnTo>
                    <a:lnTo>
                      <a:pt x="295" y="57"/>
                    </a:lnTo>
                    <a:lnTo>
                      <a:pt x="295" y="62"/>
                    </a:lnTo>
                    <a:lnTo>
                      <a:pt x="295" y="57"/>
                    </a:lnTo>
                    <a:lnTo>
                      <a:pt x="295" y="59"/>
                    </a:lnTo>
                    <a:lnTo>
                      <a:pt x="297" y="59"/>
                    </a:lnTo>
                    <a:lnTo>
                      <a:pt x="297" y="54"/>
                    </a:lnTo>
                    <a:lnTo>
                      <a:pt x="297" y="62"/>
                    </a:lnTo>
                    <a:lnTo>
                      <a:pt x="297" y="59"/>
                    </a:lnTo>
                    <a:lnTo>
                      <a:pt x="297" y="66"/>
                    </a:lnTo>
                    <a:lnTo>
                      <a:pt x="297" y="62"/>
                    </a:lnTo>
                    <a:lnTo>
                      <a:pt x="297" y="66"/>
                    </a:lnTo>
                    <a:lnTo>
                      <a:pt x="297" y="66"/>
                    </a:lnTo>
                    <a:lnTo>
                      <a:pt x="298" y="65"/>
                    </a:lnTo>
                    <a:lnTo>
                      <a:pt x="298" y="74"/>
                    </a:lnTo>
                    <a:lnTo>
                      <a:pt x="298" y="74"/>
                    </a:lnTo>
                    <a:lnTo>
                      <a:pt x="298" y="74"/>
                    </a:lnTo>
                    <a:lnTo>
                      <a:pt x="298" y="71"/>
                    </a:lnTo>
                    <a:lnTo>
                      <a:pt x="298" y="57"/>
                    </a:lnTo>
                    <a:lnTo>
                      <a:pt x="298" y="60"/>
                    </a:lnTo>
                    <a:lnTo>
                      <a:pt x="298" y="54"/>
                    </a:lnTo>
                    <a:lnTo>
                      <a:pt x="300" y="60"/>
                    </a:lnTo>
                    <a:lnTo>
                      <a:pt x="300" y="62"/>
                    </a:lnTo>
                    <a:lnTo>
                      <a:pt x="300" y="56"/>
                    </a:lnTo>
                    <a:lnTo>
                      <a:pt x="300" y="45"/>
                    </a:lnTo>
                    <a:lnTo>
                      <a:pt x="300" y="48"/>
                    </a:lnTo>
                    <a:lnTo>
                      <a:pt x="300" y="54"/>
                    </a:lnTo>
                    <a:lnTo>
                      <a:pt x="300" y="57"/>
                    </a:lnTo>
                    <a:lnTo>
                      <a:pt x="300" y="57"/>
                    </a:lnTo>
                    <a:lnTo>
                      <a:pt x="301" y="62"/>
                    </a:lnTo>
                    <a:lnTo>
                      <a:pt x="301" y="81"/>
                    </a:lnTo>
                    <a:lnTo>
                      <a:pt x="301" y="68"/>
                    </a:lnTo>
                    <a:lnTo>
                      <a:pt x="301" y="74"/>
                    </a:lnTo>
                    <a:lnTo>
                      <a:pt x="301" y="62"/>
                    </a:lnTo>
                    <a:lnTo>
                      <a:pt x="301" y="62"/>
                    </a:lnTo>
                    <a:lnTo>
                      <a:pt x="301" y="65"/>
                    </a:lnTo>
                    <a:lnTo>
                      <a:pt x="301" y="60"/>
                    </a:lnTo>
                    <a:lnTo>
                      <a:pt x="303" y="65"/>
                    </a:lnTo>
                    <a:lnTo>
                      <a:pt x="303" y="56"/>
                    </a:lnTo>
                    <a:lnTo>
                      <a:pt x="303" y="60"/>
                    </a:lnTo>
                    <a:lnTo>
                      <a:pt x="303" y="51"/>
                    </a:lnTo>
                    <a:lnTo>
                      <a:pt x="303" y="50"/>
                    </a:lnTo>
                    <a:lnTo>
                      <a:pt x="303" y="53"/>
                    </a:lnTo>
                    <a:lnTo>
                      <a:pt x="303" y="48"/>
                    </a:lnTo>
                    <a:lnTo>
                      <a:pt x="303" y="59"/>
                    </a:lnTo>
                    <a:lnTo>
                      <a:pt x="304" y="59"/>
                    </a:lnTo>
                    <a:lnTo>
                      <a:pt x="304" y="69"/>
                    </a:lnTo>
                    <a:lnTo>
                      <a:pt x="304" y="71"/>
                    </a:lnTo>
                    <a:lnTo>
                      <a:pt x="304" y="68"/>
                    </a:lnTo>
                    <a:lnTo>
                      <a:pt x="304" y="74"/>
                    </a:lnTo>
                    <a:lnTo>
                      <a:pt x="304" y="72"/>
                    </a:lnTo>
                    <a:lnTo>
                      <a:pt x="304" y="68"/>
                    </a:lnTo>
                    <a:lnTo>
                      <a:pt x="304" y="65"/>
                    </a:lnTo>
                    <a:lnTo>
                      <a:pt x="306" y="62"/>
                    </a:lnTo>
                    <a:lnTo>
                      <a:pt x="306" y="60"/>
                    </a:lnTo>
                    <a:lnTo>
                      <a:pt x="306" y="69"/>
                    </a:lnTo>
                    <a:lnTo>
                      <a:pt x="306" y="65"/>
                    </a:lnTo>
                    <a:lnTo>
                      <a:pt x="306" y="63"/>
                    </a:lnTo>
                    <a:lnTo>
                      <a:pt x="306" y="71"/>
                    </a:lnTo>
                    <a:lnTo>
                      <a:pt x="306" y="63"/>
                    </a:lnTo>
                    <a:lnTo>
                      <a:pt x="306" y="59"/>
                    </a:lnTo>
                    <a:lnTo>
                      <a:pt x="307" y="65"/>
                    </a:lnTo>
                    <a:lnTo>
                      <a:pt x="307" y="62"/>
                    </a:lnTo>
                    <a:lnTo>
                      <a:pt x="307" y="66"/>
                    </a:lnTo>
                    <a:lnTo>
                      <a:pt x="307" y="57"/>
                    </a:lnTo>
                    <a:lnTo>
                      <a:pt x="307" y="62"/>
                    </a:lnTo>
                    <a:lnTo>
                      <a:pt x="307" y="53"/>
                    </a:lnTo>
                    <a:lnTo>
                      <a:pt x="307" y="57"/>
                    </a:lnTo>
                    <a:lnTo>
                      <a:pt x="307" y="62"/>
                    </a:lnTo>
                    <a:lnTo>
                      <a:pt x="309" y="60"/>
                    </a:lnTo>
                    <a:lnTo>
                      <a:pt x="309" y="48"/>
                    </a:lnTo>
                    <a:lnTo>
                      <a:pt x="309" y="45"/>
                    </a:lnTo>
                    <a:lnTo>
                      <a:pt x="309" y="51"/>
                    </a:lnTo>
                    <a:lnTo>
                      <a:pt x="309" y="56"/>
                    </a:lnTo>
                    <a:lnTo>
                      <a:pt x="309" y="63"/>
                    </a:lnTo>
                    <a:lnTo>
                      <a:pt x="309" y="56"/>
                    </a:lnTo>
                    <a:lnTo>
                      <a:pt x="309" y="54"/>
                    </a:lnTo>
                    <a:lnTo>
                      <a:pt x="310" y="50"/>
                    </a:lnTo>
                    <a:lnTo>
                      <a:pt x="310" y="69"/>
                    </a:lnTo>
                    <a:lnTo>
                      <a:pt x="310" y="57"/>
                    </a:lnTo>
                    <a:lnTo>
                      <a:pt x="310" y="54"/>
                    </a:lnTo>
                    <a:lnTo>
                      <a:pt x="310" y="54"/>
                    </a:lnTo>
                    <a:lnTo>
                      <a:pt x="310" y="54"/>
                    </a:lnTo>
                    <a:lnTo>
                      <a:pt x="310" y="56"/>
                    </a:lnTo>
                    <a:lnTo>
                      <a:pt x="312" y="53"/>
                    </a:lnTo>
                    <a:lnTo>
                      <a:pt x="312" y="54"/>
                    </a:lnTo>
                    <a:lnTo>
                      <a:pt x="312" y="62"/>
                    </a:lnTo>
                    <a:lnTo>
                      <a:pt x="312" y="65"/>
                    </a:lnTo>
                    <a:lnTo>
                      <a:pt x="312" y="50"/>
                    </a:lnTo>
                    <a:lnTo>
                      <a:pt x="312" y="59"/>
                    </a:lnTo>
                    <a:lnTo>
                      <a:pt x="312" y="62"/>
                    </a:lnTo>
                    <a:lnTo>
                      <a:pt x="312" y="56"/>
                    </a:lnTo>
                    <a:lnTo>
                      <a:pt x="313" y="56"/>
                    </a:lnTo>
                    <a:lnTo>
                      <a:pt x="313" y="54"/>
                    </a:lnTo>
                    <a:lnTo>
                      <a:pt x="313" y="47"/>
                    </a:lnTo>
                    <a:lnTo>
                      <a:pt x="313" y="56"/>
                    </a:lnTo>
                    <a:lnTo>
                      <a:pt x="313" y="56"/>
                    </a:lnTo>
                    <a:lnTo>
                      <a:pt x="313" y="62"/>
                    </a:lnTo>
                    <a:lnTo>
                      <a:pt x="313" y="75"/>
                    </a:lnTo>
                    <a:lnTo>
                      <a:pt x="313" y="71"/>
                    </a:lnTo>
                    <a:lnTo>
                      <a:pt x="315" y="71"/>
                    </a:lnTo>
                    <a:lnTo>
                      <a:pt x="315" y="83"/>
                    </a:lnTo>
                    <a:lnTo>
                      <a:pt x="315" y="72"/>
                    </a:lnTo>
                    <a:lnTo>
                      <a:pt x="315" y="63"/>
                    </a:lnTo>
                    <a:lnTo>
                      <a:pt x="315" y="62"/>
                    </a:lnTo>
                    <a:lnTo>
                      <a:pt x="315" y="57"/>
                    </a:lnTo>
                    <a:lnTo>
                      <a:pt x="315" y="47"/>
                    </a:lnTo>
                    <a:lnTo>
                      <a:pt x="316" y="48"/>
                    </a:lnTo>
                    <a:lnTo>
                      <a:pt x="316" y="47"/>
                    </a:lnTo>
                    <a:lnTo>
                      <a:pt x="316" y="50"/>
                    </a:lnTo>
                    <a:lnTo>
                      <a:pt x="316" y="66"/>
                    </a:lnTo>
                    <a:lnTo>
                      <a:pt x="316" y="56"/>
                    </a:lnTo>
                    <a:lnTo>
                      <a:pt x="316" y="68"/>
                    </a:lnTo>
                    <a:lnTo>
                      <a:pt x="316" y="68"/>
                    </a:lnTo>
                    <a:lnTo>
                      <a:pt x="316" y="69"/>
                    </a:lnTo>
                    <a:lnTo>
                      <a:pt x="318" y="59"/>
                    </a:lnTo>
                    <a:lnTo>
                      <a:pt x="318" y="59"/>
                    </a:lnTo>
                    <a:lnTo>
                      <a:pt x="318" y="62"/>
                    </a:lnTo>
                    <a:lnTo>
                      <a:pt x="318" y="66"/>
                    </a:lnTo>
                    <a:lnTo>
                      <a:pt x="318" y="54"/>
                    </a:lnTo>
                    <a:lnTo>
                      <a:pt x="318" y="57"/>
                    </a:lnTo>
                    <a:lnTo>
                      <a:pt x="318" y="62"/>
                    </a:lnTo>
                    <a:lnTo>
                      <a:pt x="318" y="56"/>
                    </a:lnTo>
                    <a:lnTo>
                      <a:pt x="319" y="53"/>
                    </a:lnTo>
                    <a:lnTo>
                      <a:pt x="319" y="45"/>
                    </a:lnTo>
                    <a:lnTo>
                      <a:pt x="319" y="44"/>
                    </a:lnTo>
                    <a:lnTo>
                      <a:pt x="319" y="45"/>
                    </a:lnTo>
                    <a:lnTo>
                      <a:pt x="319" y="60"/>
                    </a:lnTo>
                    <a:lnTo>
                      <a:pt x="319" y="60"/>
                    </a:lnTo>
                    <a:lnTo>
                      <a:pt x="319" y="69"/>
                    </a:lnTo>
                    <a:lnTo>
                      <a:pt x="319" y="69"/>
                    </a:lnTo>
                    <a:lnTo>
                      <a:pt x="321" y="69"/>
                    </a:lnTo>
                    <a:lnTo>
                      <a:pt x="321" y="56"/>
                    </a:lnTo>
                    <a:lnTo>
                      <a:pt x="321" y="68"/>
                    </a:lnTo>
                    <a:lnTo>
                      <a:pt x="321" y="56"/>
                    </a:lnTo>
                    <a:lnTo>
                      <a:pt x="321" y="65"/>
                    </a:lnTo>
                    <a:lnTo>
                      <a:pt x="321" y="59"/>
                    </a:lnTo>
                    <a:lnTo>
                      <a:pt x="321" y="54"/>
                    </a:lnTo>
                    <a:lnTo>
                      <a:pt x="321" y="50"/>
                    </a:lnTo>
                    <a:lnTo>
                      <a:pt x="322" y="54"/>
                    </a:lnTo>
                    <a:lnTo>
                      <a:pt x="322" y="54"/>
                    </a:lnTo>
                    <a:lnTo>
                      <a:pt x="322" y="38"/>
                    </a:lnTo>
                    <a:lnTo>
                      <a:pt x="322" y="45"/>
                    </a:lnTo>
                    <a:lnTo>
                      <a:pt x="322" y="42"/>
                    </a:lnTo>
                    <a:lnTo>
                      <a:pt x="322" y="57"/>
                    </a:lnTo>
                    <a:lnTo>
                      <a:pt x="322" y="57"/>
                    </a:lnTo>
                    <a:lnTo>
                      <a:pt x="322" y="71"/>
                    </a:lnTo>
                    <a:lnTo>
                      <a:pt x="324" y="62"/>
                    </a:lnTo>
                    <a:lnTo>
                      <a:pt x="324" y="62"/>
                    </a:lnTo>
                    <a:lnTo>
                      <a:pt x="324" y="72"/>
                    </a:lnTo>
                    <a:lnTo>
                      <a:pt x="324" y="72"/>
                    </a:lnTo>
                    <a:lnTo>
                      <a:pt x="324" y="62"/>
                    </a:lnTo>
                    <a:lnTo>
                      <a:pt x="324" y="57"/>
                    </a:lnTo>
                    <a:lnTo>
                      <a:pt x="324" y="66"/>
                    </a:lnTo>
                    <a:lnTo>
                      <a:pt x="324" y="60"/>
                    </a:lnTo>
                    <a:lnTo>
                      <a:pt x="325" y="48"/>
                    </a:lnTo>
                    <a:lnTo>
                      <a:pt x="325" y="62"/>
                    </a:lnTo>
                    <a:lnTo>
                      <a:pt x="325" y="57"/>
                    </a:lnTo>
                    <a:lnTo>
                      <a:pt x="325" y="56"/>
                    </a:lnTo>
                    <a:lnTo>
                      <a:pt x="325" y="54"/>
                    </a:lnTo>
                    <a:lnTo>
                      <a:pt x="325" y="48"/>
                    </a:lnTo>
                    <a:lnTo>
                      <a:pt x="325" y="39"/>
                    </a:lnTo>
                    <a:lnTo>
                      <a:pt x="325" y="54"/>
                    </a:lnTo>
                    <a:lnTo>
                      <a:pt x="327" y="48"/>
                    </a:lnTo>
                    <a:lnTo>
                      <a:pt x="327" y="50"/>
                    </a:lnTo>
                    <a:lnTo>
                      <a:pt x="327" y="50"/>
                    </a:lnTo>
                    <a:lnTo>
                      <a:pt x="327" y="44"/>
                    </a:lnTo>
                    <a:lnTo>
                      <a:pt x="327" y="45"/>
                    </a:lnTo>
                    <a:lnTo>
                      <a:pt x="327" y="50"/>
                    </a:lnTo>
                    <a:lnTo>
                      <a:pt x="327" y="50"/>
                    </a:lnTo>
                    <a:lnTo>
                      <a:pt x="327" y="65"/>
                    </a:lnTo>
                    <a:lnTo>
                      <a:pt x="328" y="60"/>
                    </a:lnTo>
                    <a:lnTo>
                      <a:pt x="328" y="78"/>
                    </a:lnTo>
                    <a:lnTo>
                      <a:pt x="328" y="72"/>
                    </a:lnTo>
                    <a:lnTo>
                      <a:pt x="328" y="66"/>
                    </a:lnTo>
                    <a:lnTo>
                      <a:pt x="328" y="72"/>
                    </a:lnTo>
                    <a:lnTo>
                      <a:pt x="328" y="74"/>
                    </a:lnTo>
                    <a:lnTo>
                      <a:pt x="328" y="65"/>
                    </a:lnTo>
                    <a:lnTo>
                      <a:pt x="328" y="59"/>
                    </a:lnTo>
                    <a:lnTo>
                      <a:pt x="330" y="60"/>
                    </a:lnTo>
                    <a:lnTo>
                      <a:pt x="330" y="57"/>
                    </a:lnTo>
                    <a:lnTo>
                      <a:pt x="330" y="57"/>
                    </a:lnTo>
                    <a:lnTo>
                      <a:pt x="330" y="50"/>
                    </a:lnTo>
                    <a:lnTo>
                      <a:pt x="330" y="54"/>
                    </a:lnTo>
                    <a:lnTo>
                      <a:pt x="330" y="50"/>
                    </a:lnTo>
                    <a:lnTo>
                      <a:pt x="330" y="51"/>
                    </a:lnTo>
                    <a:lnTo>
                      <a:pt x="330" y="54"/>
                    </a:lnTo>
                    <a:lnTo>
                      <a:pt x="331" y="35"/>
                    </a:lnTo>
                    <a:lnTo>
                      <a:pt x="331" y="57"/>
                    </a:lnTo>
                    <a:lnTo>
                      <a:pt x="331" y="54"/>
                    </a:lnTo>
                    <a:lnTo>
                      <a:pt x="331" y="62"/>
                    </a:lnTo>
                    <a:lnTo>
                      <a:pt x="331" y="63"/>
                    </a:lnTo>
                    <a:lnTo>
                      <a:pt x="331" y="60"/>
                    </a:lnTo>
                    <a:lnTo>
                      <a:pt x="331" y="59"/>
                    </a:lnTo>
                    <a:lnTo>
                      <a:pt x="331" y="60"/>
                    </a:lnTo>
                    <a:lnTo>
                      <a:pt x="332" y="56"/>
                    </a:lnTo>
                    <a:lnTo>
                      <a:pt x="332" y="54"/>
                    </a:lnTo>
                    <a:lnTo>
                      <a:pt x="332" y="68"/>
                    </a:lnTo>
                    <a:lnTo>
                      <a:pt x="332" y="51"/>
                    </a:lnTo>
                    <a:lnTo>
                      <a:pt x="332" y="59"/>
                    </a:lnTo>
                    <a:lnTo>
                      <a:pt x="332" y="48"/>
                    </a:lnTo>
                    <a:lnTo>
                      <a:pt x="332" y="48"/>
                    </a:lnTo>
                    <a:lnTo>
                      <a:pt x="332" y="44"/>
                    </a:lnTo>
                    <a:lnTo>
                      <a:pt x="334" y="48"/>
                    </a:lnTo>
                    <a:lnTo>
                      <a:pt x="334" y="50"/>
                    </a:lnTo>
                    <a:lnTo>
                      <a:pt x="334" y="44"/>
                    </a:lnTo>
                    <a:lnTo>
                      <a:pt x="334" y="50"/>
                    </a:lnTo>
                    <a:lnTo>
                      <a:pt x="334" y="53"/>
                    </a:lnTo>
                    <a:lnTo>
                      <a:pt x="334" y="66"/>
                    </a:lnTo>
                    <a:lnTo>
                      <a:pt x="334" y="71"/>
                    </a:lnTo>
                    <a:lnTo>
                      <a:pt x="334" y="68"/>
                    </a:lnTo>
                    <a:lnTo>
                      <a:pt x="335" y="63"/>
                    </a:lnTo>
                    <a:lnTo>
                      <a:pt x="335" y="63"/>
                    </a:lnTo>
                    <a:lnTo>
                      <a:pt x="335" y="59"/>
                    </a:lnTo>
                    <a:lnTo>
                      <a:pt x="335" y="59"/>
                    </a:lnTo>
                    <a:lnTo>
                      <a:pt x="335" y="59"/>
                    </a:lnTo>
                    <a:lnTo>
                      <a:pt x="335" y="44"/>
                    </a:lnTo>
                    <a:lnTo>
                      <a:pt x="335" y="50"/>
                    </a:lnTo>
                    <a:lnTo>
                      <a:pt x="335" y="59"/>
                    </a:lnTo>
                    <a:lnTo>
                      <a:pt x="337" y="53"/>
                    </a:lnTo>
                    <a:lnTo>
                      <a:pt x="337" y="50"/>
                    </a:lnTo>
                    <a:lnTo>
                      <a:pt x="337" y="38"/>
                    </a:lnTo>
                    <a:lnTo>
                      <a:pt x="337" y="45"/>
                    </a:lnTo>
                    <a:lnTo>
                      <a:pt x="337" y="42"/>
                    </a:lnTo>
                    <a:lnTo>
                      <a:pt x="337" y="47"/>
                    </a:lnTo>
                    <a:lnTo>
                      <a:pt x="337" y="42"/>
                    </a:lnTo>
                    <a:lnTo>
                      <a:pt x="337" y="41"/>
                    </a:lnTo>
                    <a:lnTo>
                      <a:pt x="338" y="53"/>
                    </a:lnTo>
                    <a:lnTo>
                      <a:pt x="338" y="53"/>
                    </a:lnTo>
                    <a:lnTo>
                      <a:pt x="338" y="47"/>
                    </a:lnTo>
                    <a:lnTo>
                      <a:pt x="338" y="51"/>
                    </a:lnTo>
                    <a:lnTo>
                      <a:pt x="338" y="41"/>
                    </a:lnTo>
                    <a:lnTo>
                      <a:pt x="338" y="51"/>
                    </a:lnTo>
                    <a:lnTo>
                      <a:pt x="338" y="38"/>
                    </a:lnTo>
                    <a:lnTo>
                      <a:pt x="338" y="47"/>
                    </a:lnTo>
                    <a:lnTo>
                      <a:pt x="340" y="59"/>
                    </a:lnTo>
                    <a:lnTo>
                      <a:pt x="340" y="63"/>
                    </a:lnTo>
                    <a:lnTo>
                      <a:pt x="340" y="69"/>
                    </a:lnTo>
                    <a:lnTo>
                      <a:pt x="340" y="77"/>
                    </a:lnTo>
                    <a:lnTo>
                      <a:pt x="340" y="80"/>
                    </a:lnTo>
                    <a:lnTo>
                      <a:pt x="340" y="78"/>
                    </a:lnTo>
                    <a:lnTo>
                      <a:pt x="340" y="80"/>
                    </a:lnTo>
                    <a:lnTo>
                      <a:pt x="341" y="69"/>
                    </a:lnTo>
                    <a:lnTo>
                      <a:pt x="341" y="57"/>
                    </a:lnTo>
                    <a:lnTo>
                      <a:pt x="341" y="50"/>
                    </a:lnTo>
                    <a:lnTo>
                      <a:pt x="341" y="54"/>
                    </a:lnTo>
                    <a:lnTo>
                      <a:pt x="341" y="51"/>
                    </a:lnTo>
                    <a:lnTo>
                      <a:pt x="341" y="45"/>
                    </a:lnTo>
                    <a:lnTo>
                      <a:pt x="341" y="47"/>
                    </a:lnTo>
                    <a:lnTo>
                      <a:pt x="341" y="50"/>
                    </a:lnTo>
                    <a:lnTo>
                      <a:pt x="343" y="44"/>
                    </a:lnTo>
                    <a:lnTo>
                      <a:pt x="343" y="51"/>
                    </a:lnTo>
                    <a:lnTo>
                      <a:pt x="343" y="45"/>
                    </a:lnTo>
                    <a:lnTo>
                      <a:pt x="343" y="56"/>
                    </a:lnTo>
                    <a:lnTo>
                      <a:pt x="343" y="68"/>
                    </a:lnTo>
                    <a:lnTo>
                      <a:pt x="343" y="60"/>
                    </a:lnTo>
                    <a:lnTo>
                      <a:pt x="343" y="77"/>
                    </a:lnTo>
                    <a:lnTo>
                      <a:pt x="343" y="72"/>
                    </a:lnTo>
                    <a:lnTo>
                      <a:pt x="344" y="68"/>
                    </a:lnTo>
                    <a:lnTo>
                      <a:pt x="344" y="65"/>
                    </a:lnTo>
                    <a:lnTo>
                      <a:pt x="344" y="62"/>
                    </a:lnTo>
                    <a:lnTo>
                      <a:pt x="344" y="56"/>
                    </a:lnTo>
                    <a:lnTo>
                      <a:pt x="344" y="63"/>
                    </a:lnTo>
                    <a:lnTo>
                      <a:pt x="344" y="60"/>
                    </a:lnTo>
                    <a:lnTo>
                      <a:pt x="344" y="56"/>
                    </a:lnTo>
                    <a:lnTo>
                      <a:pt x="344" y="59"/>
                    </a:lnTo>
                    <a:lnTo>
                      <a:pt x="346" y="54"/>
                    </a:lnTo>
                    <a:lnTo>
                      <a:pt x="346" y="51"/>
                    </a:lnTo>
                    <a:lnTo>
                      <a:pt x="346" y="38"/>
                    </a:lnTo>
                    <a:lnTo>
                      <a:pt x="346" y="44"/>
                    </a:lnTo>
                    <a:lnTo>
                      <a:pt x="346" y="45"/>
                    </a:lnTo>
                    <a:lnTo>
                      <a:pt x="346" y="45"/>
                    </a:lnTo>
                    <a:lnTo>
                      <a:pt x="346" y="57"/>
                    </a:lnTo>
                    <a:lnTo>
                      <a:pt x="346" y="65"/>
                    </a:lnTo>
                    <a:lnTo>
                      <a:pt x="347" y="62"/>
                    </a:lnTo>
                    <a:lnTo>
                      <a:pt x="347" y="60"/>
                    </a:lnTo>
                    <a:lnTo>
                      <a:pt x="347" y="62"/>
                    </a:lnTo>
                    <a:lnTo>
                      <a:pt x="347" y="57"/>
                    </a:lnTo>
                    <a:lnTo>
                      <a:pt x="347" y="65"/>
                    </a:lnTo>
                    <a:lnTo>
                      <a:pt x="347" y="54"/>
                    </a:lnTo>
                    <a:lnTo>
                      <a:pt x="347" y="50"/>
                    </a:lnTo>
                    <a:lnTo>
                      <a:pt x="347" y="51"/>
                    </a:lnTo>
                    <a:lnTo>
                      <a:pt x="349" y="45"/>
                    </a:lnTo>
                    <a:lnTo>
                      <a:pt x="349" y="45"/>
                    </a:lnTo>
                    <a:lnTo>
                      <a:pt x="349" y="42"/>
                    </a:lnTo>
                    <a:lnTo>
                      <a:pt x="349" y="47"/>
                    </a:lnTo>
                    <a:lnTo>
                      <a:pt x="349" y="38"/>
                    </a:lnTo>
                    <a:lnTo>
                      <a:pt x="349" y="47"/>
                    </a:lnTo>
                    <a:lnTo>
                      <a:pt x="349" y="47"/>
                    </a:lnTo>
                    <a:lnTo>
                      <a:pt x="349" y="41"/>
                    </a:lnTo>
                    <a:lnTo>
                      <a:pt x="350" y="38"/>
                    </a:lnTo>
                    <a:lnTo>
                      <a:pt x="350" y="39"/>
                    </a:lnTo>
                    <a:lnTo>
                      <a:pt x="350" y="30"/>
                    </a:lnTo>
                    <a:lnTo>
                      <a:pt x="350" y="45"/>
                    </a:lnTo>
                    <a:lnTo>
                      <a:pt x="350" y="45"/>
                    </a:lnTo>
                    <a:lnTo>
                      <a:pt x="350" y="60"/>
                    </a:lnTo>
                    <a:lnTo>
                      <a:pt x="350" y="63"/>
                    </a:lnTo>
                    <a:lnTo>
                      <a:pt x="350" y="68"/>
                    </a:lnTo>
                    <a:lnTo>
                      <a:pt x="352" y="69"/>
                    </a:lnTo>
                    <a:lnTo>
                      <a:pt x="352" y="66"/>
                    </a:lnTo>
                    <a:lnTo>
                      <a:pt x="352" y="53"/>
                    </a:lnTo>
                    <a:lnTo>
                      <a:pt x="352" y="53"/>
                    </a:lnTo>
                    <a:lnTo>
                      <a:pt x="352" y="50"/>
                    </a:lnTo>
                    <a:lnTo>
                      <a:pt x="352" y="50"/>
                    </a:lnTo>
                    <a:lnTo>
                      <a:pt x="352" y="42"/>
                    </a:lnTo>
                    <a:lnTo>
                      <a:pt x="352" y="42"/>
                    </a:lnTo>
                    <a:lnTo>
                      <a:pt x="353" y="27"/>
                    </a:lnTo>
                    <a:lnTo>
                      <a:pt x="353" y="30"/>
                    </a:lnTo>
                    <a:lnTo>
                      <a:pt x="353" y="32"/>
                    </a:lnTo>
                    <a:lnTo>
                      <a:pt x="353" y="36"/>
                    </a:lnTo>
                    <a:lnTo>
                      <a:pt x="353" y="38"/>
                    </a:lnTo>
                    <a:lnTo>
                      <a:pt x="353" y="42"/>
                    </a:lnTo>
                    <a:lnTo>
                      <a:pt x="353" y="48"/>
                    </a:lnTo>
                    <a:lnTo>
                      <a:pt x="355" y="47"/>
                    </a:lnTo>
                    <a:lnTo>
                      <a:pt x="355" y="53"/>
                    </a:lnTo>
                    <a:lnTo>
                      <a:pt x="355" y="54"/>
                    </a:lnTo>
                    <a:lnTo>
                      <a:pt x="355" y="54"/>
                    </a:lnTo>
                    <a:lnTo>
                      <a:pt x="355" y="57"/>
                    </a:lnTo>
                    <a:lnTo>
                      <a:pt x="355" y="54"/>
                    </a:lnTo>
                    <a:lnTo>
                      <a:pt x="355" y="53"/>
                    </a:lnTo>
                    <a:lnTo>
                      <a:pt x="355" y="47"/>
                    </a:lnTo>
                    <a:lnTo>
                      <a:pt x="356" y="47"/>
                    </a:lnTo>
                    <a:lnTo>
                      <a:pt x="356" y="56"/>
                    </a:lnTo>
                    <a:lnTo>
                      <a:pt x="356" y="42"/>
                    </a:lnTo>
                    <a:lnTo>
                      <a:pt x="356" y="50"/>
                    </a:lnTo>
                    <a:lnTo>
                      <a:pt x="356" y="36"/>
                    </a:lnTo>
                    <a:lnTo>
                      <a:pt x="356" y="42"/>
                    </a:lnTo>
                    <a:lnTo>
                      <a:pt x="356" y="38"/>
                    </a:lnTo>
                    <a:lnTo>
                      <a:pt x="356" y="47"/>
                    </a:lnTo>
                    <a:lnTo>
                      <a:pt x="358" y="41"/>
                    </a:lnTo>
                    <a:lnTo>
                      <a:pt x="358" y="50"/>
                    </a:lnTo>
                    <a:lnTo>
                      <a:pt x="358" y="42"/>
                    </a:lnTo>
                    <a:lnTo>
                      <a:pt x="358" y="38"/>
                    </a:lnTo>
                    <a:lnTo>
                      <a:pt x="358" y="41"/>
                    </a:lnTo>
                    <a:lnTo>
                      <a:pt x="358" y="38"/>
                    </a:lnTo>
                    <a:lnTo>
                      <a:pt x="358" y="39"/>
                    </a:lnTo>
                    <a:lnTo>
                      <a:pt x="358" y="48"/>
                    </a:lnTo>
                    <a:lnTo>
                      <a:pt x="359" y="50"/>
                    </a:lnTo>
                    <a:lnTo>
                      <a:pt x="359" y="54"/>
                    </a:lnTo>
                    <a:lnTo>
                      <a:pt x="359" y="62"/>
                    </a:lnTo>
                    <a:lnTo>
                      <a:pt x="359" y="65"/>
                    </a:lnTo>
                    <a:lnTo>
                      <a:pt x="359" y="68"/>
                    </a:lnTo>
                    <a:lnTo>
                      <a:pt x="359" y="56"/>
                    </a:lnTo>
                    <a:lnTo>
                      <a:pt x="359" y="51"/>
                    </a:lnTo>
                    <a:lnTo>
                      <a:pt x="361" y="59"/>
                    </a:lnTo>
                    <a:lnTo>
                      <a:pt x="361" y="45"/>
                    </a:lnTo>
                    <a:lnTo>
                      <a:pt x="361" y="33"/>
                    </a:lnTo>
                    <a:lnTo>
                      <a:pt x="361" y="44"/>
                    </a:lnTo>
                    <a:lnTo>
                      <a:pt x="361" y="41"/>
                    </a:lnTo>
                    <a:lnTo>
                      <a:pt x="361" y="29"/>
                    </a:lnTo>
                    <a:lnTo>
                      <a:pt x="361" y="32"/>
                    </a:lnTo>
                    <a:lnTo>
                      <a:pt x="361" y="42"/>
                    </a:lnTo>
                    <a:lnTo>
                      <a:pt x="361" y="39"/>
                    </a:lnTo>
                    <a:lnTo>
                      <a:pt x="362" y="35"/>
                    </a:lnTo>
                    <a:lnTo>
                      <a:pt x="362" y="24"/>
                    </a:lnTo>
                    <a:lnTo>
                      <a:pt x="362" y="39"/>
                    </a:lnTo>
                    <a:lnTo>
                      <a:pt x="362" y="41"/>
                    </a:lnTo>
                    <a:lnTo>
                      <a:pt x="362" y="29"/>
                    </a:lnTo>
                    <a:lnTo>
                      <a:pt x="362" y="39"/>
                    </a:lnTo>
                    <a:lnTo>
                      <a:pt x="362" y="54"/>
                    </a:lnTo>
                    <a:lnTo>
                      <a:pt x="364" y="53"/>
                    </a:lnTo>
                    <a:lnTo>
                      <a:pt x="364" y="50"/>
                    </a:lnTo>
                    <a:lnTo>
                      <a:pt x="364" y="48"/>
                    </a:lnTo>
                    <a:lnTo>
                      <a:pt x="364" y="45"/>
                    </a:lnTo>
                    <a:lnTo>
                      <a:pt x="364" y="48"/>
                    </a:lnTo>
                    <a:lnTo>
                      <a:pt x="364" y="47"/>
                    </a:lnTo>
                    <a:lnTo>
                      <a:pt x="364" y="33"/>
                    </a:lnTo>
                    <a:lnTo>
                      <a:pt x="364" y="30"/>
                    </a:lnTo>
                    <a:lnTo>
                      <a:pt x="365" y="27"/>
                    </a:lnTo>
                    <a:lnTo>
                      <a:pt x="365" y="29"/>
                    </a:lnTo>
                    <a:lnTo>
                      <a:pt x="365" y="33"/>
                    </a:lnTo>
                    <a:lnTo>
                      <a:pt x="365" y="14"/>
                    </a:lnTo>
                    <a:lnTo>
                      <a:pt x="365" y="26"/>
                    </a:lnTo>
                    <a:lnTo>
                      <a:pt x="365" y="30"/>
                    </a:lnTo>
                    <a:lnTo>
                      <a:pt x="365" y="24"/>
                    </a:lnTo>
                    <a:lnTo>
                      <a:pt x="365" y="29"/>
                    </a:lnTo>
                    <a:lnTo>
                      <a:pt x="367" y="47"/>
                    </a:lnTo>
                    <a:lnTo>
                      <a:pt x="367" y="45"/>
                    </a:lnTo>
                    <a:lnTo>
                      <a:pt x="367" y="53"/>
                    </a:lnTo>
                    <a:lnTo>
                      <a:pt x="367" y="42"/>
                    </a:lnTo>
                    <a:lnTo>
                      <a:pt x="367" y="41"/>
                    </a:lnTo>
                    <a:lnTo>
                      <a:pt x="367" y="47"/>
                    </a:lnTo>
                    <a:lnTo>
                      <a:pt x="367" y="38"/>
                    </a:lnTo>
                    <a:lnTo>
                      <a:pt x="367" y="38"/>
                    </a:lnTo>
                    <a:lnTo>
                      <a:pt x="368" y="21"/>
                    </a:lnTo>
                    <a:lnTo>
                      <a:pt x="368" y="29"/>
                    </a:lnTo>
                    <a:lnTo>
                      <a:pt x="368" y="30"/>
                    </a:lnTo>
                    <a:lnTo>
                      <a:pt x="368" y="24"/>
                    </a:lnTo>
                    <a:lnTo>
                      <a:pt x="368" y="29"/>
                    </a:lnTo>
                    <a:lnTo>
                      <a:pt x="368" y="26"/>
                    </a:lnTo>
                    <a:lnTo>
                      <a:pt x="368" y="24"/>
                    </a:lnTo>
                    <a:lnTo>
                      <a:pt x="368" y="21"/>
                    </a:lnTo>
                    <a:lnTo>
                      <a:pt x="370" y="30"/>
                    </a:lnTo>
                    <a:lnTo>
                      <a:pt x="370" y="29"/>
                    </a:lnTo>
                    <a:lnTo>
                      <a:pt x="370" y="24"/>
                    </a:lnTo>
                    <a:lnTo>
                      <a:pt x="370" y="21"/>
                    </a:lnTo>
                    <a:lnTo>
                      <a:pt x="370" y="29"/>
                    </a:lnTo>
                    <a:lnTo>
                      <a:pt x="370" y="32"/>
                    </a:lnTo>
                    <a:lnTo>
                      <a:pt x="370" y="39"/>
                    </a:lnTo>
                    <a:lnTo>
                      <a:pt x="370" y="45"/>
                    </a:lnTo>
                    <a:lnTo>
                      <a:pt x="371" y="44"/>
                    </a:lnTo>
                    <a:lnTo>
                      <a:pt x="371" y="41"/>
                    </a:lnTo>
                    <a:lnTo>
                      <a:pt x="371" y="38"/>
                    </a:lnTo>
                    <a:lnTo>
                      <a:pt x="371" y="48"/>
                    </a:lnTo>
                    <a:lnTo>
                      <a:pt x="371" y="57"/>
                    </a:lnTo>
                    <a:lnTo>
                      <a:pt x="371" y="47"/>
                    </a:lnTo>
                    <a:lnTo>
                      <a:pt x="371" y="38"/>
                    </a:lnTo>
                    <a:lnTo>
                      <a:pt x="371" y="32"/>
                    </a:lnTo>
                    <a:lnTo>
                      <a:pt x="373" y="26"/>
                    </a:lnTo>
                    <a:lnTo>
                      <a:pt x="373" y="23"/>
                    </a:lnTo>
                    <a:lnTo>
                      <a:pt x="373" y="26"/>
                    </a:lnTo>
                    <a:lnTo>
                      <a:pt x="373" y="24"/>
                    </a:lnTo>
                    <a:lnTo>
                      <a:pt x="373" y="24"/>
                    </a:lnTo>
                    <a:lnTo>
                      <a:pt x="373" y="21"/>
                    </a:lnTo>
                    <a:lnTo>
                      <a:pt x="373" y="20"/>
                    </a:lnTo>
                    <a:lnTo>
                      <a:pt x="373" y="14"/>
                    </a:lnTo>
                    <a:lnTo>
                      <a:pt x="374" y="24"/>
                    </a:lnTo>
                    <a:lnTo>
                      <a:pt x="374" y="30"/>
                    </a:lnTo>
                    <a:lnTo>
                      <a:pt x="374" y="27"/>
                    </a:lnTo>
                    <a:lnTo>
                      <a:pt x="374" y="42"/>
                    </a:lnTo>
                    <a:lnTo>
                      <a:pt x="374" y="36"/>
                    </a:lnTo>
                    <a:lnTo>
                      <a:pt x="374" y="53"/>
                    </a:lnTo>
                    <a:lnTo>
                      <a:pt x="374" y="60"/>
                    </a:lnTo>
                    <a:lnTo>
                      <a:pt x="374" y="53"/>
                    </a:lnTo>
                    <a:lnTo>
                      <a:pt x="376" y="44"/>
                    </a:lnTo>
                    <a:lnTo>
                      <a:pt x="376" y="33"/>
                    </a:lnTo>
                    <a:lnTo>
                      <a:pt x="376" y="41"/>
                    </a:lnTo>
                    <a:lnTo>
                      <a:pt x="376" y="26"/>
                    </a:lnTo>
                    <a:lnTo>
                      <a:pt x="376" y="30"/>
                    </a:lnTo>
                    <a:lnTo>
                      <a:pt x="376" y="21"/>
                    </a:lnTo>
                    <a:lnTo>
                      <a:pt x="376" y="44"/>
                    </a:lnTo>
                    <a:lnTo>
                      <a:pt x="376" y="33"/>
                    </a:lnTo>
                    <a:lnTo>
                      <a:pt x="377" y="23"/>
                    </a:lnTo>
                    <a:lnTo>
                      <a:pt x="377" y="24"/>
                    </a:lnTo>
                    <a:lnTo>
                      <a:pt x="377" y="24"/>
                    </a:lnTo>
                    <a:lnTo>
                      <a:pt x="377" y="36"/>
                    </a:lnTo>
                    <a:lnTo>
                      <a:pt x="377" y="30"/>
                    </a:lnTo>
                    <a:lnTo>
                      <a:pt x="377" y="30"/>
                    </a:lnTo>
                    <a:lnTo>
                      <a:pt x="377" y="42"/>
                    </a:lnTo>
                    <a:lnTo>
                      <a:pt x="377" y="42"/>
                    </a:lnTo>
                    <a:lnTo>
                      <a:pt x="379" y="48"/>
                    </a:lnTo>
                    <a:lnTo>
                      <a:pt x="379" y="36"/>
                    </a:lnTo>
                    <a:lnTo>
                      <a:pt x="379" y="38"/>
                    </a:lnTo>
                    <a:lnTo>
                      <a:pt x="379" y="39"/>
                    </a:lnTo>
                    <a:lnTo>
                      <a:pt x="379" y="41"/>
                    </a:lnTo>
                    <a:lnTo>
                      <a:pt x="379" y="21"/>
                    </a:lnTo>
                    <a:lnTo>
                      <a:pt x="379" y="38"/>
                    </a:lnTo>
                    <a:lnTo>
                      <a:pt x="379" y="27"/>
                    </a:lnTo>
                    <a:lnTo>
                      <a:pt x="380" y="24"/>
                    </a:lnTo>
                    <a:lnTo>
                      <a:pt x="380" y="23"/>
                    </a:lnTo>
                    <a:lnTo>
                      <a:pt x="380" y="11"/>
                    </a:lnTo>
                    <a:lnTo>
                      <a:pt x="380" y="26"/>
                    </a:lnTo>
                    <a:lnTo>
                      <a:pt x="380" y="26"/>
                    </a:lnTo>
                    <a:lnTo>
                      <a:pt x="380" y="6"/>
                    </a:lnTo>
                    <a:lnTo>
                      <a:pt x="380" y="2"/>
                    </a:lnTo>
                    <a:lnTo>
                      <a:pt x="380" y="23"/>
                    </a:lnTo>
                    <a:lnTo>
                      <a:pt x="382" y="21"/>
                    </a:lnTo>
                    <a:lnTo>
                      <a:pt x="382" y="20"/>
                    </a:lnTo>
                    <a:lnTo>
                      <a:pt x="382" y="35"/>
                    </a:lnTo>
                    <a:lnTo>
                      <a:pt x="382" y="32"/>
                    </a:lnTo>
                    <a:lnTo>
                      <a:pt x="382" y="36"/>
                    </a:lnTo>
                    <a:lnTo>
                      <a:pt x="382" y="45"/>
                    </a:lnTo>
                    <a:lnTo>
                      <a:pt x="382" y="35"/>
                    </a:lnTo>
                    <a:lnTo>
                      <a:pt x="382" y="33"/>
                    </a:lnTo>
                    <a:lnTo>
                      <a:pt x="383" y="38"/>
                    </a:lnTo>
                    <a:lnTo>
                      <a:pt x="383" y="26"/>
                    </a:lnTo>
                    <a:lnTo>
                      <a:pt x="383" y="24"/>
                    </a:lnTo>
                    <a:lnTo>
                      <a:pt x="383" y="20"/>
                    </a:lnTo>
                    <a:lnTo>
                      <a:pt x="383" y="18"/>
                    </a:lnTo>
                    <a:lnTo>
                      <a:pt x="383" y="29"/>
                    </a:lnTo>
                    <a:lnTo>
                      <a:pt x="383" y="14"/>
                    </a:lnTo>
                    <a:lnTo>
                      <a:pt x="385" y="36"/>
                    </a:lnTo>
                    <a:lnTo>
                      <a:pt x="385" y="17"/>
                    </a:lnTo>
                    <a:lnTo>
                      <a:pt x="385" y="15"/>
                    </a:lnTo>
                    <a:lnTo>
                      <a:pt x="385" y="35"/>
                    </a:lnTo>
                    <a:lnTo>
                      <a:pt x="385" y="17"/>
                    </a:lnTo>
                    <a:lnTo>
                      <a:pt x="385" y="36"/>
                    </a:lnTo>
                    <a:lnTo>
                      <a:pt x="385" y="38"/>
                    </a:lnTo>
                    <a:lnTo>
                      <a:pt x="385" y="35"/>
                    </a:lnTo>
                    <a:lnTo>
                      <a:pt x="385" y="42"/>
                    </a:lnTo>
                    <a:lnTo>
                      <a:pt x="386" y="33"/>
                    </a:lnTo>
                    <a:lnTo>
                      <a:pt x="386" y="35"/>
                    </a:lnTo>
                    <a:lnTo>
                      <a:pt x="386" y="32"/>
                    </a:lnTo>
                    <a:lnTo>
                      <a:pt x="386" y="30"/>
                    </a:lnTo>
                    <a:lnTo>
                      <a:pt x="386" y="21"/>
                    </a:lnTo>
                    <a:lnTo>
                      <a:pt x="386" y="20"/>
                    </a:lnTo>
                    <a:lnTo>
                      <a:pt x="386" y="20"/>
                    </a:lnTo>
                    <a:lnTo>
                      <a:pt x="386" y="0"/>
                    </a:lnTo>
                    <a:lnTo>
                      <a:pt x="388" y="17"/>
                    </a:lnTo>
                    <a:lnTo>
                      <a:pt x="388" y="9"/>
                    </a:lnTo>
                    <a:lnTo>
                      <a:pt x="388" y="20"/>
                    </a:lnTo>
                    <a:lnTo>
                      <a:pt x="388" y="9"/>
                    </a:lnTo>
                    <a:lnTo>
                      <a:pt x="388" y="11"/>
                    </a:lnTo>
                    <a:lnTo>
                      <a:pt x="388" y="14"/>
                    </a:lnTo>
                    <a:lnTo>
                      <a:pt x="388" y="14"/>
                    </a:lnTo>
                    <a:lnTo>
                      <a:pt x="389" y="11"/>
                    </a:lnTo>
                    <a:lnTo>
                      <a:pt x="389" y="20"/>
                    </a:lnTo>
                    <a:lnTo>
                      <a:pt x="389" y="23"/>
                    </a:lnTo>
                    <a:lnTo>
                      <a:pt x="389" y="14"/>
                    </a:lnTo>
                    <a:lnTo>
                      <a:pt x="389" y="17"/>
                    </a:lnTo>
                    <a:lnTo>
                      <a:pt x="389" y="27"/>
                    </a:lnTo>
                    <a:lnTo>
                      <a:pt x="389" y="21"/>
                    </a:lnTo>
                    <a:lnTo>
                      <a:pt x="389" y="33"/>
                    </a:lnTo>
                    <a:lnTo>
                      <a:pt x="391" y="36"/>
                    </a:lnTo>
                    <a:lnTo>
                      <a:pt x="391" y="38"/>
                    </a:lnTo>
                    <a:lnTo>
                      <a:pt x="391" y="33"/>
                    </a:lnTo>
                    <a:lnTo>
                      <a:pt x="391" y="32"/>
                    </a:lnTo>
                    <a:lnTo>
                      <a:pt x="391" y="30"/>
                    </a:lnTo>
                    <a:lnTo>
                      <a:pt x="391" y="20"/>
                    </a:lnTo>
                    <a:lnTo>
                      <a:pt x="391" y="32"/>
                    </a:lnTo>
                    <a:lnTo>
                      <a:pt x="391" y="27"/>
                    </a:lnTo>
                    <a:lnTo>
                      <a:pt x="392" y="20"/>
                    </a:lnTo>
                    <a:lnTo>
                      <a:pt x="392" y="12"/>
                    </a:lnTo>
                    <a:lnTo>
                      <a:pt x="392" y="14"/>
                    </a:lnTo>
                  </a:path>
                </a:pathLst>
              </a:custGeom>
              <a:noFill/>
              <a:ln w="0">
                <a:solidFill>
                  <a:srgbClr val="2E2C2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3" name="Text Box 140"/>
            <p:cNvSpPr txBox="1">
              <a:spLocks noChangeArrowheads="1"/>
            </p:cNvSpPr>
            <p:nvPr/>
          </p:nvSpPr>
          <p:spPr bwMode="auto">
            <a:xfrm>
              <a:off x="4450566" y="1183060"/>
              <a:ext cx="585030" cy="225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400">
                  <a:cs typeface="Arial" pitchFamily="34" charset="0"/>
                </a:rPr>
                <a:t>406.68</a:t>
              </a:r>
            </a:p>
          </p:txBody>
        </p:sp>
        <p:sp>
          <p:nvSpPr>
            <p:cNvPr id="14" name="Text Box 141"/>
            <p:cNvSpPr txBox="1">
              <a:spLocks noChangeArrowheads="1"/>
            </p:cNvSpPr>
            <p:nvPr/>
          </p:nvSpPr>
          <p:spPr bwMode="auto">
            <a:xfrm>
              <a:off x="4444900" y="1782770"/>
              <a:ext cx="583614" cy="225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400">
                  <a:cs typeface="Arial" pitchFamily="34" charset="0"/>
                </a:rPr>
                <a:t>406.67</a:t>
              </a:r>
            </a:p>
          </p:txBody>
        </p:sp>
        <p:sp>
          <p:nvSpPr>
            <p:cNvPr id="15" name="Text Box 142"/>
            <p:cNvSpPr txBox="1">
              <a:spLocks noChangeArrowheads="1"/>
            </p:cNvSpPr>
            <p:nvPr/>
          </p:nvSpPr>
          <p:spPr bwMode="auto">
            <a:xfrm>
              <a:off x="4419403" y="2361530"/>
              <a:ext cx="583614" cy="225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400">
                  <a:cs typeface="Arial" pitchFamily="34" charset="0"/>
                </a:rPr>
                <a:t>406.66</a:t>
              </a:r>
            </a:p>
          </p:txBody>
        </p:sp>
        <p:sp>
          <p:nvSpPr>
            <p:cNvPr id="16" name="Text Box 143"/>
            <p:cNvSpPr txBox="1">
              <a:spLocks noChangeArrowheads="1"/>
            </p:cNvSpPr>
            <p:nvPr/>
          </p:nvSpPr>
          <p:spPr bwMode="auto">
            <a:xfrm>
              <a:off x="5286380" y="1285860"/>
              <a:ext cx="1096400" cy="271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dirty="0" err="1">
                  <a:latin typeface="Times New Roman" pitchFamily="18" charset="0"/>
                  <a:cs typeface="Arial" pitchFamily="34" charset="0"/>
                </a:rPr>
                <a:t>drift</a:t>
              </a:r>
              <a:r>
                <a:rPr lang="de-DE" dirty="0">
                  <a:latin typeface="Times New Roman" pitchFamily="18" charset="0"/>
                  <a:cs typeface="Arial" pitchFamily="34" charset="0"/>
                </a:rPr>
                <a:t> ~ 1pT/h</a:t>
              </a:r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6072198" y="2202412"/>
              <a:ext cx="15263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  10</a:t>
              </a:r>
              <a:r>
                <a:rPr lang="de-DE" baseline="300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-5</a:t>
              </a:r>
              <a:r>
                <a:rPr lang="de-DE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 Hz/h</a:t>
              </a:r>
              <a:endParaRPr lang="de-DE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7" name="TextBox 176"/>
          <p:cNvSpPr txBox="1"/>
          <p:nvPr/>
        </p:nvSpPr>
        <p:spPr>
          <a:xfrm>
            <a:off x="8032798" y="6611779"/>
            <a:ext cx="11112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slide from W. </a:t>
            </a:r>
            <a:r>
              <a:rPr lang="en-US" sz="1000" dirty="0" err="1" smtClean="0"/>
              <a:t>Heil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phaseresidual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8693" y="4263460"/>
            <a:ext cx="4105273" cy="2523125"/>
          </a:xfrm>
          <a:prstGeom prst="rect">
            <a:avLst/>
          </a:prstGeom>
          <a:noFill/>
        </p:spPr>
      </p:pic>
      <p:pic>
        <p:nvPicPr>
          <p:cNvPr id="6" name="Picture 8" descr="phasediff9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06" y="4214818"/>
            <a:ext cx="3929090" cy="2585302"/>
          </a:xfrm>
          <a:prstGeom prst="rect">
            <a:avLst/>
          </a:prstGeom>
          <a:noFill/>
        </p:spPr>
      </p:pic>
      <p:pic>
        <p:nvPicPr>
          <p:cNvPr id="7" name="Grafik 6" descr="Foucault_pendulum_animated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3702" y="666731"/>
            <a:ext cx="1857388" cy="247651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49735" y="-24"/>
            <a:ext cx="7051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Subtraction</a:t>
            </a:r>
            <a:r>
              <a:rPr lang="de-DE" sz="32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sz="32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deterministic</a:t>
            </a:r>
            <a:r>
              <a:rPr lang="de-DE" sz="32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</a:t>
            </a:r>
            <a:r>
              <a:rPr lang="de-DE" sz="32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shifts</a:t>
            </a:r>
            <a:endParaRPr lang="de-DE" sz="3200" b="1" dirty="0">
              <a:solidFill>
                <a:srgbClr val="1504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241690" y="681319"/>
            <a:ext cx="2330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</a:rPr>
              <a:t>I. </a:t>
            </a:r>
            <a:r>
              <a:rPr lang="de-DE" sz="2400" dirty="0" err="1" smtClean="0">
                <a:solidFill>
                  <a:schemeClr val="accent1">
                    <a:lumMod val="75000"/>
                  </a:schemeClr>
                </a:solidFill>
              </a:rPr>
              <a:t>Earth‘s</a:t>
            </a: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accent1">
                    <a:lumMod val="75000"/>
                  </a:schemeClr>
                </a:solidFill>
              </a:rPr>
              <a:t>rotation</a:t>
            </a:r>
            <a:endParaRPr lang="de-DE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Pfeil nach rechts 11"/>
          <p:cNvSpPr/>
          <p:nvPr/>
        </p:nvSpPr>
        <p:spPr>
          <a:xfrm>
            <a:off x="3428992" y="5286388"/>
            <a:ext cx="978408" cy="28575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5500694" y="4457650"/>
            <a:ext cx="201208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Comic Sans MS" pitchFamily="66" charset="0"/>
              </a:rPr>
              <a:t>Phase </a:t>
            </a:r>
            <a:r>
              <a:rPr lang="de-DE" sz="2000" dirty="0" err="1" smtClean="0">
                <a:latin typeface="Comic Sans MS" pitchFamily="66" charset="0"/>
              </a:rPr>
              <a:t>residuals</a:t>
            </a:r>
            <a:endParaRPr lang="de-DE" sz="2000" dirty="0">
              <a:latin typeface="Comic Sans MS" pitchFamily="66" charset="0"/>
            </a:endParaRPr>
          </a:p>
        </p:txBody>
      </p:sp>
      <p:graphicFrame>
        <p:nvGraphicFramePr>
          <p:cNvPr id="312324" name="Object 4"/>
          <p:cNvGraphicFramePr>
            <a:graphicFrameLocks noChangeAspect="1"/>
          </p:cNvGraphicFramePr>
          <p:nvPr/>
        </p:nvGraphicFramePr>
        <p:xfrm>
          <a:off x="2452997" y="3585147"/>
          <a:ext cx="451802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40" name="Formel" r:id="rId6" imgW="2514600" imgH="279360" progId="Equation.3">
                  <p:embed/>
                </p:oleObj>
              </mc:Choice>
              <mc:Fallback>
                <p:oleObj name="Formel" r:id="rId6" imgW="2514600" imgH="2793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2997" y="3585147"/>
                        <a:ext cx="4518025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feld 12"/>
          <p:cNvSpPr txBox="1"/>
          <p:nvPr/>
        </p:nvSpPr>
        <p:spPr>
          <a:xfrm>
            <a:off x="1952931" y="3571876"/>
            <a:ext cx="642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chemeClr val="accent1">
                    <a:lumMod val="75000"/>
                  </a:schemeClr>
                </a:solidFill>
              </a:rPr>
              <a:t>II.</a:t>
            </a:r>
            <a:endParaRPr lang="de-DE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953591" y="3656585"/>
            <a:ext cx="1904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de-DE" sz="2400" i="1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  <a:sym typeface="Symbol"/>
              </a:rPr>
              <a:t></a:t>
            </a:r>
            <a:r>
              <a:rPr lang="de-DE" i="1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  <a:sym typeface="Symbol"/>
              </a:rPr>
              <a:t> </a:t>
            </a:r>
            <a:r>
              <a:rPr lang="de-DE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(t)</a:t>
            </a:r>
            <a:r>
              <a:rPr lang="de-DE" i="1" baseline="-25000" dirty="0" err="1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  <a:sym typeface="Symbol"/>
              </a:rPr>
              <a:t>spin-coupling</a:t>
            </a:r>
            <a:endParaRPr lang="de-DE" i="1" dirty="0">
              <a:solidFill>
                <a:srgbClr val="FF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85786" y="4929198"/>
            <a:ext cx="848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ym typeface="Symbol"/>
              </a:rPr>
              <a:t></a:t>
            </a:r>
            <a:r>
              <a:rPr lang="de-DE" sz="2800" baseline="-25000" dirty="0" err="1" smtClean="0">
                <a:sym typeface="Symbol"/>
              </a:rPr>
              <a:t>rem</a:t>
            </a:r>
            <a:endParaRPr lang="de-DE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8077200" y="6611779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000" dirty="0" smtClean="0">
                <a:solidFill>
                  <a:prstClr val="black"/>
                </a:solidFill>
              </a:rPr>
              <a:t>slide from W. </a:t>
            </a:r>
            <a:r>
              <a:rPr lang="en-US" sz="1000" dirty="0" err="1" smtClean="0">
                <a:solidFill>
                  <a:prstClr val="black"/>
                </a:solidFill>
              </a:rPr>
              <a:t>Heil</a:t>
            </a:r>
            <a:endParaRPr lang="en-US" sz="1000" dirty="0" smtClean="0">
              <a:solidFill>
                <a:prstClr val="black"/>
              </a:solidFill>
            </a:endParaRPr>
          </a:p>
        </p:txBody>
      </p:sp>
      <p:pic>
        <p:nvPicPr>
          <p:cNvPr id="23" name="Picture 22" descr="C:\Users\jungmann\Desktop\IMG_1173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" y="38100"/>
            <a:ext cx="533400" cy="7383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385765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feld 16"/>
          <p:cNvSpPr txBox="1"/>
          <p:nvPr/>
        </p:nvSpPr>
        <p:spPr>
          <a:xfrm>
            <a:off x="857224" y="928670"/>
            <a:ext cx="23844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Symbol"/>
              </a:rPr>
              <a:t>  = </a:t>
            </a:r>
            <a:r>
              <a:rPr lang="de-DE" baseline="-25000" dirty="0" smtClean="0">
                <a:sym typeface="Symbol"/>
              </a:rPr>
              <a:t>He</a:t>
            </a:r>
            <a:r>
              <a:rPr lang="de-DE" dirty="0" smtClean="0">
                <a:sym typeface="Symbol"/>
              </a:rPr>
              <a:t>- </a:t>
            </a:r>
            <a:r>
              <a:rPr lang="de-DE" baseline="-25000" dirty="0" smtClean="0">
                <a:sym typeface="Symbol"/>
              </a:rPr>
              <a:t>He </a:t>
            </a:r>
            <a:r>
              <a:rPr lang="de-DE" dirty="0" smtClean="0">
                <a:sym typeface="Symbol"/>
              </a:rPr>
              <a:t>/ </a:t>
            </a:r>
            <a:r>
              <a:rPr lang="de-DE" baseline="-25000" dirty="0" err="1" smtClean="0">
                <a:sym typeface="Symbol"/>
              </a:rPr>
              <a:t>Xe</a:t>
            </a:r>
            <a:r>
              <a:rPr lang="de-DE" dirty="0" smtClean="0">
                <a:sym typeface="Symbol"/>
              </a:rPr>
              <a:t> </a:t>
            </a:r>
            <a:r>
              <a:rPr lang="de-DE" baseline="-25000" dirty="0" err="1" smtClean="0">
                <a:sym typeface="Symbol"/>
              </a:rPr>
              <a:t>Xe</a:t>
            </a:r>
            <a:endParaRPr lang="de-DE" dirty="0"/>
          </a:p>
        </p:txBody>
      </p:sp>
      <p:sp>
        <p:nvSpPr>
          <p:cNvPr id="27" name="Textfeld 17"/>
          <p:cNvSpPr txBox="1"/>
          <p:nvPr/>
        </p:nvSpPr>
        <p:spPr>
          <a:xfrm>
            <a:off x="2043118" y="2062167"/>
            <a:ext cx="19930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Symbol"/>
              </a:rPr>
              <a:t></a:t>
            </a:r>
            <a:r>
              <a:rPr lang="de-DE" baseline="-25000" dirty="0" err="1" smtClean="0">
                <a:sym typeface="Symbol"/>
              </a:rPr>
              <a:t>rem</a:t>
            </a:r>
            <a:r>
              <a:rPr lang="de-DE" dirty="0" smtClean="0">
                <a:sym typeface="Symbol"/>
              </a:rPr>
              <a:t>  =   -  </a:t>
            </a:r>
            <a:r>
              <a:rPr lang="de-DE" baseline="-25000" dirty="0" smtClean="0">
                <a:sym typeface="Symbol"/>
              </a:rPr>
              <a:t>Earth</a:t>
            </a:r>
            <a:endParaRPr lang="de-DE" dirty="0"/>
          </a:p>
        </p:txBody>
      </p:sp>
      <p:sp>
        <p:nvSpPr>
          <p:cNvPr id="28" name="Pfeil nach unten 9"/>
          <p:cNvSpPr/>
          <p:nvPr/>
        </p:nvSpPr>
        <p:spPr>
          <a:xfrm>
            <a:off x="1571604" y="2879220"/>
            <a:ext cx="285752" cy="204997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10"/>
          <p:cNvSpPr/>
          <p:nvPr/>
        </p:nvSpPr>
        <p:spPr>
          <a:xfrm>
            <a:off x="1905000" y="3581400"/>
            <a:ext cx="6929485" cy="6000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6" descr="Bild 06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8586788" cy="644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3929058" y="4572008"/>
            <a:ext cx="204414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24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He/</a:t>
            </a:r>
            <a:r>
              <a:rPr lang="de-DE" sz="2400" baseline="30000" dirty="0" smtClean="0">
                <a:latin typeface="Arial" pitchFamily="34" charset="0"/>
                <a:cs typeface="Arial" pitchFamily="34" charset="0"/>
              </a:rPr>
              <a:t>129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Xe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cell</a:t>
            </a:r>
            <a:endParaRPr lang="de-DE" sz="2400" baseline="30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Gerade Verbindung mit Pfeil 4"/>
          <p:cNvCxnSpPr/>
          <p:nvPr/>
        </p:nvCxnSpPr>
        <p:spPr>
          <a:xfrm rot="5400000">
            <a:off x="4643438" y="4000504"/>
            <a:ext cx="714380" cy="142876"/>
          </a:xfrm>
          <a:prstGeom prst="straightConnector1">
            <a:avLst/>
          </a:prstGeom>
          <a:ln w="381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6357950" y="2252955"/>
            <a:ext cx="2531462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Pb-glass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cylinder</a:t>
            </a:r>
            <a:endParaRPr lang="de-DE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rot="10800000" flipV="1">
            <a:off x="5572132" y="2714620"/>
            <a:ext cx="714380" cy="428628"/>
          </a:xfrm>
          <a:prstGeom prst="straightConnector1">
            <a:avLst/>
          </a:prstGeom>
          <a:ln w="381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28596" y="1097805"/>
            <a:ext cx="2357454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Arial" pitchFamily="34" charset="0"/>
                <a:cs typeface="Arial" pitchFamily="34" charset="0"/>
              </a:rPr>
              <a:t>Dewar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housing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LT</a:t>
            </a:r>
            <a:r>
              <a:rPr lang="de-DE" sz="2400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-SQUIDs</a:t>
            </a:r>
            <a:endParaRPr lang="de-D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C:\Users\jungmann\Desktop\IMG_117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" y="38100"/>
            <a:ext cx="533400" cy="7383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>
          <a:xfrm>
            <a:off x="2286000" y="5257800"/>
            <a:ext cx="3923365" cy="79479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228600" y="990600"/>
            <a:ext cx="6423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 </a:t>
            </a:r>
            <a:r>
              <a:rPr lang="de-DE" sz="2400" b="1" baseline="30000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</a:t>
            </a:r>
            <a:r>
              <a:rPr lang="de-DE" sz="2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 , </a:t>
            </a:r>
            <a:r>
              <a:rPr lang="de-DE" sz="2400" b="1" baseline="30000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129</a:t>
            </a:r>
            <a:r>
              <a:rPr lang="de-DE" sz="2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Xe </a:t>
            </a:r>
            <a:r>
              <a:rPr lang="de-DE" sz="24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clocks</a:t>
            </a:r>
            <a:r>
              <a:rPr lang="de-DE" sz="2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sz="24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based</a:t>
            </a:r>
            <a:r>
              <a:rPr lang="de-DE" sz="2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on </a:t>
            </a:r>
            <a:r>
              <a:rPr lang="de-DE" sz="24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free</a:t>
            </a:r>
            <a:r>
              <a:rPr lang="de-DE" sz="2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sz="24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spin</a:t>
            </a:r>
            <a:r>
              <a:rPr lang="de-DE" sz="2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sz="24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precession</a:t>
            </a:r>
            <a:endParaRPr lang="de-DE" sz="2400" b="1" dirty="0" smtClean="0">
              <a:solidFill>
                <a:srgbClr val="1504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de-DE" sz="2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sz="24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yield</a:t>
            </a:r>
            <a:r>
              <a:rPr lang="de-DE" sz="2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sz="24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best</a:t>
            </a:r>
            <a:r>
              <a:rPr lang="de-DE" sz="2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sz="24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limit</a:t>
            </a:r>
            <a:r>
              <a:rPr lang="de-DE" sz="2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due </a:t>
            </a:r>
            <a:r>
              <a:rPr lang="de-DE" sz="24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</a:t>
            </a:r>
            <a:r>
              <a:rPr lang="de-DE" sz="2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sz="24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/>
              </a:rPr>
              <a:t>long</a:t>
            </a:r>
            <a:r>
              <a:rPr lang="de-DE" sz="2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/>
              </a:rPr>
              <a:t> </a:t>
            </a:r>
            <a:r>
              <a:rPr lang="de-DE" sz="24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/>
              </a:rPr>
              <a:t>spin</a:t>
            </a:r>
            <a:r>
              <a:rPr lang="de-DE" sz="2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/>
              </a:rPr>
              <a:t> </a:t>
            </a:r>
            <a:r>
              <a:rPr lang="de-DE" sz="24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/>
              </a:rPr>
              <a:t>coherence</a:t>
            </a:r>
            <a:r>
              <a:rPr lang="de-DE" sz="2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/>
              </a:rPr>
              <a:t> </a:t>
            </a:r>
            <a:r>
              <a:rPr lang="de-DE" sz="24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/>
              </a:rPr>
              <a:t>times</a:t>
            </a:r>
            <a:endParaRPr lang="de-DE" sz="2400" b="1" dirty="0">
              <a:solidFill>
                <a:srgbClr val="1504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2" name="Gruppieren 12"/>
          <p:cNvGrpSpPr/>
          <p:nvPr/>
        </p:nvGrpSpPr>
        <p:grpSpPr>
          <a:xfrm>
            <a:off x="8458200" y="152400"/>
            <a:ext cx="457200" cy="968211"/>
            <a:chOff x="6557963" y="1215216"/>
            <a:chExt cx="742950" cy="1425411"/>
          </a:xfrm>
        </p:grpSpPr>
        <p:cxnSp>
          <p:nvCxnSpPr>
            <p:cNvPr id="9" name="Gerade Verbindung 8"/>
            <p:cNvCxnSpPr/>
            <p:nvPr/>
          </p:nvCxnSpPr>
          <p:spPr>
            <a:xfrm rot="5400000" flipH="1" flipV="1">
              <a:off x="6250793" y="1893083"/>
              <a:ext cx="1357322" cy="158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feil nach oben 5"/>
            <p:cNvSpPr/>
            <p:nvPr/>
          </p:nvSpPr>
          <p:spPr>
            <a:xfrm rot="1907560">
              <a:off x="6877459" y="1264655"/>
              <a:ext cx="112295" cy="137597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Ellipse 4"/>
            <p:cNvSpPr/>
            <p:nvPr/>
          </p:nvSpPr>
          <p:spPr>
            <a:xfrm>
              <a:off x="6715140" y="1714488"/>
              <a:ext cx="428628" cy="42862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Ellipse 6"/>
            <p:cNvSpPr/>
            <p:nvPr/>
          </p:nvSpPr>
          <p:spPr>
            <a:xfrm>
              <a:off x="6557963" y="1276335"/>
              <a:ext cx="742950" cy="21431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/>
            <p:cNvSpPr/>
            <p:nvPr/>
          </p:nvSpPr>
          <p:spPr>
            <a:xfrm rot="5612095">
              <a:off x="6773737" y="1447807"/>
              <a:ext cx="120763" cy="87805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aphicFrame>
        <p:nvGraphicFramePr>
          <p:cNvPr id="15" name="Objekt 14"/>
          <p:cNvGraphicFramePr>
            <a:graphicFrameLocks noChangeAspect="1"/>
          </p:cNvGraphicFramePr>
          <p:nvPr/>
        </p:nvGraphicFramePr>
        <p:xfrm>
          <a:off x="6781800" y="1143000"/>
          <a:ext cx="187007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34" name="Equation" r:id="rId3" imgW="1282680" imgH="291960" progId="Equation.3">
                  <p:embed/>
                </p:oleObj>
              </mc:Choice>
              <mc:Fallback>
                <p:oleObj name="Equation" r:id="rId3" imgW="1282680" imgH="2919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1143000"/>
                        <a:ext cx="1870075" cy="423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6781800" y="1752600"/>
          <a:ext cx="200977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35" name="Equation" r:id="rId5" imgW="1434960" imgH="291960" progId="Equation.3">
                  <p:embed/>
                </p:oleObj>
              </mc:Choice>
              <mc:Fallback>
                <p:oleObj name="Equation" r:id="rId5" imgW="1434960" imgH="29196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1752600"/>
                        <a:ext cx="2009775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199" y="3429000"/>
            <a:ext cx="645529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feld 26"/>
          <p:cNvSpPr txBox="1"/>
          <p:nvPr/>
        </p:nvSpPr>
        <p:spPr>
          <a:xfrm>
            <a:off x="381000" y="2209800"/>
            <a:ext cx="6052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 Lorentz </a:t>
            </a:r>
            <a:r>
              <a:rPr lang="de-DE" sz="24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violating</a:t>
            </a:r>
            <a:r>
              <a:rPr lang="de-DE" sz="2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Standard Model </a:t>
            </a:r>
            <a:r>
              <a:rPr lang="de-DE" sz="24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extension</a:t>
            </a:r>
            <a:endParaRPr lang="de-DE" sz="2400" b="1" dirty="0" smtClean="0">
              <a:solidFill>
                <a:srgbClr val="1504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de-DE" sz="2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</a:t>
            </a:r>
            <a:r>
              <a:rPr lang="de-DE" sz="24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Kostelecky</a:t>
            </a:r>
            <a:r>
              <a:rPr lang="de-DE" sz="2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  <a:endParaRPr lang="de-DE" sz="2400" b="1" dirty="0">
              <a:solidFill>
                <a:srgbClr val="1504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28" name="Objekt 27"/>
          <p:cNvGraphicFramePr>
            <a:graphicFrameLocks noChangeAspect="1"/>
          </p:cNvGraphicFramePr>
          <p:nvPr/>
        </p:nvGraphicFramePr>
        <p:xfrm>
          <a:off x="3962400" y="2743200"/>
          <a:ext cx="1570335" cy="639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36" name="Formel" r:id="rId8" imgW="685800" imgH="279360" progId="Equation.3">
                  <p:embed/>
                </p:oleObj>
              </mc:Choice>
              <mc:Fallback>
                <p:oleObj name="Formel" r:id="rId8" imgW="685800" imgH="2793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743200"/>
                        <a:ext cx="1570335" cy="6397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feld 28"/>
          <p:cNvSpPr txBox="1"/>
          <p:nvPr/>
        </p:nvSpPr>
        <p:spPr>
          <a:xfrm>
            <a:off x="1524000" y="6096000"/>
            <a:ext cx="6301149" cy="58477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 </a:t>
            </a:r>
            <a:r>
              <a:rPr lang="de-DE" sz="32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  <a:r>
              <a:rPr lang="de-DE" sz="32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</a:t>
            </a:r>
            <a:r>
              <a:rPr lang="de-DE" sz="32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</a:t>
            </a:r>
            <a:r>
              <a:rPr lang="de-DE" sz="32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sz="32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</a:t>
            </a:r>
            <a:r>
              <a:rPr lang="de-DE" sz="32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</a:t>
            </a:r>
            <a:endParaRPr lang="de-DE" sz="3200" b="1" dirty="0">
              <a:solidFill>
                <a:srgbClr val="1504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4" name="Object 3"/>
          <p:cNvGraphicFramePr>
            <a:graphicFrameLocks noChangeAspect="1"/>
          </p:cNvGraphicFramePr>
          <p:nvPr/>
        </p:nvGraphicFramePr>
        <p:xfrm>
          <a:off x="1981200" y="5334000"/>
          <a:ext cx="5182393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37" name="Formel" r:id="rId10" imgW="2349360" imgH="241200" progId="Equation.3">
                  <p:embed/>
                </p:oleObj>
              </mc:Choice>
              <mc:Fallback>
                <p:oleObj name="Formel" r:id="rId10" imgW="234936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5334000"/>
                        <a:ext cx="5182393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/>
          <p:cNvSpPr/>
          <p:nvPr/>
        </p:nvSpPr>
        <p:spPr>
          <a:xfrm>
            <a:off x="6781800" y="1676400"/>
            <a:ext cx="20574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858000" y="2286000"/>
            <a:ext cx="1928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limiting parameter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for experiment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15200" y="5410200"/>
            <a:ext cx="1577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Burghoff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al., </a:t>
            </a:r>
          </a:p>
          <a:p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arXiv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1008.0579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Text Box 2"/>
          <p:cNvSpPr txBox="1">
            <a:spLocks noChangeArrowheads="1"/>
          </p:cNvSpPr>
          <p:nvPr/>
        </p:nvSpPr>
        <p:spPr bwMode="auto">
          <a:xfrm>
            <a:off x="2423230" y="1981200"/>
            <a:ext cx="442460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60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uon EDM</a:t>
            </a:r>
            <a:endParaRPr lang="en-US" sz="6000" b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endParaRPr lang="en-US" sz="6000" b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2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ethod for charged particles</a:t>
            </a:r>
          </a:p>
          <a:p>
            <a:pPr algn="ctr">
              <a:defRPr/>
            </a:pPr>
            <a:endParaRPr lang="en-US" sz="2400" b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149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4910" y="1142999"/>
            <a:ext cx="8762999" cy="479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96125" y="4590411"/>
            <a:ext cx="494046" cy="457200"/>
            <a:chOff x="-1905" y="4800600"/>
            <a:chExt cx="494046" cy="457200"/>
          </a:xfrm>
        </p:grpSpPr>
        <p:sp>
          <p:nvSpPr>
            <p:cNvPr id="6" name="Oval 5"/>
            <p:cNvSpPr/>
            <p:nvPr/>
          </p:nvSpPr>
          <p:spPr>
            <a:xfrm>
              <a:off x="0" y="4800600"/>
              <a:ext cx="457200" cy="45720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1905" y="4844534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solidFill>
                    <a:schemeClr val="bg1"/>
                  </a:solidFill>
                </a:rPr>
                <a:t>KVI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837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Ring_98_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762000"/>
            <a:ext cx="4114800" cy="2767013"/>
          </a:xfrm>
          <a:noFill/>
          <a:ln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3870325" y="3135313"/>
            <a:ext cx="3521075" cy="304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36228" name="Text Box 4"/>
          <p:cNvSpPr txBox="1">
            <a:spLocks noChangeArrowheads="1"/>
          </p:cNvSpPr>
          <p:nvPr/>
        </p:nvSpPr>
        <p:spPr bwMode="auto">
          <a:xfrm>
            <a:off x="152400" y="3733800"/>
            <a:ext cx="1839286" cy="101566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Spin precession</a:t>
            </a:r>
          </a:p>
          <a:p>
            <a:pPr>
              <a:defRPr/>
            </a:pPr>
            <a:r>
              <a:rPr 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in (electro-)</a:t>
            </a:r>
          </a:p>
          <a:p>
            <a:pPr>
              <a:defRPr/>
            </a:pPr>
            <a:r>
              <a:rPr 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magnetic field</a:t>
            </a:r>
          </a:p>
        </p:txBody>
      </p:sp>
      <p:pic>
        <p:nvPicPr>
          <p:cNvPr id="60421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813" y="4748213"/>
            <a:ext cx="4802187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5715000"/>
            <a:ext cx="3810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9624" y="533400"/>
            <a:ext cx="4114376" cy="307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0424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43152" y="3733800"/>
            <a:ext cx="4100848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36255" name="Text Box 31"/>
          <p:cNvSpPr txBox="1">
            <a:spLocks noChangeArrowheads="1"/>
          </p:cNvSpPr>
          <p:nvPr/>
        </p:nvSpPr>
        <p:spPr bwMode="auto">
          <a:xfrm>
            <a:off x="990600" y="0"/>
            <a:ext cx="6786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Permanent </a:t>
            </a:r>
            <a:r>
              <a:rPr kumimoji="1"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E</a:t>
            </a:r>
            <a:r>
              <a:rPr kumimoji="1" lang="en-US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lectric </a:t>
            </a:r>
            <a:r>
              <a:rPr kumimoji="1"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D</a:t>
            </a:r>
            <a:r>
              <a:rPr kumimoji="1" lang="en-US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ipole </a:t>
            </a:r>
            <a:r>
              <a:rPr kumimoji="1"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M</a:t>
            </a:r>
            <a:r>
              <a:rPr kumimoji="1" lang="en-US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oment in a Ring </a:t>
            </a:r>
          </a:p>
        </p:txBody>
      </p:sp>
    </p:spTree>
    <p:extLst>
      <p:ext uri="{BB962C8B-B14F-4D97-AF65-F5344CB8AC3E}">
        <p14:creationId xmlns:p14="http://schemas.microsoft.com/office/powerpoint/2010/main" val="2464130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2229910" y="0"/>
            <a:ext cx="48365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r>
              <a:rPr lang="en-US" sz="2800" b="1" dirty="0">
                <a:solidFill>
                  <a:srgbClr val="2C0C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Lines of attack towards an EDM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85800" y="609600"/>
            <a:ext cx="8216900" cy="5926138"/>
            <a:chOff x="912" y="4224"/>
            <a:chExt cx="5176" cy="3733"/>
          </a:xfrm>
        </p:grpSpPr>
        <p:sp>
          <p:nvSpPr>
            <p:cNvPr id="711684" name="Text Box 4"/>
            <p:cNvSpPr txBox="1">
              <a:spLocks noChangeArrowheads="1"/>
            </p:cNvSpPr>
            <p:nvPr/>
          </p:nvSpPr>
          <p:spPr bwMode="auto">
            <a:xfrm>
              <a:off x="912" y="4224"/>
              <a:ext cx="995" cy="256"/>
            </a:xfrm>
            <a:prstGeom prst="rect">
              <a:avLst/>
            </a:prstGeom>
            <a:solidFill>
              <a:srgbClr val="FFFFC9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Free Particles</a:t>
              </a:r>
            </a:p>
          </p:txBody>
        </p:sp>
        <p:sp>
          <p:nvSpPr>
            <p:cNvPr id="711685" name="Text Box 5"/>
            <p:cNvSpPr txBox="1">
              <a:spLocks noChangeArrowheads="1"/>
            </p:cNvSpPr>
            <p:nvPr/>
          </p:nvSpPr>
          <p:spPr bwMode="auto">
            <a:xfrm>
              <a:off x="4992" y="4288"/>
              <a:ext cx="548" cy="256"/>
            </a:xfrm>
            <a:prstGeom prst="rect">
              <a:avLst/>
            </a:prstGeom>
            <a:solidFill>
              <a:srgbClr val="FFFFC9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Atoms</a:t>
              </a:r>
            </a:p>
          </p:txBody>
        </p:sp>
        <p:sp>
          <p:nvSpPr>
            <p:cNvPr id="711686" name="Text Box 6"/>
            <p:cNvSpPr txBox="1">
              <a:spLocks noChangeArrowheads="1"/>
            </p:cNvSpPr>
            <p:nvPr/>
          </p:nvSpPr>
          <p:spPr bwMode="auto">
            <a:xfrm>
              <a:off x="1092" y="7701"/>
              <a:ext cx="787" cy="256"/>
            </a:xfrm>
            <a:prstGeom prst="rect">
              <a:avLst/>
            </a:prstGeom>
            <a:solidFill>
              <a:srgbClr val="FFFFC9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Molecules</a:t>
              </a:r>
            </a:p>
          </p:txBody>
        </p:sp>
        <p:sp>
          <p:nvSpPr>
            <p:cNvPr id="711687" name="Text Box 7"/>
            <p:cNvSpPr txBox="1">
              <a:spLocks noChangeArrowheads="1"/>
            </p:cNvSpPr>
            <p:nvPr/>
          </p:nvSpPr>
          <p:spPr bwMode="auto">
            <a:xfrm>
              <a:off x="4891" y="7474"/>
              <a:ext cx="1197" cy="252"/>
            </a:xfrm>
            <a:prstGeom prst="rect">
              <a:avLst/>
            </a:prstGeom>
            <a:solidFill>
              <a:srgbClr val="FFFFC9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Condensed State</a:t>
              </a:r>
            </a:p>
          </p:txBody>
        </p:sp>
        <p:sp>
          <p:nvSpPr>
            <p:cNvPr id="63513" name="Line 8"/>
            <p:cNvSpPr>
              <a:spLocks noChangeShapeType="1"/>
            </p:cNvSpPr>
            <p:nvPr/>
          </p:nvSpPr>
          <p:spPr bwMode="auto">
            <a:xfrm flipV="1">
              <a:off x="1680" y="7072"/>
              <a:ext cx="624" cy="528"/>
            </a:xfrm>
            <a:prstGeom prst="line">
              <a:avLst/>
            </a:prstGeom>
            <a:noFill/>
            <a:ln w="76200" cmpd="tri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3514" name="Line 9"/>
            <p:cNvSpPr>
              <a:spLocks noChangeShapeType="1"/>
            </p:cNvSpPr>
            <p:nvPr/>
          </p:nvSpPr>
          <p:spPr bwMode="auto">
            <a:xfrm flipV="1">
              <a:off x="4272" y="4720"/>
              <a:ext cx="624" cy="528"/>
            </a:xfrm>
            <a:prstGeom prst="line">
              <a:avLst/>
            </a:prstGeom>
            <a:noFill/>
            <a:ln w="76200" cmpd="tri">
              <a:solidFill>
                <a:srgbClr val="FF3300"/>
              </a:solidFill>
              <a:round/>
              <a:headEnd type="triangle" w="med" len="med"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3515" name="Line 10"/>
            <p:cNvSpPr>
              <a:spLocks noChangeShapeType="1"/>
            </p:cNvSpPr>
            <p:nvPr/>
          </p:nvSpPr>
          <p:spPr bwMode="auto">
            <a:xfrm flipH="1" flipV="1">
              <a:off x="4368" y="7120"/>
              <a:ext cx="466" cy="411"/>
            </a:xfrm>
            <a:prstGeom prst="line">
              <a:avLst/>
            </a:prstGeom>
            <a:noFill/>
            <a:ln w="76200" cmpd="tri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3516" name="Line 11"/>
            <p:cNvSpPr>
              <a:spLocks noChangeShapeType="1"/>
            </p:cNvSpPr>
            <p:nvPr/>
          </p:nvSpPr>
          <p:spPr bwMode="auto">
            <a:xfrm flipH="1" flipV="1">
              <a:off x="1680" y="4816"/>
              <a:ext cx="624" cy="528"/>
            </a:xfrm>
            <a:prstGeom prst="line">
              <a:avLst/>
            </a:prstGeom>
            <a:noFill/>
            <a:ln w="76200" cmpd="tri">
              <a:solidFill>
                <a:srgbClr val="FF3300"/>
              </a:solidFill>
              <a:round/>
              <a:headEnd type="triangle" w="med" len="med"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0" y="457200"/>
            <a:ext cx="9144000" cy="6172200"/>
            <a:chOff x="38" y="393"/>
            <a:chExt cx="5760" cy="3888"/>
          </a:xfrm>
        </p:grpSpPr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38" y="393"/>
              <a:ext cx="5760" cy="3888"/>
              <a:chOff x="38" y="393"/>
              <a:chExt cx="5760" cy="3888"/>
            </a:xfrm>
          </p:grpSpPr>
          <p:sp>
            <p:nvSpPr>
              <p:cNvPr id="63503" name="Oval 14"/>
              <p:cNvSpPr>
                <a:spLocks noChangeArrowheads="1"/>
              </p:cNvSpPr>
              <p:nvPr/>
            </p:nvSpPr>
            <p:spPr bwMode="auto">
              <a:xfrm>
                <a:off x="1622" y="1497"/>
                <a:ext cx="2544" cy="2016"/>
              </a:xfrm>
              <a:prstGeom prst="ellipse">
                <a:avLst/>
              </a:prstGeom>
              <a:solidFill>
                <a:srgbClr val="FFFF99"/>
              </a:solidFill>
              <a:ln w="38100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1695" name="Text Box 15"/>
              <p:cNvSpPr txBox="1">
                <a:spLocks noChangeArrowheads="1"/>
              </p:cNvSpPr>
              <p:nvPr/>
            </p:nvSpPr>
            <p:spPr bwMode="auto">
              <a:xfrm>
                <a:off x="2002" y="1610"/>
                <a:ext cx="1846" cy="18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3200" b="1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E</a:t>
                </a:r>
                <a:r>
                  <a:rPr lang="en-US" sz="32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lectric</a:t>
                </a:r>
                <a:r>
                  <a:rPr lang="en-US" sz="3200" b="1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 </a:t>
                </a:r>
              </a:p>
              <a:p>
                <a:pPr algn="ctr">
                  <a:defRPr/>
                </a:pPr>
                <a:r>
                  <a:rPr lang="en-US" sz="3200" b="1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D</a:t>
                </a:r>
                <a:r>
                  <a:rPr lang="en-US" sz="32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ipole</a:t>
                </a:r>
                <a:r>
                  <a:rPr lang="en-US" sz="3200" b="1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 </a:t>
                </a:r>
                <a:r>
                  <a:rPr lang="en-US" sz="3200" b="1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  </a:t>
                </a:r>
              </a:p>
              <a:p>
                <a:pPr algn="ctr">
                  <a:defRPr/>
                </a:pPr>
                <a:r>
                  <a:rPr lang="en-US" sz="3200" b="1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M</a:t>
                </a:r>
                <a:r>
                  <a:rPr lang="en-US" sz="32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oment</a:t>
                </a:r>
                <a:endParaRPr lang="en-US" sz="2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endParaRPr>
              </a:p>
              <a:p>
                <a:pPr algn="ctr">
                  <a:defRPr/>
                </a:pPr>
                <a:r>
                  <a:rPr lang="en-US" sz="28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goal:</a:t>
                </a:r>
              </a:p>
              <a:p>
                <a:pPr algn="ctr">
                  <a:defRPr/>
                </a:pPr>
                <a:r>
                  <a:rPr lang="en-US" sz="28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new source of  CP</a:t>
                </a:r>
              </a:p>
              <a:p>
                <a:pPr algn="ctr">
                  <a:defRPr/>
                </a:pPr>
                <a:endParaRPr lang="en-US" sz="28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63505" name="Line 16"/>
              <p:cNvSpPr>
                <a:spLocks noChangeShapeType="1"/>
              </p:cNvSpPr>
              <p:nvPr/>
            </p:nvSpPr>
            <p:spPr bwMode="auto">
              <a:xfrm>
                <a:off x="38" y="2553"/>
                <a:ext cx="1488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3506" name="Line 17"/>
              <p:cNvSpPr>
                <a:spLocks noChangeShapeType="1"/>
              </p:cNvSpPr>
              <p:nvPr/>
            </p:nvSpPr>
            <p:spPr bwMode="auto">
              <a:xfrm>
                <a:off x="4214" y="2457"/>
                <a:ext cx="1584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3507" name="Line 18"/>
              <p:cNvSpPr>
                <a:spLocks noChangeShapeType="1"/>
              </p:cNvSpPr>
              <p:nvPr/>
            </p:nvSpPr>
            <p:spPr bwMode="auto">
              <a:xfrm>
                <a:off x="2918" y="3609"/>
                <a:ext cx="0" cy="67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3508" name="Line 19"/>
              <p:cNvSpPr>
                <a:spLocks noChangeShapeType="1"/>
              </p:cNvSpPr>
              <p:nvPr/>
            </p:nvSpPr>
            <p:spPr bwMode="auto">
              <a:xfrm flipV="1">
                <a:off x="2966" y="393"/>
                <a:ext cx="0" cy="96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63502" name="Line 20"/>
            <p:cNvSpPr>
              <a:spLocks noChangeShapeType="1"/>
            </p:cNvSpPr>
            <p:nvPr/>
          </p:nvSpPr>
          <p:spPr bwMode="auto">
            <a:xfrm flipV="1">
              <a:off x="3446" y="2889"/>
              <a:ext cx="288" cy="19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sp>
        <p:nvSpPr>
          <p:cNvPr id="711701" name="Text Box 21"/>
          <p:cNvSpPr txBox="1">
            <a:spLocks noChangeArrowheads="1"/>
          </p:cNvSpPr>
          <p:nvPr/>
        </p:nvSpPr>
        <p:spPr bwMode="auto">
          <a:xfrm>
            <a:off x="5257800" y="533400"/>
            <a:ext cx="1055688" cy="193833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Hg   Xe</a:t>
            </a:r>
          </a:p>
          <a:p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Tl    </a:t>
            </a:r>
          </a:p>
          <a:p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Cs    Rb</a:t>
            </a:r>
          </a:p>
          <a:p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Ra   Rn</a:t>
            </a:r>
          </a:p>
          <a:p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…</a:t>
            </a:r>
          </a:p>
          <a:p>
            <a:endParaRPr lang="en-US" sz="20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1702" name="Text Box 22"/>
          <p:cNvSpPr txBox="1">
            <a:spLocks noChangeArrowheads="1"/>
          </p:cNvSpPr>
          <p:nvPr/>
        </p:nvSpPr>
        <p:spPr bwMode="auto">
          <a:xfrm>
            <a:off x="2895600" y="5241925"/>
            <a:ext cx="1356462" cy="169277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YbF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PbO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PbF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 ,</a:t>
            </a: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ThO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HfF</a:t>
            </a:r>
            <a:r>
              <a:rPr lang="en-US" sz="2000" b="1" baseline="30000" dirty="0">
                <a:solidFill>
                  <a:srgbClr val="000000"/>
                </a:solidFill>
                <a:latin typeface="Times New Roman" pitchFamily="18" charset="0"/>
              </a:rPr>
              <a:t>+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,</a:t>
            </a: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ThF</a:t>
            </a:r>
            <a:r>
              <a:rPr lang="en-US" sz="2000" b="1" baseline="30000" dirty="0">
                <a:solidFill>
                  <a:srgbClr val="000000"/>
                </a:solidFill>
                <a:latin typeface="Times New Roman" pitchFamily="18" charset="0"/>
              </a:rPr>
              <a:t>+</a:t>
            </a:r>
          </a:p>
          <a:p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</a:rPr>
              <a:t>WN</a:t>
            </a:r>
            <a:r>
              <a:rPr lang="en-US" sz="2000" b="1" baseline="30000" dirty="0" smtClean="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</a:rPr>
              <a:t>…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1703" name="Text Box 23"/>
          <p:cNvSpPr txBox="1">
            <a:spLocks noChangeArrowheads="1"/>
          </p:cNvSpPr>
          <p:nvPr/>
        </p:nvSpPr>
        <p:spPr bwMode="auto">
          <a:xfrm>
            <a:off x="2971800" y="533400"/>
            <a:ext cx="1589089" cy="193899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</a:rPr>
              <a:t>neutron</a:t>
            </a:r>
          </a:p>
          <a:p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</a:rPr>
              <a:t>muon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proton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deuteron</a:t>
            </a:r>
          </a:p>
          <a:p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bare nuclei ?</a:t>
            </a:r>
          </a:p>
          <a:p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…</a:t>
            </a:r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5111750" y="5287963"/>
            <a:ext cx="1698625" cy="18780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garnets</a:t>
            </a:r>
          </a:p>
          <a:p>
            <a:r>
              <a:rPr lang="en-US" b="1">
                <a:latin typeface="Times New Roman" pitchFamily="18" charset="0"/>
              </a:rPr>
              <a:t>(Gd</a:t>
            </a:r>
            <a:r>
              <a:rPr lang="en-US" b="1" baseline="-25000">
                <a:latin typeface="Times New Roman" pitchFamily="18" charset="0"/>
              </a:rPr>
              <a:t>3</a:t>
            </a:r>
            <a:r>
              <a:rPr lang="en-US" b="1">
                <a:latin typeface="Times New Roman" pitchFamily="18" charset="0"/>
              </a:rPr>
              <a:t>Ga</a:t>
            </a:r>
            <a:r>
              <a:rPr lang="en-US" b="1" baseline="-25000">
                <a:latin typeface="Times New Roman" pitchFamily="18" charset="0"/>
              </a:rPr>
              <a:t>5</a:t>
            </a:r>
            <a:r>
              <a:rPr lang="en-US" b="1">
                <a:latin typeface="Times New Roman" pitchFamily="18" charset="0"/>
              </a:rPr>
              <a:t>O</a:t>
            </a:r>
            <a:r>
              <a:rPr lang="en-US" b="1" baseline="-25000">
                <a:latin typeface="Times New Roman" pitchFamily="18" charset="0"/>
              </a:rPr>
              <a:t>12</a:t>
            </a:r>
            <a:r>
              <a:rPr lang="en-US" sz="1600" b="1">
                <a:latin typeface="Times New Roman" pitchFamily="18" charset="0"/>
              </a:rPr>
              <a:t>)</a:t>
            </a:r>
          </a:p>
          <a:p>
            <a:r>
              <a:rPr lang="en-US" b="1">
                <a:latin typeface="Times New Roman" pitchFamily="18" charset="0"/>
              </a:rPr>
              <a:t>(Gd</a:t>
            </a:r>
            <a:r>
              <a:rPr lang="en-US" b="1" baseline="-25000">
                <a:latin typeface="Times New Roman" pitchFamily="18" charset="0"/>
              </a:rPr>
              <a:t>3</a:t>
            </a:r>
            <a:r>
              <a:rPr lang="en-US" b="1">
                <a:latin typeface="Times New Roman" pitchFamily="18" charset="0"/>
              </a:rPr>
              <a:t>Fe</a:t>
            </a:r>
            <a:r>
              <a:rPr lang="en-US" b="1" baseline="-25000">
                <a:latin typeface="Times New Roman" pitchFamily="18" charset="0"/>
              </a:rPr>
              <a:t>2</a:t>
            </a:r>
            <a:r>
              <a:rPr lang="en-US" b="1">
                <a:latin typeface="Times New Roman" pitchFamily="18" charset="0"/>
              </a:rPr>
              <a:t>Fe</a:t>
            </a:r>
            <a:r>
              <a:rPr lang="en-US" b="1" baseline="-25000">
                <a:latin typeface="Times New Roman" pitchFamily="18" charset="0"/>
              </a:rPr>
              <a:t>3</a:t>
            </a:r>
            <a:r>
              <a:rPr lang="en-US" b="1">
                <a:latin typeface="Times New Roman" pitchFamily="18" charset="0"/>
              </a:rPr>
              <a:t>O</a:t>
            </a:r>
            <a:r>
              <a:rPr lang="en-US" b="1" baseline="-25000">
                <a:latin typeface="Times New Roman" pitchFamily="18" charset="0"/>
              </a:rPr>
              <a:t>12</a:t>
            </a:r>
            <a:r>
              <a:rPr lang="en-US" b="1">
                <a:latin typeface="Times New Roman" pitchFamily="18" charset="0"/>
              </a:rPr>
              <a:t>)</a:t>
            </a:r>
          </a:p>
          <a:p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solid He ?</a:t>
            </a:r>
          </a:p>
          <a:p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liquid  Xe</a:t>
            </a:r>
          </a:p>
          <a:p>
            <a:endParaRPr lang="en-US" sz="20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90488" y="1905000"/>
            <a:ext cx="2605087" cy="1920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Char char="®"/>
            </a:pPr>
            <a:r>
              <a:rPr lang="en-US" sz="2000" b="1" dirty="0">
                <a:solidFill>
                  <a:srgbClr val="2C0CB4"/>
                </a:solidFill>
                <a:latin typeface="Times New Roman" pitchFamily="18" charset="0"/>
                <a:sym typeface="Symbol" pitchFamily="18" charset="2"/>
              </a:rPr>
              <a:t> particle EDM</a:t>
            </a:r>
          </a:p>
          <a:p>
            <a:pPr>
              <a:buFont typeface="Symbol" pitchFamily="18" charset="2"/>
              <a:buChar char="®"/>
            </a:pPr>
            <a:r>
              <a:rPr lang="en-US" sz="2000" b="1" dirty="0">
                <a:solidFill>
                  <a:srgbClr val="2C0CB4"/>
                </a:solidFill>
                <a:latin typeface="Times New Roman" pitchFamily="18" charset="0"/>
                <a:sym typeface="Symbol" pitchFamily="18" charset="2"/>
              </a:rPr>
              <a:t> unique information</a:t>
            </a:r>
          </a:p>
          <a:p>
            <a:pPr>
              <a:buFont typeface="Symbol" pitchFamily="18" charset="2"/>
              <a:buChar char="®"/>
            </a:pPr>
            <a:r>
              <a:rPr lang="en-US" sz="2000" b="1" dirty="0">
                <a:solidFill>
                  <a:srgbClr val="2C0CB4"/>
                </a:solidFill>
                <a:latin typeface="Times New Roman" pitchFamily="18" charset="0"/>
                <a:sym typeface="Symbol" pitchFamily="18" charset="2"/>
              </a:rPr>
              <a:t> new insights</a:t>
            </a:r>
          </a:p>
          <a:p>
            <a:pPr>
              <a:buFont typeface="Symbol" pitchFamily="18" charset="2"/>
              <a:buChar char="®"/>
            </a:pPr>
            <a:r>
              <a:rPr lang="en-US" sz="2000" b="1" dirty="0">
                <a:solidFill>
                  <a:srgbClr val="2C0CB4"/>
                </a:solidFill>
                <a:latin typeface="Times New Roman" pitchFamily="18" charset="0"/>
                <a:sym typeface="Symbol" pitchFamily="18" charset="2"/>
              </a:rPr>
              <a:t> new techniques</a:t>
            </a:r>
          </a:p>
          <a:p>
            <a:r>
              <a:rPr lang="en-US" sz="2000" b="1" dirty="0" smtClean="0">
                <a:solidFill>
                  <a:srgbClr val="FF2525"/>
                </a:solidFill>
                <a:latin typeface="Times New Roman" pitchFamily="18" charset="0"/>
                <a:sym typeface="Symbol" pitchFamily="18" charset="2"/>
              </a:rPr>
              <a:t>→</a:t>
            </a:r>
            <a:r>
              <a:rPr lang="en-US" sz="2000" b="1" dirty="0" smtClean="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0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challenging </a:t>
            </a:r>
          </a:p>
          <a:p>
            <a:pPr>
              <a:buFont typeface="Symbol" pitchFamily="18" charset="2"/>
              <a:buNone/>
            </a:pPr>
            <a:r>
              <a:rPr lang="en-US" sz="20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     technology</a:t>
            </a:r>
            <a:endParaRPr lang="en-US" sz="2000" b="1" dirty="0">
              <a:solidFill>
                <a:schemeClr val="accent2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6354763" y="4191000"/>
            <a:ext cx="2789237" cy="10064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Char char="®"/>
            </a:pPr>
            <a:r>
              <a:rPr lang="en-US" sz="2000" b="1" dirty="0">
                <a:solidFill>
                  <a:srgbClr val="2C0CB4"/>
                </a:solidFill>
                <a:latin typeface="Times New Roman" pitchFamily="18" charset="0"/>
                <a:sym typeface="Symbol" pitchFamily="18" charset="2"/>
              </a:rPr>
              <a:t> electron EDM</a:t>
            </a:r>
          </a:p>
          <a:p>
            <a:pPr>
              <a:buFont typeface="Symbol" pitchFamily="18" charset="2"/>
              <a:buChar char="®"/>
            </a:pPr>
            <a:r>
              <a:rPr lang="en-US" sz="2000" b="1" dirty="0">
                <a:solidFill>
                  <a:srgbClr val="2C0CB4"/>
                </a:solidFill>
                <a:latin typeface="Times New Roman" pitchFamily="18" charset="0"/>
                <a:sym typeface="Symbol" pitchFamily="18" charset="2"/>
              </a:rPr>
              <a:t> strong enhancements</a:t>
            </a:r>
          </a:p>
          <a:p>
            <a:pPr>
              <a:buFont typeface="Symbol" pitchFamily="18" charset="2"/>
              <a:buChar char="®"/>
            </a:pPr>
            <a:r>
              <a:rPr lang="en-US" sz="20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systematics</a:t>
            </a:r>
            <a:r>
              <a:rPr lang="en-US" sz="20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??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6705600" y="1828800"/>
            <a:ext cx="2098675" cy="16160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Char char="®"/>
            </a:pPr>
            <a:r>
              <a:rPr lang="en-US" sz="2000" b="1" dirty="0">
                <a:solidFill>
                  <a:srgbClr val="2C0CB4"/>
                </a:solidFill>
                <a:latin typeface="Times New Roman" pitchFamily="18" charset="0"/>
                <a:sym typeface="Symbol" pitchFamily="18" charset="2"/>
              </a:rPr>
              <a:t>  electron EDM</a:t>
            </a:r>
          </a:p>
          <a:p>
            <a:pPr>
              <a:buFont typeface="Symbol" pitchFamily="18" charset="2"/>
              <a:buChar char="®"/>
            </a:pPr>
            <a:r>
              <a:rPr lang="en-US" sz="2000" b="1" dirty="0">
                <a:solidFill>
                  <a:srgbClr val="2C0CB4"/>
                </a:solidFill>
                <a:latin typeface="Times New Roman" pitchFamily="18" charset="0"/>
                <a:sym typeface="Symbol" pitchFamily="18" charset="2"/>
              </a:rPr>
              <a:t>  nuclear EDM</a:t>
            </a:r>
          </a:p>
          <a:p>
            <a:pPr>
              <a:buFont typeface="Symbol" pitchFamily="18" charset="2"/>
              <a:buChar char="®"/>
            </a:pPr>
            <a:r>
              <a:rPr lang="en-US" sz="2000" b="1" dirty="0">
                <a:solidFill>
                  <a:srgbClr val="2C0CB4"/>
                </a:solidFill>
                <a:latin typeface="Times New Roman" pitchFamily="18" charset="0"/>
                <a:sym typeface="Symbol" pitchFamily="18" charset="2"/>
              </a:rPr>
              <a:t>  enhancements</a:t>
            </a:r>
          </a:p>
          <a:p>
            <a:pPr>
              <a:buFont typeface="Symbol" pitchFamily="18" charset="2"/>
              <a:buChar char="®"/>
            </a:pPr>
            <a:r>
              <a:rPr lang="en-US" sz="20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challenging </a:t>
            </a:r>
          </a:p>
          <a:p>
            <a:pPr>
              <a:buFont typeface="Symbol" pitchFamily="18" charset="2"/>
              <a:buNone/>
            </a:pPr>
            <a:r>
              <a:rPr lang="en-US" sz="20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    technology</a:t>
            </a:r>
          </a:p>
        </p:txBody>
      </p:sp>
      <p:sp>
        <p:nvSpPr>
          <p:cNvPr id="711708" name="Text Box 28"/>
          <p:cNvSpPr txBox="1">
            <a:spLocks noChangeArrowheads="1"/>
          </p:cNvSpPr>
          <p:nvPr/>
        </p:nvSpPr>
        <p:spPr bwMode="auto">
          <a:xfrm>
            <a:off x="0" y="4191000"/>
            <a:ext cx="2789238" cy="1920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Char char="®"/>
            </a:pPr>
            <a:r>
              <a:rPr lang="en-US" sz="2000" b="1" dirty="0">
                <a:solidFill>
                  <a:srgbClr val="2C0CB4"/>
                </a:solidFill>
                <a:latin typeface="Times New Roman" pitchFamily="18" charset="0"/>
                <a:sym typeface="Symbol" pitchFamily="18" charset="2"/>
              </a:rPr>
              <a:t> electron EDM</a:t>
            </a:r>
          </a:p>
          <a:p>
            <a:pPr>
              <a:buFont typeface="Symbol" pitchFamily="18" charset="2"/>
              <a:buChar char="®"/>
            </a:pPr>
            <a:r>
              <a:rPr lang="en-US" sz="2000" b="1" dirty="0">
                <a:solidFill>
                  <a:srgbClr val="2C0CB4"/>
                </a:solidFill>
                <a:latin typeface="Times New Roman" pitchFamily="18" charset="0"/>
                <a:sym typeface="Symbol" pitchFamily="18" charset="2"/>
              </a:rPr>
              <a:t> strong enhancements</a:t>
            </a:r>
          </a:p>
          <a:p>
            <a:pPr>
              <a:buFont typeface="Symbol" pitchFamily="18" charset="2"/>
              <a:buChar char="®"/>
            </a:pPr>
            <a:r>
              <a:rPr lang="en-US" sz="2000" b="1" dirty="0">
                <a:solidFill>
                  <a:srgbClr val="2C0CB4"/>
                </a:solidFill>
                <a:latin typeface="Times New Roman" pitchFamily="18" charset="0"/>
                <a:sym typeface="Symbol" pitchFamily="18" charset="2"/>
              </a:rPr>
              <a:t> new techniques</a:t>
            </a:r>
          </a:p>
          <a:p>
            <a:pPr>
              <a:buFont typeface="Symbol" pitchFamily="18" charset="2"/>
              <a:buChar char="®"/>
            </a:pPr>
            <a:r>
              <a:rPr lang="en-US" sz="20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poor spectroscopic </a:t>
            </a:r>
          </a:p>
          <a:p>
            <a:pPr>
              <a:buFont typeface="Symbol" pitchFamily="18" charset="2"/>
              <a:buNone/>
            </a:pPr>
            <a:r>
              <a:rPr lang="en-US" sz="20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    data</a:t>
            </a:r>
          </a:p>
          <a:p>
            <a:pPr>
              <a:buFont typeface="Symbol" pitchFamily="18" charset="2"/>
              <a:buNone/>
            </a:pPr>
            <a:endParaRPr lang="en-US" sz="2000" b="1" dirty="0">
              <a:solidFill>
                <a:srgbClr val="FF3300"/>
              </a:solidFill>
              <a:latin typeface="Times New Roman" pitchFamily="18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67030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701" grpId="0"/>
      <p:bldP spid="711702" grpId="0"/>
      <p:bldP spid="711703" grpId="0"/>
      <p:bldP spid="711704" grpId="0"/>
      <p:bldP spid="711705" grpId="0"/>
      <p:bldP spid="711706" grpId="0"/>
      <p:bldP spid="711707" grpId="0"/>
      <p:bldP spid="71170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124200"/>
            <a:ext cx="41148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371600"/>
            <a:ext cx="312420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76871" name="Text Box 7"/>
          <p:cNvSpPr txBox="1">
            <a:spLocks noChangeArrowheads="1"/>
          </p:cNvSpPr>
          <p:nvPr/>
        </p:nvSpPr>
        <p:spPr bwMode="auto">
          <a:xfrm>
            <a:off x="1066800" y="152400"/>
            <a:ext cx="716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2800" b="1" dirty="0">
                <a:solidFill>
                  <a:srgbClr val="2C0CB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Muon EDM – A Parasitic Measurement</a:t>
            </a:r>
          </a:p>
        </p:txBody>
      </p:sp>
      <p:pic>
        <p:nvPicPr>
          <p:cNvPr id="61445" name="Picture 8" descr="Ring_98_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505200"/>
            <a:ext cx="4114800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76873" name="Text Box 9"/>
          <p:cNvSpPr txBox="1">
            <a:spLocks noChangeArrowheads="1"/>
          </p:cNvSpPr>
          <p:nvPr/>
        </p:nvSpPr>
        <p:spPr bwMode="auto">
          <a:xfrm>
            <a:off x="4724400" y="4549676"/>
            <a:ext cx="4238661" cy="193899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 methods for analysis: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</a:t>
            </a: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+mn-cs"/>
              </a:rPr>
              <a:t>m</a:t>
            </a: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&lt; 1.8 </a:t>
            </a: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</a:t>
            </a: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2400" b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-19</a:t>
            </a: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ecm</a:t>
            </a: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</a:t>
            </a: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(95% C.L</a:t>
            </a:r>
            <a:r>
              <a:rPr lang="en-US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.)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Fermilab</a:t>
            </a:r>
            <a:r>
              <a:rPr lang="en-US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     </a:t>
            </a:r>
            <a:r>
              <a:rPr lang="en-US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factor    ~100 </a:t>
            </a:r>
            <a:endParaRPr lang="en-US" sz="2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6144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914400"/>
            <a:ext cx="49847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818277" y="6488668"/>
            <a:ext cx="74987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Calibri" pitchFamily="34" charset="0"/>
              </a:rPr>
              <a:t>Adelmann</a:t>
            </a:r>
            <a:r>
              <a:rPr lang="en-US" b="1" dirty="0" smtClean="0">
                <a:solidFill>
                  <a:srgbClr val="0033CC"/>
                </a:solidFill>
                <a:latin typeface="Calibri" pitchFamily="34" charset="0"/>
              </a:rPr>
              <a:t>, </a:t>
            </a:r>
            <a:r>
              <a:rPr lang="en-US" b="1" dirty="0" err="1" smtClean="0">
                <a:solidFill>
                  <a:srgbClr val="0033CC"/>
                </a:solidFill>
                <a:latin typeface="Calibri" pitchFamily="34" charset="0"/>
              </a:rPr>
              <a:t>Kirch</a:t>
            </a:r>
            <a:r>
              <a:rPr lang="en-US" b="1" dirty="0" smtClean="0">
                <a:solidFill>
                  <a:srgbClr val="0033CC"/>
                </a:solidFill>
                <a:latin typeface="Calibri" pitchFamily="34" charset="0"/>
              </a:rPr>
              <a:t>, Onderwater, J. Phys. G: </a:t>
            </a:r>
            <a:r>
              <a:rPr lang="en-US" b="1" dirty="0" err="1" smtClean="0">
                <a:solidFill>
                  <a:srgbClr val="0033CC"/>
                </a:solidFill>
                <a:latin typeface="Calibri" pitchFamily="34" charset="0"/>
              </a:rPr>
              <a:t>Nucl</a:t>
            </a:r>
            <a:r>
              <a:rPr lang="en-US" b="1" dirty="0" smtClean="0">
                <a:solidFill>
                  <a:srgbClr val="0033CC"/>
                </a:solidFill>
                <a:latin typeface="Calibri" pitchFamily="34" charset="0"/>
              </a:rPr>
              <a:t>. Part. Phys. 37 085001 (2010) </a:t>
            </a:r>
            <a:endParaRPr lang="en-US" b="1" dirty="0">
              <a:solidFill>
                <a:srgbClr val="0033CC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4240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124200"/>
            <a:ext cx="41148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371600"/>
            <a:ext cx="312420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76871" name="Text Box 7"/>
          <p:cNvSpPr txBox="1">
            <a:spLocks noChangeArrowheads="1"/>
          </p:cNvSpPr>
          <p:nvPr/>
        </p:nvSpPr>
        <p:spPr bwMode="auto">
          <a:xfrm>
            <a:off x="1066800" y="152400"/>
            <a:ext cx="716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2800" b="1" dirty="0">
                <a:solidFill>
                  <a:srgbClr val="2C0CB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Muon EDM – A Parasitic Measurement</a:t>
            </a:r>
          </a:p>
        </p:txBody>
      </p:sp>
      <p:pic>
        <p:nvPicPr>
          <p:cNvPr id="61445" name="Picture 8" descr="Ring_98_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505200"/>
            <a:ext cx="4114800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76873" name="Text Box 9"/>
          <p:cNvSpPr txBox="1">
            <a:spLocks noChangeArrowheads="1"/>
          </p:cNvSpPr>
          <p:nvPr/>
        </p:nvSpPr>
        <p:spPr bwMode="auto">
          <a:xfrm>
            <a:off x="4800600" y="4800600"/>
            <a:ext cx="4308475" cy="13239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 methods for analysis: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</a:t>
            </a: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+mn-cs"/>
              </a:rPr>
              <a:t>m</a:t>
            </a: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&lt; 1.8 </a:t>
            </a: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</a:t>
            </a: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2400" b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-19</a:t>
            </a: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ecm</a:t>
            </a: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</a:t>
            </a: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(95% C.L.)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6144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914400"/>
            <a:ext cx="49847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304800"/>
            <a:ext cx="7315200" cy="622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818277" y="6488668"/>
            <a:ext cx="74987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Calibri" pitchFamily="34" charset="0"/>
              </a:rPr>
              <a:t>Adelmann</a:t>
            </a:r>
            <a:r>
              <a:rPr lang="en-US" b="1" dirty="0" smtClean="0">
                <a:solidFill>
                  <a:srgbClr val="0033CC"/>
                </a:solidFill>
                <a:latin typeface="Calibri" pitchFamily="34" charset="0"/>
              </a:rPr>
              <a:t>, </a:t>
            </a:r>
            <a:r>
              <a:rPr lang="en-US" b="1" dirty="0" err="1" smtClean="0">
                <a:solidFill>
                  <a:srgbClr val="0033CC"/>
                </a:solidFill>
                <a:latin typeface="Calibri" pitchFamily="34" charset="0"/>
              </a:rPr>
              <a:t>Kirch</a:t>
            </a:r>
            <a:r>
              <a:rPr lang="en-US" b="1" dirty="0" smtClean="0">
                <a:solidFill>
                  <a:srgbClr val="0033CC"/>
                </a:solidFill>
                <a:latin typeface="Calibri" pitchFamily="34" charset="0"/>
              </a:rPr>
              <a:t>, Onderwater, J. Phys. G: </a:t>
            </a:r>
            <a:r>
              <a:rPr lang="en-US" b="1" dirty="0" err="1" smtClean="0">
                <a:solidFill>
                  <a:srgbClr val="0033CC"/>
                </a:solidFill>
                <a:latin typeface="Calibri" pitchFamily="34" charset="0"/>
              </a:rPr>
              <a:t>Nucl</a:t>
            </a:r>
            <a:r>
              <a:rPr lang="en-US" b="1" dirty="0" smtClean="0">
                <a:solidFill>
                  <a:srgbClr val="0033CC"/>
                </a:solidFill>
                <a:latin typeface="Calibri" pitchFamily="34" charset="0"/>
              </a:rPr>
              <a:t>. Part. Phys. 37 085001 (2010) </a:t>
            </a:r>
            <a:endParaRPr lang="en-US" b="1" dirty="0">
              <a:solidFill>
                <a:srgbClr val="0033CC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521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- p. </a:t>
            </a:r>
            <a:fld id="{8627E152-AC83-4443-901F-AAC6FB857EF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/57</a:t>
            </a:r>
          </a:p>
        </p:txBody>
      </p:sp>
      <p:sp>
        <p:nvSpPr>
          <p:cNvPr id="7403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smtClean="0"/>
              <a:t>Sikorsky S64F  12.5 T hook weight (Outer coil 8T)</a:t>
            </a:r>
          </a:p>
        </p:txBody>
      </p:sp>
      <p:pic>
        <p:nvPicPr>
          <p:cNvPr id="109572" name="Picture 5" descr="helicopter-chr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30250"/>
            <a:ext cx="9144000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0361" name="Freeform 9"/>
          <p:cNvSpPr>
            <a:spLocks/>
          </p:cNvSpPr>
          <p:nvPr/>
        </p:nvSpPr>
        <p:spPr bwMode="auto">
          <a:xfrm>
            <a:off x="6477000" y="4283075"/>
            <a:ext cx="2681288" cy="2312988"/>
          </a:xfrm>
          <a:custGeom>
            <a:avLst/>
            <a:gdLst>
              <a:gd name="T0" fmla="*/ 0 w 1689"/>
              <a:gd name="T1" fmla="*/ 2133600 h 1457"/>
              <a:gd name="T2" fmla="*/ 161925 w 1689"/>
              <a:gd name="T3" fmla="*/ 2120900 h 1457"/>
              <a:gd name="T4" fmla="*/ 307975 w 1689"/>
              <a:gd name="T5" fmla="*/ 2106613 h 1457"/>
              <a:gd name="T6" fmla="*/ 441325 w 1689"/>
              <a:gd name="T7" fmla="*/ 2093913 h 1457"/>
              <a:gd name="T8" fmla="*/ 560388 w 1689"/>
              <a:gd name="T9" fmla="*/ 2133600 h 1457"/>
              <a:gd name="T10" fmla="*/ 706438 w 1689"/>
              <a:gd name="T11" fmla="*/ 2173288 h 1457"/>
              <a:gd name="T12" fmla="*/ 2374900 w 1689"/>
              <a:gd name="T13" fmla="*/ 1298575 h 1457"/>
              <a:gd name="T14" fmla="*/ 2547938 w 1689"/>
              <a:gd name="T15" fmla="*/ 847725 h 1457"/>
              <a:gd name="T16" fmla="*/ 2428875 w 1689"/>
              <a:gd name="T17" fmla="*/ 477838 h 1457"/>
              <a:gd name="T18" fmla="*/ 1646238 w 1689"/>
              <a:gd name="T19" fmla="*/ 0 h 145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89" h="1457">
                <a:moveTo>
                  <a:pt x="0" y="1344"/>
                </a:moveTo>
                <a:cubicBezTo>
                  <a:pt x="35" y="1341"/>
                  <a:pt x="70" y="1339"/>
                  <a:pt x="102" y="1336"/>
                </a:cubicBezTo>
                <a:cubicBezTo>
                  <a:pt x="134" y="1333"/>
                  <a:pt x="165" y="1330"/>
                  <a:pt x="194" y="1327"/>
                </a:cubicBezTo>
                <a:cubicBezTo>
                  <a:pt x="223" y="1324"/>
                  <a:pt x="252" y="1316"/>
                  <a:pt x="278" y="1319"/>
                </a:cubicBezTo>
                <a:cubicBezTo>
                  <a:pt x="304" y="1322"/>
                  <a:pt x="325" y="1336"/>
                  <a:pt x="353" y="1344"/>
                </a:cubicBezTo>
                <a:cubicBezTo>
                  <a:pt x="381" y="1352"/>
                  <a:pt x="255" y="1457"/>
                  <a:pt x="445" y="1369"/>
                </a:cubicBezTo>
                <a:cubicBezTo>
                  <a:pt x="635" y="1281"/>
                  <a:pt x="1303" y="957"/>
                  <a:pt x="1496" y="818"/>
                </a:cubicBezTo>
                <a:cubicBezTo>
                  <a:pt x="1689" y="679"/>
                  <a:pt x="1599" y="620"/>
                  <a:pt x="1605" y="534"/>
                </a:cubicBezTo>
                <a:cubicBezTo>
                  <a:pt x="1611" y="448"/>
                  <a:pt x="1625" y="390"/>
                  <a:pt x="1530" y="301"/>
                </a:cubicBezTo>
                <a:cubicBezTo>
                  <a:pt x="1435" y="212"/>
                  <a:pt x="1236" y="106"/>
                  <a:pt x="1037" y="0"/>
                </a:cubicBezTo>
              </a:path>
            </a:pathLst>
          </a:custGeom>
          <a:noFill/>
          <a:ln w="635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40362" name="Freeform 10"/>
          <p:cNvSpPr>
            <a:spLocks/>
          </p:cNvSpPr>
          <p:nvPr/>
        </p:nvSpPr>
        <p:spPr bwMode="auto">
          <a:xfrm>
            <a:off x="4849813" y="4283075"/>
            <a:ext cx="3303587" cy="1630363"/>
          </a:xfrm>
          <a:custGeom>
            <a:avLst/>
            <a:gdLst>
              <a:gd name="T0" fmla="*/ 3303587 w 2081"/>
              <a:gd name="T1" fmla="*/ 0 h 1027"/>
              <a:gd name="T2" fmla="*/ 3008312 w 2081"/>
              <a:gd name="T3" fmla="*/ 79375 h 1027"/>
              <a:gd name="T4" fmla="*/ 2743200 w 2081"/>
              <a:gd name="T5" fmla="*/ 198438 h 1027"/>
              <a:gd name="T6" fmla="*/ 2478087 w 2081"/>
              <a:gd name="T7" fmla="*/ 450850 h 1027"/>
              <a:gd name="T8" fmla="*/ 2279650 w 2081"/>
              <a:gd name="T9" fmla="*/ 676275 h 1027"/>
              <a:gd name="T10" fmla="*/ 2120900 w 2081"/>
              <a:gd name="T11" fmla="*/ 688975 h 1027"/>
              <a:gd name="T12" fmla="*/ 1285875 w 2081"/>
              <a:gd name="T13" fmla="*/ 1206500 h 1027"/>
              <a:gd name="T14" fmla="*/ 1008062 w 2081"/>
              <a:gd name="T15" fmla="*/ 1311275 h 1027"/>
              <a:gd name="T16" fmla="*/ 688975 w 2081"/>
              <a:gd name="T17" fmla="*/ 1365250 h 1027"/>
              <a:gd name="T18" fmla="*/ 649287 w 2081"/>
              <a:gd name="T19" fmla="*/ 1511300 h 1027"/>
              <a:gd name="T20" fmla="*/ 185737 w 2081"/>
              <a:gd name="T21" fmla="*/ 1576388 h 1027"/>
              <a:gd name="T22" fmla="*/ 0 w 2081"/>
              <a:gd name="T23" fmla="*/ 1630363 h 102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81" h="1027">
                <a:moveTo>
                  <a:pt x="2081" y="0"/>
                </a:moveTo>
                <a:cubicBezTo>
                  <a:pt x="2017" y="14"/>
                  <a:pt x="1954" y="29"/>
                  <a:pt x="1895" y="50"/>
                </a:cubicBezTo>
                <a:cubicBezTo>
                  <a:pt x="1836" y="71"/>
                  <a:pt x="1784" y="86"/>
                  <a:pt x="1728" y="125"/>
                </a:cubicBezTo>
                <a:cubicBezTo>
                  <a:pt x="1672" y="164"/>
                  <a:pt x="1610" y="234"/>
                  <a:pt x="1561" y="284"/>
                </a:cubicBezTo>
                <a:cubicBezTo>
                  <a:pt x="1512" y="334"/>
                  <a:pt x="1473" y="401"/>
                  <a:pt x="1436" y="426"/>
                </a:cubicBezTo>
                <a:cubicBezTo>
                  <a:pt x="1399" y="451"/>
                  <a:pt x="1440" y="378"/>
                  <a:pt x="1336" y="434"/>
                </a:cubicBezTo>
                <a:cubicBezTo>
                  <a:pt x="1232" y="490"/>
                  <a:pt x="927" y="695"/>
                  <a:pt x="810" y="760"/>
                </a:cubicBezTo>
                <a:cubicBezTo>
                  <a:pt x="693" y="825"/>
                  <a:pt x="698" y="809"/>
                  <a:pt x="635" y="826"/>
                </a:cubicBezTo>
                <a:cubicBezTo>
                  <a:pt x="572" y="843"/>
                  <a:pt x="472" y="839"/>
                  <a:pt x="434" y="860"/>
                </a:cubicBezTo>
                <a:cubicBezTo>
                  <a:pt x="396" y="881"/>
                  <a:pt x="462" y="930"/>
                  <a:pt x="409" y="952"/>
                </a:cubicBezTo>
                <a:cubicBezTo>
                  <a:pt x="356" y="974"/>
                  <a:pt x="185" y="981"/>
                  <a:pt x="117" y="993"/>
                </a:cubicBezTo>
                <a:cubicBezTo>
                  <a:pt x="49" y="1005"/>
                  <a:pt x="19" y="1021"/>
                  <a:pt x="0" y="1027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40363" name="Freeform 11"/>
          <p:cNvSpPr>
            <a:spLocks/>
          </p:cNvSpPr>
          <p:nvPr/>
        </p:nvSpPr>
        <p:spPr bwMode="auto">
          <a:xfrm>
            <a:off x="4545013" y="4706938"/>
            <a:ext cx="430212" cy="1176337"/>
          </a:xfrm>
          <a:custGeom>
            <a:avLst/>
            <a:gdLst>
              <a:gd name="T0" fmla="*/ 331787 w 271"/>
              <a:gd name="T1" fmla="*/ 1176337 h 741"/>
              <a:gd name="T2" fmla="*/ 200025 w 271"/>
              <a:gd name="T3" fmla="*/ 1087437 h 741"/>
              <a:gd name="T4" fmla="*/ 371475 w 271"/>
              <a:gd name="T5" fmla="*/ 968375 h 741"/>
              <a:gd name="T6" fmla="*/ 423862 w 271"/>
              <a:gd name="T7" fmla="*/ 822325 h 741"/>
              <a:gd name="T8" fmla="*/ 411162 w 271"/>
              <a:gd name="T9" fmla="*/ 542925 h 741"/>
              <a:gd name="T10" fmla="*/ 344487 w 271"/>
              <a:gd name="T11" fmla="*/ 252412 h 741"/>
              <a:gd name="T12" fmla="*/ 239712 w 271"/>
              <a:gd name="T13" fmla="*/ 79375 h 741"/>
              <a:gd name="T14" fmla="*/ 0 w 271"/>
              <a:gd name="T15" fmla="*/ 0 h 7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71" h="741">
                <a:moveTo>
                  <a:pt x="209" y="741"/>
                </a:moveTo>
                <a:cubicBezTo>
                  <a:pt x="165" y="724"/>
                  <a:pt x="122" y="707"/>
                  <a:pt x="126" y="685"/>
                </a:cubicBezTo>
                <a:cubicBezTo>
                  <a:pt x="130" y="663"/>
                  <a:pt x="211" y="638"/>
                  <a:pt x="234" y="610"/>
                </a:cubicBezTo>
                <a:cubicBezTo>
                  <a:pt x="257" y="582"/>
                  <a:pt x="263" y="563"/>
                  <a:pt x="267" y="518"/>
                </a:cubicBezTo>
                <a:cubicBezTo>
                  <a:pt x="271" y="473"/>
                  <a:pt x="267" y="402"/>
                  <a:pt x="259" y="342"/>
                </a:cubicBezTo>
                <a:cubicBezTo>
                  <a:pt x="251" y="282"/>
                  <a:pt x="235" y="208"/>
                  <a:pt x="217" y="159"/>
                </a:cubicBezTo>
                <a:cubicBezTo>
                  <a:pt x="199" y="110"/>
                  <a:pt x="187" y="77"/>
                  <a:pt x="151" y="50"/>
                </a:cubicBezTo>
                <a:cubicBezTo>
                  <a:pt x="115" y="23"/>
                  <a:pt x="57" y="11"/>
                  <a:pt x="0" y="0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40365" name="Line 13"/>
          <p:cNvSpPr>
            <a:spLocks noChangeShapeType="1"/>
          </p:cNvSpPr>
          <p:nvPr/>
        </p:nvSpPr>
        <p:spPr bwMode="auto">
          <a:xfrm flipH="1">
            <a:off x="3903663" y="4664075"/>
            <a:ext cx="661987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40366" name="Line 14"/>
          <p:cNvSpPr>
            <a:spLocks noChangeShapeType="1"/>
          </p:cNvSpPr>
          <p:nvPr/>
        </p:nvSpPr>
        <p:spPr bwMode="auto">
          <a:xfrm flipH="1">
            <a:off x="3429000" y="5486400"/>
            <a:ext cx="457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740367" name="Picture 3"/>
          <p:cNvPicPr>
            <a:picLocks noChangeAspect="1" noChangeArrowheads="1"/>
          </p:cNvPicPr>
          <p:nvPr/>
        </p:nvPicPr>
        <p:blipFill>
          <a:blip r:embed="rId3" cstate="print"/>
          <a:srcRect t="24088" r="32986" b="48456"/>
          <a:stretch>
            <a:fillRect/>
          </a:stretch>
        </p:blipFill>
        <p:spPr bwMode="auto">
          <a:xfrm>
            <a:off x="1295400" y="3151188"/>
            <a:ext cx="18065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790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0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40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740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740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740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740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361" grpId="0" animBg="1"/>
      <p:bldP spid="740362" grpId="0" animBg="1"/>
      <p:bldP spid="74036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Ring_98_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762000"/>
            <a:ext cx="4114800" cy="2767013"/>
          </a:xfrm>
          <a:noFill/>
          <a:ln>
            <a:miter lim="800000"/>
            <a:headEnd/>
            <a:tailEnd/>
          </a:ln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870325" y="3135313"/>
            <a:ext cx="3521075" cy="304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36228" name="Text Box 4"/>
          <p:cNvSpPr txBox="1">
            <a:spLocks noChangeArrowheads="1"/>
          </p:cNvSpPr>
          <p:nvPr/>
        </p:nvSpPr>
        <p:spPr bwMode="auto">
          <a:xfrm>
            <a:off x="152400" y="3733800"/>
            <a:ext cx="1782763" cy="10064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Spin precession</a:t>
            </a:r>
          </a:p>
          <a:p>
            <a:pPr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in (electro-)</a:t>
            </a:r>
          </a:p>
          <a:p>
            <a:pPr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magnetic field</a:t>
            </a:r>
          </a:p>
        </p:txBody>
      </p:sp>
      <p:pic>
        <p:nvPicPr>
          <p:cNvPr id="62469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813" y="4748213"/>
            <a:ext cx="4802187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5715000"/>
            <a:ext cx="3810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457200"/>
            <a:ext cx="4191000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2472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62525" y="3633788"/>
            <a:ext cx="41910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2474" name="Oval 26"/>
          <p:cNvSpPr>
            <a:spLocks noChangeArrowheads="1"/>
          </p:cNvSpPr>
          <p:nvPr/>
        </p:nvSpPr>
        <p:spPr bwMode="auto">
          <a:xfrm>
            <a:off x="7392899" y="4727084"/>
            <a:ext cx="417601" cy="381000"/>
          </a:xfrm>
          <a:prstGeom prst="ellipse">
            <a:avLst/>
          </a:prstGeom>
          <a:solidFill>
            <a:srgbClr val="66FF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kumimoji="1" lang="en-US" dirty="0">
                <a:solidFill>
                  <a:srgbClr val="0033CC"/>
                </a:solidFill>
                <a:latin typeface="Calibri" pitchFamily="34" charset="0"/>
              </a:rPr>
              <a:t>X</a:t>
            </a:r>
            <a:r>
              <a:rPr kumimoji="1" lang="en-US" baseline="30000" dirty="0">
                <a:solidFill>
                  <a:srgbClr val="0033CC"/>
                </a:solidFill>
                <a:latin typeface="Calibri" pitchFamily="34" charset="0"/>
              </a:rPr>
              <a:t>+</a:t>
            </a:r>
          </a:p>
        </p:txBody>
      </p:sp>
      <p:sp>
        <p:nvSpPr>
          <p:cNvPr id="436255" name="Text Box 31"/>
          <p:cNvSpPr txBox="1">
            <a:spLocks noChangeArrowheads="1"/>
          </p:cNvSpPr>
          <p:nvPr/>
        </p:nvSpPr>
        <p:spPr bwMode="auto">
          <a:xfrm>
            <a:off x="1066800" y="0"/>
            <a:ext cx="6786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Permanent </a:t>
            </a:r>
            <a:r>
              <a:rPr kumimoji="1"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E</a:t>
            </a:r>
            <a:r>
              <a:rPr kumimoji="1" lang="en-US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lectric </a:t>
            </a:r>
            <a:r>
              <a:rPr kumimoji="1"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D</a:t>
            </a:r>
            <a:r>
              <a:rPr kumimoji="1" lang="en-US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ipole </a:t>
            </a:r>
            <a:r>
              <a:rPr kumimoji="1"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M</a:t>
            </a:r>
            <a:r>
              <a:rPr kumimoji="1" lang="en-US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oment in a Ring 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710707" y="1441361"/>
            <a:ext cx="2810860" cy="373232"/>
            <a:chOff x="5710707" y="1441361"/>
            <a:chExt cx="2810860" cy="373232"/>
          </a:xfrm>
        </p:grpSpPr>
        <p:sp>
          <p:nvSpPr>
            <p:cNvPr id="62477" name="Oval 11"/>
            <p:cNvSpPr>
              <a:spLocks noChangeArrowheads="1"/>
            </p:cNvSpPr>
            <p:nvPr/>
          </p:nvSpPr>
          <p:spPr bwMode="auto">
            <a:xfrm>
              <a:off x="5910263" y="1465263"/>
              <a:ext cx="304800" cy="304800"/>
            </a:xfrm>
            <a:prstGeom prst="ellipse">
              <a:avLst/>
            </a:prstGeom>
            <a:noFill/>
            <a:ln w="1905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6858000" y="1447800"/>
              <a:ext cx="454025" cy="366793"/>
              <a:chOff x="6858000" y="1447800"/>
              <a:chExt cx="454025" cy="366793"/>
            </a:xfrm>
          </p:grpSpPr>
          <p:sp>
            <p:nvSpPr>
              <p:cNvPr id="62479" name="Oval 13"/>
              <p:cNvSpPr>
                <a:spLocks noChangeArrowheads="1"/>
              </p:cNvSpPr>
              <p:nvPr/>
            </p:nvSpPr>
            <p:spPr bwMode="auto">
              <a:xfrm>
                <a:off x="6894513" y="1468359"/>
                <a:ext cx="349250" cy="346234"/>
              </a:xfrm>
              <a:prstGeom prst="ellipse">
                <a:avLst/>
              </a:prstGeom>
              <a:solidFill>
                <a:srgbClr val="CCFFFF"/>
              </a:solidFill>
              <a:ln w="19050" algn="ctr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Calibri" pitchFamily="34" charset="0"/>
                  </a:rPr>
                  <a:t>  </a:t>
                </a:r>
              </a:p>
            </p:txBody>
          </p:sp>
          <p:sp>
            <p:nvSpPr>
              <p:cNvPr id="62482" name="Text Box 16"/>
              <p:cNvSpPr txBox="1">
                <a:spLocks noChangeArrowheads="1"/>
              </p:cNvSpPr>
              <p:nvPr/>
            </p:nvSpPr>
            <p:spPr bwMode="auto">
              <a:xfrm>
                <a:off x="6858000" y="1447800"/>
                <a:ext cx="454025" cy="338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1" lang="en-US" sz="1600" dirty="0">
                    <a:solidFill>
                      <a:srgbClr val="0066FF"/>
                    </a:solidFill>
                    <a:latin typeface="Calibri" pitchFamily="34" charset="0"/>
                  </a:rPr>
                  <a:t>X</a:t>
                </a:r>
                <a:r>
                  <a:rPr kumimoji="1" lang="en-US" sz="1600" baseline="30000" dirty="0">
                    <a:solidFill>
                      <a:srgbClr val="0066FF"/>
                    </a:solidFill>
                    <a:latin typeface="Calibri" pitchFamily="34" charset="0"/>
                  </a:rPr>
                  <a:t>+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8067542" y="1441361"/>
              <a:ext cx="454025" cy="366793"/>
              <a:chOff x="6858000" y="1447800"/>
              <a:chExt cx="454025" cy="366793"/>
            </a:xfrm>
          </p:grpSpPr>
          <p:sp>
            <p:nvSpPr>
              <p:cNvPr id="24" name="Oval 13"/>
              <p:cNvSpPr>
                <a:spLocks noChangeArrowheads="1"/>
              </p:cNvSpPr>
              <p:nvPr/>
            </p:nvSpPr>
            <p:spPr bwMode="auto">
              <a:xfrm>
                <a:off x="6894513" y="1468359"/>
                <a:ext cx="349250" cy="346234"/>
              </a:xfrm>
              <a:prstGeom prst="ellipse">
                <a:avLst/>
              </a:prstGeom>
              <a:solidFill>
                <a:srgbClr val="CCFFFF"/>
              </a:solidFill>
              <a:ln w="19050" algn="ctr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Calibri" pitchFamily="34" charset="0"/>
                  </a:rPr>
                  <a:t>  </a:t>
                </a:r>
              </a:p>
            </p:txBody>
          </p:sp>
          <p:sp>
            <p:nvSpPr>
              <p:cNvPr id="25" name="Text Box 16"/>
              <p:cNvSpPr txBox="1">
                <a:spLocks noChangeArrowheads="1"/>
              </p:cNvSpPr>
              <p:nvPr/>
            </p:nvSpPr>
            <p:spPr bwMode="auto">
              <a:xfrm>
                <a:off x="6858000" y="1447800"/>
                <a:ext cx="454025" cy="338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1" lang="en-US" sz="1600" dirty="0">
                    <a:solidFill>
                      <a:srgbClr val="0066FF"/>
                    </a:solidFill>
                    <a:latin typeface="Calibri" pitchFamily="34" charset="0"/>
                  </a:rPr>
                  <a:t>X</a:t>
                </a:r>
                <a:r>
                  <a:rPr kumimoji="1" lang="en-US" sz="1600" baseline="30000" dirty="0">
                    <a:solidFill>
                      <a:srgbClr val="0066FF"/>
                    </a:solidFill>
                    <a:latin typeface="Calibri" pitchFamily="34" charset="0"/>
                  </a:rPr>
                  <a:t>+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5710707" y="1441361"/>
              <a:ext cx="454025" cy="366793"/>
              <a:chOff x="6858000" y="1447800"/>
              <a:chExt cx="454025" cy="366793"/>
            </a:xfrm>
          </p:grpSpPr>
          <p:sp>
            <p:nvSpPr>
              <p:cNvPr id="27" name="Oval 13"/>
              <p:cNvSpPr>
                <a:spLocks noChangeArrowheads="1"/>
              </p:cNvSpPr>
              <p:nvPr/>
            </p:nvSpPr>
            <p:spPr bwMode="auto">
              <a:xfrm>
                <a:off x="6894513" y="1468359"/>
                <a:ext cx="349250" cy="346234"/>
              </a:xfrm>
              <a:prstGeom prst="ellipse">
                <a:avLst/>
              </a:prstGeom>
              <a:solidFill>
                <a:srgbClr val="CCFFFF"/>
              </a:solidFill>
              <a:ln w="19050" algn="ctr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Calibri" pitchFamily="34" charset="0"/>
                  </a:rPr>
                  <a:t>  </a:t>
                </a:r>
              </a:p>
            </p:txBody>
          </p:sp>
          <p:sp>
            <p:nvSpPr>
              <p:cNvPr id="28" name="Text Box 16"/>
              <p:cNvSpPr txBox="1">
                <a:spLocks noChangeArrowheads="1"/>
              </p:cNvSpPr>
              <p:nvPr/>
            </p:nvSpPr>
            <p:spPr bwMode="auto">
              <a:xfrm>
                <a:off x="6858000" y="1447800"/>
                <a:ext cx="454025" cy="338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1" lang="en-US" sz="1600" dirty="0">
                    <a:solidFill>
                      <a:srgbClr val="0066FF"/>
                    </a:solidFill>
                    <a:latin typeface="Calibri" pitchFamily="34" charset="0"/>
                  </a:rPr>
                  <a:t>X</a:t>
                </a:r>
                <a:r>
                  <a:rPr kumimoji="1" lang="en-US" sz="1600" baseline="30000" dirty="0">
                    <a:solidFill>
                      <a:srgbClr val="0066FF"/>
                    </a:solidFill>
                    <a:latin typeface="Calibri" pitchFamily="34" charset="0"/>
                  </a:rPr>
                  <a:t>+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2294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71463"/>
            <a:ext cx="8477250" cy="631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91987" y="6421355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f</a:t>
            </a:r>
            <a:r>
              <a:rPr lang="nl-NL" dirty="0" err="1" smtClean="0"/>
              <a:t>rom</a:t>
            </a:r>
            <a:r>
              <a:rPr lang="nl-NL" dirty="0" smtClean="0"/>
              <a:t> CJG Onderwater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323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762000"/>
            <a:ext cx="8248650" cy="5143500"/>
            <a:chOff x="276" y="516"/>
            <a:chExt cx="5239" cy="3745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4532" y="2106"/>
              <a:ext cx="982" cy="356"/>
              <a:chOff x="4532" y="2106"/>
              <a:chExt cx="982" cy="356"/>
            </a:xfrm>
          </p:grpSpPr>
          <p:sp>
            <p:nvSpPr>
              <p:cNvPr id="817156" name="AutoShape 4"/>
              <p:cNvSpPr>
                <a:spLocks noChangeArrowheads="1"/>
              </p:cNvSpPr>
              <p:nvPr/>
            </p:nvSpPr>
            <p:spPr bwMode="auto">
              <a:xfrm>
                <a:off x="4532" y="2106"/>
                <a:ext cx="982" cy="331"/>
              </a:xfrm>
              <a:prstGeom prst="roundRect">
                <a:avLst>
                  <a:gd name="adj" fmla="val 30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157" name="Text Box 5"/>
              <p:cNvSpPr txBox="1">
                <a:spLocks noChangeArrowheads="1"/>
              </p:cNvSpPr>
              <p:nvPr/>
            </p:nvSpPr>
            <p:spPr bwMode="auto">
              <a:xfrm>
                <a:off x="4532" y="2106"/>
                <a:ext cx="982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30y</a:t>
                </a: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3549" y="2106"/>
              <a:ext cx="983" cy="356"/>
              <a:chOff x="3549" y="2106"/>
              <a:chExt cx="983" cy="356"/>
            </a:xfrm>
          </p:grpSpPr>
          <p:sp>
            <p:nvSpPr>
              <p:cNvPr id="817159" name="AutoShape 7"/>
              <p:cNvSpPr>
                <a:spLocks noChangeArrowheads="1"/>
              </p:cNvSpPr>
              <p:nvPr/>
            </p:nvSpPr>
            <p:spPr bwMode="auto">
              <a:xfrm>
                <a:off x="3549" y="2106"/>
                <a:ext cx="983" cy="331"/>
              </a:xfrm>
              <a:prstGeom prst="roundRect">
                <a:avLst>
                  <a:gd name="adj" fmla="val 30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160" name="Text Box 8"/>
              <p:cNvSpPr txBox="1">
                <a:spLocks noChangeArrowheads="1"/>
              </p:cNvSpPr>
              <p:nvPr/>
            </p:nvSpPr>
            <p:spPr bwMode="auto">
              <a:xfrm>
                <a:off x="3549" y="2106"/>
                <a:ext cx="983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0.0119</a:t>
                </a:r>
              </a:p>
            </p:txBody>
          </p:sp>
        </p:grpSp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2566" y="2106"/>
              <a:ext cx="983" cy="356"/>
              <a:chOff x="2566" y="2106"/>
              <a:chExt cx="983" cy="356"/>
            </a:xfrm>
          </p:grpSpPr>
          <p:sp>
            <p:nvSpPr>
              <p:cNvPr id="817162" name="AutoShape 10"/>
              <p:cNvSpPr>
                <a:spLocks noChangeArrowheads="1"/>
              </p:cNvSpPr>
              <p:nvPr/>
            </p:nvSpPr>
            <p:spPr bwMode="auto">
              <a:xfrm>
                <a:off x="2566" y="2106"/>
                <a:ext cx="983" cy="331"/>
              </a:xfrm>
              <a:prstGeom prst="roundRect">
                <a:avLst>
                  <a:gd name="adj" fmla="val 30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163" name="Text Box 11"/>
              <p:cNvSpPr txBox="1">
                <a:spLocks noChangeArrowheads="1"/>
              </p:cNvSpPr>
              <p:nvPr/>
            </p:nvSpPr>
            <p:spPr bwMode="auto">
              <a:xfrm>
                <a:off x="2566" y="2106"/>
                <a:ext cx="983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+2.8413</a:t>
                </a:r>
              </a:p>
            </p:txBody>
          </p:sp>
        </p:grp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1537" y="2106"/>
              <a:ext cx="1029" cy="356"/>
              <a:chOff x="1537" y="2106"/>
              <a:chExt cx="1029" cy="356"/>
            </a:xfrm>
          </p:grpSpPr>
          <p:sp>
            <p:nvSpPr>
              <p:cNvPr id="817165" name="AutoShape 13"/>
              <p:cNvSpPr>
                <a:spLocks noChangeArrowheads="1"/>
              </p:cNvSpPr>
              <p:nvPr/>
            </p:nvSpPr>
            <p:spPr bwMode="auto">
              <a:xfrm>
                <a:off x="1537" y="2106"/>
                <a:ext cx="1029" cy="331"/>
              </a:xfrm>
              <a:prstGeom prst="roundRect">
                <a:avLst>
                  <a:gd name="adj" fmla="val 30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166" name="Text Box 14"/>
              <p:cNvSpPr txBox="1">
                <a:spLocks noChangeArrowheads="1"/>
              </p:cNvSpPr>
              <p:nvPr/>
            </p:nvSpPr>
            <p:spPr bwMode="auto">
              <a:xfrm>
                <a:off x="1537" y="2106"/>
                <a:ext cx="1029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7/2</a:t>
                </a:r>
              </a:p>
            </p:txBody>
          </p:sp>
        </p:grp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276" y="2106"/>
              <a:ext cx="1261" cy="356"/>
              <a:chOff x="276" y="2106"/>
              <a:chExt cx="1261" cy="356"/>
            </a:xfrm>
          </p:grpSpPr>
          <p:sp>
            <p:nvSpPr>
              <p:cNvPr id="817168" name="AutoShape 16"/>
              <p:cNvSpPr>
                <a:spLocks noChangeArrowheads="1"/>
              </p:cNvSpPr>
              <p:nvPr/>
            </p:nvSpPr>
            <p:spPr bwMode="auto">
              <a:xfrm>
                <a:off x="276" y="2106"/>
                <a:ext cx="1261" cy="331"/>
              </a:xfrm>
              <a:prstGeom prst="roundRect">
                <a:avLst>
                  <a:gd name="adj" fmla="val 30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169" name="Text Box 17"/>
              <p:cNvSpPr txBox="1">
                <a:spLocks noChangeArrowheads="1"/>
              </p:cNvSpPr>
              <p:nvPr/>
            </p:nvSpPr>
            <p:spPr bwMode="auto">
              <a:xfrm>
                <a:off x="276" y="2106"/>
                <a:ext cx="1261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baseline="30000" smtClean="0">
                    <a:solidFill>
                      <a:srgbClr val="000000"/>
                    </a:solidFill>
                  </a:rPr>
                  <a:t>137</a:t>
                </a:r>
                <a:r>
                  <a:rPr lang="en-GB" sz="2800" baseline="-25000" smtClean="0">
                    <a:solidFill>
                      <a:srgbClr val="000000"/>
                    </a:solidFill>
                  </a:rPr>
                  <a:t>55</a:t>
                </a:r>
                <a:r>
                  <a:rPr lang="en-GB" sz="2800" smtClean="0">
                    <a:solidFill>
                      <a:srgbClr val="000000"/>
                    </a:solidFill>
                  </a:rPr>
                  <a:t>Cs</a:t>
                </a:r>
              </a:p>
            </p:txBody>
          </p:sp>
        </p:grpSp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4532" y="2437"/>
              <a:ext cx="982" cy="356"/>
              <a:chOff x="4532" y="2437"/>
              <a:chExt cx="982" cy="356"/>
            </a:xfrm>
          </p:grpSpPr>
          <p:sp>
            <p:nvSpPr>
              <p:cNvPr id="817171" name="AutoShape 19"/>
              <p:cNvSpPr>
                <a:spLocks noChangeArrowheads="1"/>
              </p:cNvSpPr>
              <p:nvPr/>
            </p:nvSpPr>
            <p:spPr bwMode="auto">
              <a:xfrm>
                <a:off x="4532" y="2437"/>
                <a:ext cx="982" cy="330"/>
              </a:xfrm>
              <a:prstGeom prst="roundRect">
                <a:avLst>
                  <a:gd name="adj" fmla="val 30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172" name="Text Box 20"/>
              <p:cNvSpPr txBox="1">
                <a:spLocks noChangeArrowheads="1"/>
              </p:cNvSpPr>
              <p:nvPr/>
            </p:nvSpPr>
            <p:spPr bwMode="auto">
              <a:xfrm>
                <a:off x="4532" y="2437"/>
                <a:ext cx="982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22 min</a:t>
                </a:r>
              </a:p>
            </p:txBody>
          </p:sp>
        </p:grpSp>
        <p:grpSp>
          <p:nvGrpSpPr>
            <p:cNvPr id="9" name="Group 21"/>
            <p:cNvGrpSpPr>
              <a:grpSpLocks/>
            </p:cNvGrpSpPr>
            <p:nvPr/>
          </p:nvGrpSpPr>
          <p:grpSpPr bwMode="auto">
            <a:xfrm>
              <a:off x="3549" y="2437"/>
              <a:ext cx="983" cy="356"/>
              <a:chOff x="3549" y="2437"/>
              <a:chExt cx="983" cy="356"/>
            </a:xfrm>
          </p:grpSpPr>
          <p:sp>
            <p:nvSpPr>
              <p:cNvPr id="817174" name="AutoShape 22"/>
              <p:cNvSpPr>
                <a:spLocks noChangeArrowheads="1"/>
              </p:cNvSpPr>
              <p:nvPr/>
            </p:nvSpPr>
            <p:spPr bwMode="auto">
              <a:xfrm>
                <a:off x="3549" y="2437"/>
                <a:ext cx="983" cy="330"/>
              </a:xfrm>
              <a:prstGeom prst="roundRect">
                <a:avLst>
                  <a:gd name="adj" fmla="val 30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175" name="Text Box 23"/>
              <p:cNvSpPr txBox="1">
                <a:spLocks noChangeArrowheads="1"/>
              </p:cNvSpPr>
              <p:nvPr/>
            </p:nvSpPr>
            <p:spPr bwMode="auto">
              <a:xfrm>
                <a:off x="3549" y="2437"/>
                <a:ext cx="983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&lt;0.02</a:t>
                </a:r>
              </a:p>
            </p:txBody>
          </p:sp>
        </p:grpSp>
        <p:grpSp>
          <p:nvGrpSpPr>
            <p:cNvPr id="10" name="Group 24"/>
            <p:cNvGrpSpPr>
              <a:grpSpLocks/>
            </p:cNvGrpSpPr>
            <p:nvPr/>
          </p:nvGrpSpPr>
          <p:grpSpPr bwMode="auto">
            <a:xfrm>
              <a:off x="2566" y="2437"/>
              <a:ext cx="983" cy="356"/>
              <a:chOff x="2566" y="2437"/>
              <a:chExt cx="983" cy="356"/>
            </a:xfrm>
          </p:grpSpPr>
          <p:sp>
            <p:nvSpPr>
              <p:cNvPr id="817177" name="AutoShape 25"/>
              <p:cNvSpPr>
                <a:spLocks noChangeArrowheads="1"/>
              </p:cNvSpPr>
              <p:nvPr/>
            </p:nvSpPr>
            <p:spPr bwMode="auto">
              <a:xfrm>
                <a:off x="2566" y="2437"/>
                <a:ext cx="983" cy="330"/>
              </a:xfrm>
              <a:prstGeom prst="roundRect">
                <a:avLst>
                  <a:gd name="adj" fmla="val 30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178" name="Text Box 26"/>
              <p:cNvSpPr txBox="1">
                <a:spLocks noChangeArrowheads="1"/>
              </p:cNvSpPr>
              <p:nvPr/>
            </p:nvSpPr>
            <p:spPr bwMode="auto">
              <a:xfrm>
                <a:off x="2566" y="2437"/>
                <a:ext cx="983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+1.17</a:t>
                </a:r>
              </a:p>
            </p:txBody>
          </p:sp>
        </p:grpSp>
        <p:grpSp>
          <p:nvGrpSpPr>
            <p:cNvPr id="11" name="Group 27"/>
            <p:cNvGrpSpPr>
              <a:grpSpLocks/>
            </p:cNvGrpSpPr>
            <p:nvPr/>
          </p:nvGrpSpPr>
          <p:grpSpPr bwMode="auto">
            <a:xfrm>
              <a:off x="1537" y="2437"/>
              <a:ext cx="1029" cy="356"/>
              <a:chOff x="1537" y="2437"/>
              <a:chExt cx="1029" cy="356"/>
            </a:xfrm>
          </p:grpSpPr>
          <p:sp>
            <p:nvSpPr>
              <p:cNvPr id="817180" name="AutoShape 28"/>
              <p:cNvSpPr>
                <a:spLocks noChangeArrowheads="1"/>
              </p:cNvSpPr>
              <p:nvPr/>
            </p:nvSpPr>
            <p:spPr bwMode="auto">
              <a:xfrm>
                <a:off x="1537" y="2437"/>
                <a:ext cx="1029" cy="330"/>
              </a:xfrm>
              <a:prstGeom prst="roundRect">
                <a:avLst>
                  <a:gd name="adj" fmla="val 30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181" name="Text Box 29"/>
              <p:cNvSpPr txBox="1">
                <a:spLocks noChangeArrowheads="1"/>
              </p:cNvSpPr>
              <p:nvPr/>
            </p:nvSpPr>
            <p:spPr bwMode="auto">
              <a:xfrm>
                <a:off x="1537" y="2437"/>
                <a:ext cx="1029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3/2</a:t>
                </a:r>
              </a:p>
            </p:txBody>
          </p:sp>
        </p:grpSp>
        <p:grpSp>
          <p:nvGrpSpPr>
            <p:cNvPr id="12" name="Group 30"/>
            <p:cNvGrpSpPr>
              <a:grpSpLocks/>
            </p:cNvGrpSpPr>
            <p:nvPr/>
          </p:nvGrpSpPr>
          <p:grpSpPr bwMode="auto">
            <a:xfrm>
              <a:off x="276" y="2437"/>
              <a:ext cx="1261" cy="356"/>
              <a:chOff x="276" y="2437"/>
              <a:chExt cx="1261" cy="356"/>
            </a:xfrm>
          </p:grpSpPr>
          <p:sp>
            <p:nvSpPr>
              <p:cNvPr id="817183" name="AutoShape 31"/>
              <p:cNvSpPr>
                <a:spLocks noChangeArrowheads="1"/>
              </p:cNvSpPr>
              <p:nvPr/>
            </p:nvSpPr>
            <p:spPr bwMode="auto">
              <a:xfrm>
                <a:off x="276" y="2437"/>
                <a:ext cx="1261" cy="330"/>
              </a:xfrm>
              <a:prstGeom prst="roundRect">
                <a:avLst>
                  <a:gd name="adj" fmla="val 30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184" name="Text Box 32"/>
              <p:cNvSpPr txBox="1">
                <a:spLocks noChangeArrowheads="1"/>
              </p:cNvSpPr>
              <p:nvPr/>
            </p:nvSpPr>
            <p:spPr bwMode="auto">
              <a:xfrm>
                <a:off x="276" y="2437"/>
                <a:ext cx="1261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baseline="30000" smtClean="0">
                    <a:solidFill>
                      <a:srgbClr val="000000"/>
                    </a:solidFill>
                  </a:rPr>
                  <a:t>223</a:t>
                </a:r>
                <a:r>
                  <a:rPr lang="en-GB" sz="2800" baseline="-25000" smtClean="0">
                    <a:solidFill>
                      <a:srgbClr val="000000"/>
                    </a:solidFill>
                  </a:rPr>
                  <a:t>87</a:t>
                </a:r>
                <a:r>
                  <a:rPr lang="en-GB" sz="2800" smtClean="0">
                    <a:solidFill>
                      <a:srgbClr val="000000"/>
                    </a:solidFill>
                  </a:rPr>
                  <a:t>Fr</a:t>
                </a:r>
              </a:p>
            </p:txBody>
          </p:sp>
        </p:grpSp>
        <p:grpSp>
          <p:nvGrpSpPr>
            <p:cNvPr id="13" name="Group 33"/>
            <p:cNvGrpSpPr>
              <a:grpSpLocks/>
            </p:cNvGrpSpPr>
            <p:nvPr/>
          </p:nvGrpSpPr>
          <p:grpSpPr bwMode="auto">
            <a:xfrm>
              <a:off x="4532" y="3512"/>
              <a:ext cx="982" cy="356"/>
              <a:chOff x="4532" y="3512"/>
              <a:chExt cx="982" cy="356"/>
            </a:xfrm>
          </p:grpSpPr>
          <p:sp>
            <p:nvSpPr>
              <p:cNvPr id="817186" name="AutoShape 34"/>
              <p:cNvSpPr>
                <a:spLocks noChangeArrowheads="1"/>
              </p:cNvSpPr>
              <p:nvPr/>
            </p:nvSpPr>
            <p:spPr bwMode="auto">
              <a:xfrm>
                <a:off x="4532" y="3512"/>
                <a:ext cx="982" cy="330"/>
              </a:xfrm>
              <a:prstGeom prst="roundRect">
                <a:avLst>
                  <a:gd name="adj" fmla="val 30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187" name="Text Box 35"/>
              <p:cNvSpPr txBox="1">
                <a:spLocks noChangeArrowheads="1"/>
              </p:cNvSpPr>
              <p:nvPr/>
            </p:nvSpPr>
            <p:spPr bwMode="auto">
              <a:xfrm>
                <a:off x="4532" y="3512"/>
                <a:ext cx="982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82.8 m</a:t>
                </a:r>
              </a:p>
            </p:txBody>
          </p:sp>
        </p:grpSp>
        <p:grpSp>
          <p:nvGrpSpPr>
            <p:cNvPr id="14" name="Group 36"/>
            <p:cNvGrpSpPr>
              <a:grpSpLocks/>
            </p:cNvGrpSpPr>
            <p:nvPr/>
          </p:nvGrpSpPr>
          <p:grpSpPr bwMode="auto">
            <a:xfrm>
              <a:off x="3549" y="3512"/>
              <a:ext cx="983" cy="356"/>
              <a:chOff x="3549" y="3512"/>
              <a:chExt cx="983" cy="356"/>
            </a:xfrm>
          </p:grpSpPr>
          <p:sp>
            <p:nvSpPr>
              <p:cNvPr id="817189" name="AutoShape 37"/>
              <p:cNvSpPr>
                <a:spLocks noChangeArrowheads="1"/>
              </p:cNvSpPr>
              <p:nvPr/>
            </p:nvSpPr>
            <p:spPr bwMode="auto">
              <a:xfrm>
                <a:off x="3549" y="3512"/>
                <a:ext cx="983" cy="330"/>
              </a:xfrm>
              <a:prstGeom prst="roundRect">
                <a:avLst>
                  <a:gd name="adj" fmla="val 30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190" name="Text Box 38"/>
              <p:cNvSpPr txBox="1">
                <a:spLocks noChangeArrowheads="1"/>
              </p:cNvSpPr>
              <p:nvPr/>
            </p:nvSpPr>
            <p:spPr bwMode="auto">
              <a:xfrm>
                <a:off x="3549" y="3512"/>
                <a:ext cx="983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+0.195</a:t>
                </a:r>
              </a:p>
            </p:txBody>
          </p:sp>
        </p:grpSp>
        <p:grpSp>
          <p:nvGrpSpPr>
            <p:cNvPr id="15" name="Group 39"/>
            <p:cNvGrpSpPr>
              <a:grpSpLocks/>
            </p:cNvGrpSpPr>
            <p:nvPr/>
          </p:nvGrpSpPr>
          <p:grpSpPr bwMode="auto">
            <a:xfrm>
              <a:off x="2566" y="3512"/>
              <a:ext cx="983" cy="356"/>
              <a:chOff x="2566" y="3512"/>
              <a:chExt cx="983" cy="356"/>
            </a:xfrm>
          </p:grpSpPr>
          <p:sp>
            <p:nvSpPr>
              <p:cNvPr id="817192" name="AutoShape 40"/>
              <p:cNvSpPr>
                <a:spLocks noChangeArrowheads="1"/>
              </p:cNvSpPr>
              <p:nvPr/>
            </p:nvSpPr>
            <p:spPr bwMode="auto">
              <a:xfrm>
                <a:off x="2566" y="3512"/>
                <a:ext cx="983" cy="330"/>
              </a:xfrm>
              <a:prstGeom prst="roundRect">
                <a:avLst>
                  <a:gd name="adj" fmla="val 30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193" name="Text Box 41"/>
              <p:cNvSpPr txBox="1">
                <a:spLocks noChangeArrowheads="1"/>
              </p:cNvSpPr>
              <p:nvPr/>
            </p:nvSpPr>
            <p:spPr bwMode="auto">
              <a:xfrm>
                <a:off x="2566" y="3512"/>
                <a:ext cx="983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+0.510</a:t>
                </a:r>
              </a:p>
            </p:txBody>
          </p:sp>
        </p:grpSp>
        <p:grpSp>
          <p:nvGrpSpPr>
            <p:cNvPr id="16" name="Group 42"/>
            <p:cNvGrpSpPr>
              <a:grpSpLocks/>
            </p:cNvGrpSpPr>
            <p:nvPr/>
          </p:nvGrpSpPr>
          <p:grpSpPr bwMode="auto">
            <a:xfrm>
              <a:off x="1537" y="3512"/>
              <a:ext cx="1029" cy="356"/>
              <a:chOff x="1537" y="3512"/>
              <a:chExt cx="1029" cy="356"/>
            </a:xfrm>
          </p:grpSpPr>
          <p:sp>
            <p:nvSpPr>
              <p:cNvPr id="817195" name="AutoShape 43"/>
              <p:cNvSpPr>
                <a:spLocks noChangeArrowheads="1"/>
              </p:cNvSpPr>
              <p:nvPr/>
            </p:nvSpPr>
            <p:spPr bwMode="auto">
              <a:xfrm>
                <a:off x="1537" y="3512"/>
                <a:ext cx="1029" cy="330"/>
              </a:xfrm>
              <a:prstGeom prst="roundRect">
                <a:avLst>
                  <a:gd name="adj" fmla="val 30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196" name="Text Box 44"/>
              <p:cNvSpPr txBox="1">
                <a:spLocks noChangeArrowheads="1"/>
              </p:cNvSpPr>
              <p:nvPr/>
            </p:nvSpPr>
            <p:spPr bwMode="auto">
              <a:xfrm>
                <a:off x="1537" y="3512"/>
                <a:ext cx="1029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1/2</a:t>
                </a:r>
              </a:p>
            </p:txBody>
          </p:sp>
        </p:grpSp>
        <p:grpSp>
          <p:nvGrpSpPr>
            <p:cNvPr id="17" name="Group 45"/>
            <p:cNvGrpSpPr>
              <a:grpSpLocks/>
            </p:cNvGrpSpPr>
            <p:nvPr/>
          </p:nvGrpSpPr>
          <p:grpSpPr bwMode="auto">
            <a:xfrm>
              <a:off x="276" y="3512"/>
              <a:ext cx="1261" cy="356"/>
              <a:chOff x="276" y="3512"/>
              <a:chExt cx="1261" cy="356"/>
            </a:xfrm>
          </p:grpSpPr>
          <p:sp>
            <p:nvSpPr>
              <p:cNvPr id="817198" name="AutoShape 46"/>
              <p:cNvSpPr>
                <a:spLocks noChangeArrowheads="1"/>
              </p:cNvSpPr>
              <p:nvPr/>
            </p:nvSpPr>
            <p:spPr bwMode="auto">
              <a:xfrm>
                <a:off x="276" y="3512"/>
                <a:ext cx="1261" cy="330"/>
              </a:xfrm>
              <a:prstGeom prst="roundRect">
                <a:avLst>
                  <a:gd name="adj" fmla="val 30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199" name="Text Box 47"/>
              <p:cNvSpPr txBox="1">
                <a:spLocks noChangeArrowheads="1"/>
              </p:cNvSpPr>
              <p:nvPr/>
            </p:nvSpPr>
            <p:spPr bwMode="auto">
              <a:xfrm>
                <a:off x="276" y="3512"/>
                <a:ext cx="1261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baseline="30000" smtClean="0">
                    <a:solidFill>
                      <a:srgbClr val="000000"/>
                    </a:solidFill>
                  </a:rPr>
                  <a:t>75</a:t>
                </a:r>
                <a:r>
                  <a:rPr lang="en-GB" sz="2800" baseline="-25000" smtClean="0">
                    <a:solidFill>
                      <a:srgbClr val="000000"/>
                    </a:solidFill>
                  </a:rPr>
                  <a:t>32</a:t>
                </a:r>
                <a:r>
                  <a:rPr lang="en-GB" sz="2800" smtClean="0">
                    <a:solidFill>
                      <a:srgbClr val="000000"/>
                    </a:solidFill>
                  </a:rPr>
                  <a:t>Ge</a:t>
                </a:r>
              </a:p>
            </p:txBody>
          </p:sp>
        </p:grpSp>
        <p:sp>
          <p:nvSpPr>
            <p:cNvPr id="817200" name="AutoShape 48"/>
            <p:cNvSpPr>
              <a:spLocks noChangeArrowheads="1"/>
            </p:cNvSpPr>
            <p:nvPr/>
          </p:nvSpPr>
          <p:spPr bwMode="auto">
            <a:xfrm>
              <a:off x="4532" y="3181"/>
              <a:ext cx="982" cy="331"/>
            </a:xfrm>
            <a:prstGeom prst="roundRect">
              <a:avLst>
                <a:gd name="adj" fmla="val 301"/>
              </a:avLst>
            </a:prstGeom>
            <a:gradFill rotWithShape="0">
              <a:gsLst>
                <a:gs pos="0">
                  <a:srgbClr val="BFEFEF"/>
                </a:gs>
                <a:gs pos="100000">
                  <a:srgbClr val="CCFFFF"/>
                </a:gs>
              </a:gsLst>
              <a:lin ang="162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8" name="Group 49"/>
            <p:cNvGrpSpPr>
              <a:grpSpLocks/>
            </p:cNvGrpSpPr>
            <p:nvPr/>
          </p:nvGrpSpPr>
          <p:grpSpPr bwMode="auto">
            <a:xfrm>
              <a:off x="3549" y="3181"/>
              <a:ext cx="983" cy="356"/>
              <a:chOff x="3549" y="3181"/>
              <a:chExt cx="983" cy="356"/>
            </a:xfrm>
          </p:grpSpPr>
          <p:sp>
            <p:nvSpPr>
              <p:cNvPr id="817202" name="AutoShape 50"/>
              <p:cNvSpPr>
                <a:spLocks noChangeArrowheads="1"/>
              </p:cNvSpPr>
              <p:nvPr/>
            </p:nvSpPr>
            <p:spPr bwMode="auto">
              <a:xfrm>
                <a:off x="3549" y="3181"/>
                <a:ext cx="983" cy="331"/>
              </a:xfrm>
              <a:prstGeom prst="roundRect">
                <a:avLst>
                  <a:gd name="adj" fmla="val 301"/>
                </a:avLst>
              </a:prstGeom>
              <a:gradFill rotWithShape="0">
                <a:gsLst>
                  <a:gs pos="0">
                    <a:srgbClr val="BFEFEF"/>
                  </a:gs>
                  <a:gs pos="100000">
                    <a:srgbClr val="CCFFFF"/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03" name="Text Box 51"/>
              <p:cNvSpPr txBox="1">
                <a:spLocks noChangeArrowheads="1"/>
              </p:cNvSpPr>
              <p:nvPr/>
            </p:nvSpPr>
            <p:spPr bwMode="auto">
              <a:xfrm>
                <a:off x="3549" y="3181"/>
                <a:ext cx="983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FF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FF0000"/>
                    </a:solidFill>
                  </a:rPr>
                  <a:t>-0.1426</a:t>
                </a:r>
              </a:p>
            </p:txBody>
          </p:sp>
        </p:grpSp>
        <p:grpSp>
          <p:nvGrpSpPr>
            <p:cNvPr id="19" name="Group 52"/>
            <p:cNvGrpSpPr>
              <a:grpSpLocks/>
            </p:cNvGrpSpPr>
            <p:nvPr/>
          </p:nvGrpSpPr>
          <p:grpSpPr bwMode="auto">
            <a:xfrm>
              <a:off x="2566" y="3181"/>
              <a:ext cx="983" cy="356"/>
              <a:chOff x="2566" y="3181"/>
              <a:chExt cx="983" cy="356"/>
            </a:xfrm>
          </p:grpSpPr>
          <p:sp>
            <p:nvSpPr>
              <p:cNvPr id="817205" name="AutoShape 53"/>
              <p:cNvSpPr>
                <a:spLocks noChangeArrowheads="1"/>
              </p:cNvSpPr>
              <p:nvPr/>
            </p:nvSpPr>
            <p:spPr bwMode="auto">
              <a:xfrm>
                <a:off x="2566" y="3181"/>
                <a:ext cx="983" cy="331"/>
              </a:xfrm>
              <a:prstGeom prst="roundRect">
                <a:avLst>
                  <a:gd name="adj" fmla="val 301"/>
                </a:avLst>
              </a:prstGeom>
              <a:gradFill rotWithShape="0">
                <a:gsLst>
                  <a:gs pos="0">
                    <a:srgbClr val="BFEFEF"/>
                  </a:gs>
                  <a:gs pos="100000">
                    <a:srgbClr val="CCFFFF"/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06" name="Text Box 54"/>
              <p:cNvSpPr txBox="1">
                <a:spLocks noChangeArrowheads="1"/>
              </p:cNvSpPr>
              <p:nvPr/>
            </p:nvSpPr>
            <p:spPr bwMode="auto">
              <a:xfrm>
                <a:off x="2566" y="3181"/>
                <a:ext cx="983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FF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FF0000"/>
                    </a:solidFill>
                  </a:rPr>
                  <a:t>+0.8574</a:t>
                </a:r>
              </a:p>
            </p:txBody>
          </p:sp>
        </p:grpSp>
        <p:grpSp>
          <p:nvGrpSpPr>
            <p:cNvPr id="20" name="Group 55"/>
            <p:cNvGrpSpPr>
              <a:grpSpLocks/>
            </p:cNvGrpSpPr>
            <p:nvPr/>
          </p:nvGrpSpPr>
          <p:grpSpPr bwMode="auto">
            <a:xfrm>
              <a:off x="1537" y="3181"/>
              <a:ext cx="1029" cy="356"/>
              <a:chOff x="1537" y="3181"/>
              <a:chExt cx="1029" cy="356"/>
            </a:xfrm>
          </p:grpSpPr>
          <p:sp>
            <p:nvSpPr>
              <p:cNvPr id="817208" name="AutoShape 56"/>
              <p:cNvSpPr>
                <a:spLocks noChangeArrowheads="1"/>
              </p:cNvSpPr>
              <p:nvPr/>
            </p:nvSpPr>
            <p:spPr bwMode="auto">
              <a:xfrm>
                <a:off x="1537" y="3181"/>
                <a:ext cx="1029" cy="331"/>
              </a:xfrm>
              <a:prstGeom prst="roundRect">
                <a:avLst>
                  <a:gd name="adj" fmla="val 301"/>
                </a:avLst>
              </a:prstGeom>
              <a:gradFill rotWithShape="0">
                <a:gsLst>
                  <a:gs pos="0">
                    <a:srgbClr val="BFEFEF"/>
                  </a:gs>
                  <a:gs pos="100000">
                    <a:srgbClr val="CCFFFF"/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09" name="Text Box 57"/>
              <p:cNvSpPr txBox="1">
                <a:spLocks noChangeArrowheads="1"/>
              </p:cNvSpPr>
              <p:nvPr/>
            </p:nvSpPr>
            <p:spPr bwMode="auto">
              <a:xfrm>
                <a:off x="1537" y="3181"/>
                <a:ext cx="1029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FF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FF0000"/>
                    </a:solidFill>
                  </a:rPr>
                  <a:t>1</a:t>
                </a:r>
              </a:p>
            </p:txBody>
          </p:sp>
        </p:grpSp>
        <p:grpSp>
          <p:nvGrpSpPr>
            <p:cNvPr id="21" name="Group 58"/>
            <p:cNvGrpSpPr>
              <a:grpSpLocks/>
            </p:cNvGrpSpPr>
            <p:nvPr/>
          </p:nvGrpSpPr>
          <p:grpSpPr bwMode="auto">
            <a:xfrm>
              <a:off x="276" y="3181"/>
              <a:ext cx="1261" cy="356"/>
              <a:chOff x="276" y="3181"/>
              <a:chExt cx="1261" cy="356"/>
            </a:xfrm>
          </p:grpSpPr>
          <p:sp>
            <p:nvSpPr>
              <p:cNvPr id="817211" name="AutoShape 59"/>
              <p:cNvSpPr>
                <a:spLocks noChangeArrowheads="1"/>
              </p:cNvSpPr>
              <p:nvPr/>
            </p:nvSpPr>
            <p:spPr bwMode="auto">
              <a:xfrm>
                <a:off x="276" y="3181"/>
                <a:ext cx="1261" cy="331"/>
              </a:xfrm>
              <a:prstGeom prst="roundRect">
                <a:avLst>
                  <a:gd name="adj" fmla="val 301"/>
                </a:avLst>
              </a:prstGeom>
              <a:gradFill rotWithShape="0">
                <a:gsLst>
                  <a:gs pos="0">
                    <a:srgbClr val="BFEFEF"/>
                  </a:gs>
                  <a:gs pos="100000">
                    <a:srgbClr val="CCFFFF"/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12" name="Text Box 60"/>
              <p:cNvSpPr txBox="1">
                <a:spLocks noChangeArrowheads="1"/>
              </p:cNvSpPr>
              <p:nvPr/>
            </p:nvSpPr>
            <p:spPr bwMode="auto">
              <a:xfrm>
                <a:off x="276" y="3181"/>
                <a:ext cx="1261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FF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baseline="30000" smtClean="0">
                    <a:solidFill>
                      <a:srgbClr val="FF0000"/>
                    </a:solidFill>
                  </a:rPr>
                  <a:t>2</a:t>
                </a:r>
                <a:r>
                  <a:rPr lang="en-GB" sz="2800" baseline="-25000" smtClean="0">
                    <a:solidFill>
                      <a:srgbClr val="FF0000"/>
                    </a:solidFill>
                  </a:rPr>
                  <a:t>1</a:t>
                </a:r>
                <a:r>
                  <a:rPr lang="en-GB" sz="2800" smtClean="0">
                    <a:solidFill>
                      <a:srgbClr val="FF0000"/>
                    </a:solidFill>
                  </a:rPr>
                  <a:t>H</a:t>
                </a:r>
              </a:p>
            </p:txBody>
          </p:sp>
        </p:grpSp>
        <p:grpSp>
          <p:nvGrpSpPr>
            <p:cNvPr id="22" name="Group 61"/>
            <p:cNvGrpSpPr>
              <a:grpSpLocks/>
            </p:cNvGrpSpPr>
            <p:nvPr/>
          </p:nvGrpSpPr>
          <p:grpSpPr bwMode="auto">
            <a:xfrm>
              <a:off x="4532" y="3842"/>
              <a:ext cx="982" cy="419"/>
              <a:chOff x="4532" y="3842"/>
              <a:chExt cx="982" cy="419"/>
            </a:xfrm>
          </p:grpSpPr>
          <p:sp>
            <p:nvSpPr>
              <p:cNvPr id="817214" name="AutoShape 62"/>
              <p:cNvSpPr>
                <a:spLocks noChangeArrowheads="1"/>
              </p:cNvSpPr>
              <p:nvPr/>
            </p:nvSpPr>
            <p:spPr bwMode="auto">
              <a:xfrm>
                <a:off x="4532" y="3842"/>
                <a:ext cx="982" cy="419"/>
              </a:xfrm>
              <a:prstGeom prst="roundRect">
                <a:avLst>
                  <a:gd name="adj" fmla="val 236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15" name="Text Box 63"/>
              <p:cNvSpPr txBox="1">
                <a:spLocks noChangeArrowheads="1"/>
              </p:cNvSpPr>
              <p:nvPr/>
            </p:nvSpPr>
            <p:spPr bwMode="auto">
              <a:xfrm>
                <a:off x="4532" y="3843"/>
                <a:ext cx="982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3.6 m</a:t>
                </a:r>
              </a:p>
            </p:txBody>
          </p:sp>
        </p:grpSp>
        <p:grpSp>
          <p:nvGrpSpPr>
            <p:cNvPr id="23" name="Group 64"/>
            <p:cNvGrpSpPr>
              <a:grpSpLocks/>
            </p:cNvGrpSpPr>
            <p:nvPr/>
          </p:nvGrpSpPr>
          <p:grpSpPr bwMode="auto">
            <a:xfrm>
              <a:off x="3549" y="3842"/>
              <a:ext cx="983" cy="419"/>
              <a:chOff x="3549" y="3842"/>
              <a:chExt cx="983" cy="419"/>
            </a:xfrm>
          </p:grpSpPr>
          <p:sp>
            <p:nvSpPr>
              <p:cNvPr id="817217" name="AutoShape 65"/>
              <p:cNvSpPr>
                <a:spLocks noChangeArrowheads="1"/>
              </p:cNvSpPr>
              <p:nvPr/>
            </p:nvSpPr>
            <p:spPr bwMode="auto">
              <a:xfrm>
                <a:off x="3549" y="3842"/>
                <a:ext cx="983" cy="419"/>
              </a:xfrm>
              <a:prstGeom prst="roundRect">
                <a:avLst>
                  <a:gd name="adj" fmla="val 236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18" name="Text Box 66"/>
              <p:cNvSpPr txBox="1">
                <a:spLocks noChangeArrowheads="1"/>
              </p:cNvSpPr>
              <p:nvPr/>
            </p:nvSpPr>
            <p:spPr bwMode="auto">
              <a:xfrm>
                <a:off x="3549" y="3843"/>
                <a:ext cx="983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0.083</a:t>
                </a:r>
              </a:p>
            </p:txBody>
          </p:sp>
        </p:grpSp>
        <p:grpSp>
          <p:nvGrpSpPr>
            <p:cNvPr id="24" name="Group 67"/>
            <p:cNvGrpSpPr>
              <a:grpSpLocks/>
            </p:cNvGrpSpPr>
            <p:nvPr/>
          </p:nvGrpSpPr>
          <p:grpSpPr bwMode="auto">
            <a:xfrm>
              <a:off x="2566" y="3842"/>
              <a:ext cx="983" cy="419"/>
              <a:chOff x="2566" y="3842"/>
              <a:chExt cx="983" cy="419"/>
            </a:xfrm>
          </p:grpSpPr>
          <p:sp>
            <p:nvSpPr>
              <p:cNvPr id="817220" name="AutoShape 68"/>
              <p:cNvSpPr>
                <a:spLocks noChangeArrowheads="1"/>
              </p:cNvSpPr>
              <p:nvPr/>
            </p:nvSpPr>
            <p:spPr bwMode="auto">
              <a:xfrm>
                <a:off x="2566" y="3842"/>
                <a:ext cx="983" cy="419"/>
              </a:xfrm>
              <a:prstGeom prst="roundRect">
                <a:avLst>
                  <a:gd name="adj" fmla="val 236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21" name="Text Box 69"/>
              <p:cNvSpPr txBox="1">
                <a:spLocks noChangeArrowheads="1"/>
              </p:cNvSpPr>
              <p:nvPr/>
            </p:nvSpPr>
            <p:spPr bwMode="auto">
              <a:xfrm>
                <a:off x="2566" y="3843"/>
                <a:ext cx="983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+0.476</a:t>
                </a:r>
              </a:p>
            </p:txBody>
          </p:sp>
        </p:grpSp>
        <p:grpSp>
          <p:nvGrpSpPr>
            <p:cNvPr id="25" name="Group 70"/>
            <p:cNvGrpSpPr>
              <a:grpSpLocks/>
            </p:cNvGrpSpPr>
            <p:nvPr/>
          </p:nvGrpSpPr>
          <p:grpSpPr bwMode="auto">
            <a:xfrm>
              <a:off x="1537" y="3842"/>
              <a:ext cx="1029" cy="419"/>
              <a:chOff x="1537" y="3842"/>
              <a:chExt cx="1029" cy="419"/>
            </a:xfrm>
          </p:grpSpPr>
          <p:sp>
            <p:nvSpPr>
              <p:cNvPr id="817223" name="AutoShape 71"/>
              <p:cNvSpPr>
                <a:spLocks noChangeArrowheads="1"/>
              </p:cNvSpPr>
              <p:nvPr/>
            </p:nvSpPr>
            <p:spPr bwMode="auto">
              <a:xfrm>
                <a:off x="1537" y="3842"/>
                <a:ext cx="1029" cy="419"/>
              </a:xfrm>
              <a:prstGeom prst="roundRect">
                <a:avLst>
                  <a:gd name="adj" fmla="val 236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24" name="Text Box 72"/>
              <p:cNvSpPr txBox="1">
                <a:spLocks noChangeArrowheads="1"/>
              </p:cNvSpPr>
              <p:nvPr/>
            </p:nvSpPr>
            <p:spPr bwMode="auto">
              <a:xfrm>
                <a:off x="1537" y="3843"/>
                <a:ext cx="1029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1/2</a:t>
                </a:r>
              </a:p>
            </p:txBody>
          </p:sp>
        </p:grpSp>
        <p:grpSp>
          <p:nvGrpSpPr>
            <p:cNvPr id="26" name="Group 73"/>
            <p:cNvGrpSpPr>
              <a:grpSpLocks/>
            </p:cNvGrpSpPr>
            <p:nvPr/>
          </p:nvGrpSpPr>
          <p:grpSpPr bwMode="auto">
            <a:xfrm>
              <a:off x="276" y="3842"/>
              <a:ext cx="1261" cy="419"/>
              <a:chOff x="276" y="3842"/>
              <a:chExt cx="1261" cy="419"/>
            </a:xfrm>
          </p:grpSpPr>
          <p:sp>
            <p:nvSpPr>
              <p:cNvPr id="817226" name="AutoShape 74"/>
              <p:cNvSpPr>
                <a:spLocks noChangeArrowheads="1"/>
              </p:cNvSpPr>
              <p:nvPr/>
            </p:nvSpPr>
            <p:spPr bwMode="auto">
              <a:xfrm>
                <a:off x="276" y="3842"/>
                <a:ext cx="1261" cy="419"/>
              </a:xfrm>
              <a:prstGeom prst="roundRect">
                <a:avLst>
                  <a:gd name="adj" fmla="val 236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27" name="Text Box 75"/>
              <p:cNvSpPr txBox="1">
                <a:spLocks noChangeArrowheads="1"/>
              </p:cNvSpPr>
              <p:nvPr/>
            </p:nvSpPr>
            <p:spPr bwMode="auto">
              <a:xfrm>
                <a:off x="276" y="3843"/>
                <a:ext cx="1261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baseline="30000" smtClean="0">
                    <a:solidFill>
                      <a:srgbClr val="000000"/>
                    </a:solidFill>
                  </a:rPr>
                  <a:t>157</a:t>
                </a:r>
                <a:r>
                  <a:rPr lang="en-GB" sz="2800" baseline="-25000" smtClean="0">
                    <a:solidFill>
                      <a:srgbClr val="000000"/>
                    </a:solidFill>
                  </a:rPr>
                  <a:t>69</a:t>
                </a:r>
                <a:r>
                  <a:rPr lang="en-GB" sz="2800" smtClean="0">
                    <a:solidFill>
                      <a:srgbClr val="000000"/>
                    </a:solidFill>
                  </a:rPr>
                  <a:t>Tm</a:t>
                </a:r>
              </a:p>
            </p:txBody>
          </p:sp>
        </p:grpSp>
        <p:sp>
          <p:nvSpPr>
            <p:cNvPr id="817228" name="AutoShape 76"/>
            <p:cNvSpPr>
              <a:spLocks noChangeArrowheads="1"/>
            </p:cNvSpPr>
            <p:nvPr/>
          </p:nvSpPr>
          <p:spPr bwMode="auto">
            <a:xfrm>
              <a:off x="4532" y="2767"/>
              <a:ext cx="982" cy="415"/>
            </a:xfrm>
            <a:prstGeom prst="roundRect">
              <a:avLst>
                <a:gd name="adj" fmla="val 241"/>
              </a:avLst>
            </a:prstGeom>
            <a:gradFill rotWithShape="0">
              <a:gsLst>
                <a:gs pos="0">
                  <a:srgbClr val="BFEFEF"/>
                </a:gs>
                <a:gs pos="100000">
                  <a:srgbClr val="CCFFFF"/>
                </a:gs>
              </a:gsLst>
              <a:lin ang="162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7" name="Group 77"/>
            <p:cNvGrpSpPr>
              <a:grpSpLocks/>
            </p:cNvGrpSpPr>
            <p:nvPr/>
          </p:nvGrpSpPr>
          <p:grpSpPr bwMode="auto">
            <a:xfrm>
              <a:off x="3549" y="2766"/>
              <a:ext cx="983" cy="416"/>
              <a:chOff x="3549" y="2766"/>
              <a:chExt cx="983" cy="416"/>
            </a:xfrm>
          </p:grpSpPr>
          <p:sp>
            <p:nvSpPr>
              <p:cNvPr id="817230" name="AutoShape 78"/>
              <p:cNvSpPr>
                <a:spLocks noChangeArrowheads="1"/>
              </p:cNvSpPr>
              <p:nvPr/>
            </p:nvSpPr>
            <p:spPr bwMode="auto">
              <a:xfrm>
                <a:off x="3549" y="2767"/>
                <a:ext cx="983" cy="415"/>
              </a:xfrm>
              <a:prstGeom prst="roundRect">
                <a:avLst>
                  <a:gd name="adj" fmla="val 241"/>
                </a:avLst>
              </a:prstGeom>
              <a:gradFill rotWithShape="0">
                <a:gsLst>
                  <a:gs pos="0">
                    <a:srgbClr val="BFEFEF"/>
                  </a:gs>
                  <a:gs pos="100000">
                    <a:srgbClr val="CCFFFF"/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31" name="Text Box 79"/>
              <p:cNvSpPr txBox="1">
                <a:spLocks noChangeArrowheads="1"/>
              </p:cNvSpPr>
              <p:nvPr/>
            </p:nvSpPr>
            <p:spPr bwMode="auto">
              <a:xfrm>
                <a:off x="3549" y="2766"/>
                <a:ext cx="983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FF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FF0000"/>
                    </a:solidFill>
                  </a:rPr>
                  <a:t>-0.1779</a:t>
                </a:r>
              </a:p>
            </p:txBody>
          </p:sp>
        </p:grpSp>
        <p:grpSp>
          <p:nvGrpSpPr>
            <p:cNvPr id="28" name="Group 80"/>
            <p:cNvGrpSpPr>
              <a:grpSpLocks/>
            </p:cNvGrpSpPr>
            <p:nvPr/>
          </p:nvGrpSpPr>
          <p:grpSpPr bwMode="auto">
            <a:xfrm>
              <a:off x="2566" y="2766"/>
              <a:ext cx="983" cy="416"/>
              <a:chOff x="2566" y="2766"/>
              <a:chExt cx="983" cy="416"/>
            </a:xfrm>
          </p:grpSpPr>
          <p:sp>
            <p:nvSpPr>
              <p:cNvPr id="817233" name="AutoShape 81"/>
              <p:cNvSpPr>
                <a:spLocks noChangeArrowheads="1"/>
              </p:cNvSpPr>
              <p:nvPr/>
            </p:nvSpPr>
            <p:spPr bwMode="auto">
              <a:xfrm>
                <a:off x="2566" y="2767"/>
                <a:ext cx="983" cy="415"/>
              </a:xfrm>
              <a:prstGeom prst="roundRect">
                <a:avLst>
                  <a:gd name="adj" fmla="val 241"/>
                </a:avLst>
              </a:prstGeom>
              <a:gradFill rotWithShape="0">
                <a:gsLst>
                  <a:gs pos="0">
                    <a:srgbClr val="BFEFEF"/>
                  </a:gs>
                  <a:gs pos="100000">
                    <a:srgbClr val="CCFFFF"/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34" name="Text Box 82"/>
              <p:cNvSpPr txBox="1">
                <a:spLocks noChangeArrowheads="1"/>
              </p:cNvSpPr>
              <p:nvPr/>
            </p:nvSpPr>
            <p:spPr bwMode="auto">
              <a:xfrm>
                <a:off x="2566" y="2766"/>
                <a:ext cx="983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FF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FF0000"/>
                    </a:solidFill>
                  </a:rPr>
                  <a:t>+0.8220</a:t>
                </a:r>
              </a:p>
            </p:txBody>
          </p:sp>
        </p:grpSp>
        <p:grpSp>
          <p:nvGrpSpPr>
            <p:cNvPr id="29" name="Group 83"/>
            <p:cNvGrpSpPr>
              <a:grpSpLocks/>
            </p:cNvGrpSpPr>
            <p:nvPr/>
          </p:nvGrpSpPr>
          <p:grpSpPr bwMode="auto">
            <a:xfrm>
              <a:off x="1537" y="2766"/>
              <a:ext cx="1029" cy="416"/>
              <a:chOff x="1537" y="2766"/>
              <a:chExt cx="1029" cy="416"/>
            </a:xfrm>
          </p:grpSpPr>
          <p:sp>
            <p:nvSpPr>
              <p:cNvPr id="817236" name="AutoShape 84"/>
              <p:cNvSpPr>
                <a:spLocks noChangeArrowheads="1"/>
              </p:cNvSpPr>
              <p:nvPr/>
            </p:nvSpPr>
            <p:spPr bwMode="auto">
              <a:xfrm>
                <a:off x="1537" y="2767"/>
                <a:ext cx="1029" cy="415"/>
              </a:xfrm>
              <a:prstGeom prst="roundRect">
                <a:avLst>
                  <a:gd name="adj" fmla="val 241"/>
                </a:avLst>
              </a:prstGeom>
              <a:gradFill rotWithShape="0">
                <a:gsLst>
                  <a:gs pos="0">
                    <a:srgbClr val="BFEFEF"/>
                  </a:gs>
                  <a:gs pos="100000">
                    <a:srgbClr val="CCFFFF"/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37" name="Text Box 85"/>
              <p:cNvSpPr txBox="1">
                <a:spLocks noChangeArrowheads="1"/>
              </p:cNvSpPr>
              <p:nvPr/>
            </p:nvSpPr>
            <p:spPr bwMode="auto">
              <a:xfrm>
                <a:off x="1537" y="2766"/>
                <a:ext cx="1029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FF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FF0000"/>
                    </a:solidFill>
                  </a:rPr>
                  <a:t>1</a:t>
                </a:r>
              </a:p>
            </p:txBody>
          </p:sp>
        </p:grpSp>
        <p:grpSp>
          <p:nvGrpSpPr>
            <p:cNvPr id="30" name="Group 86"/>
            <p:cNvGrpSpPr>
              <a:grpSpLocks/>
            </p:cNvGrpSpPr>
            <p:nvPr/>
          </p:nvGrpSpPr>
          <p:grpSpPr bwMode="auto">
            <a:xfrm>
              <a:off x="276" y="2766"/>
              <a:ext cx="1261" cy="416"/>
              <a:chOff x="276" y="2766"/>
              <a:chExt cx="1261" cy="416"/>
            </a:xfrm>
          </p:grpSpPr>
          <p:sp>
            <p:nvSpPr>
              <p:cNvPr id="817239" name="AutoShape 87"/>
              <p:cNvSpPr>
                <a:spLocks noChangeArrowheads="1"/>
              </p:cNvSpPr>
              <p:nvPr/>
            </p:nvSpPr>
            <p:spPr bwMode="auto">
              <a:xfrm>
                <a:off x="276" y="2767"/>
                <a:ext cx="1261" cy="415"/>
              </a:xfrm>
              <a:prstGeom prst="roundRect">
                <a:avLst>
                  <a:gd name="adj" fmla="val 241"/>
                </a:avLst>
              </a:prstGeom>
              <a:gradFill rotWithShape="0">
                <a:gsLst>
                  <a:gs pos="0">
                    <a:srgbClr val="BFEFEF"/>
                  </a:gs>
                  <a:gs pos="100000">
                    <a:srgbClr val="CCFFFF"/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40" name="Text Box 88"/>
              <p:cNvSpPr txBox="1">
                <a:spLocks noChangeArrowheads="1"/>
              </p:cNvSpPr>
              <p:nvPr/>
            </p:nvSpPr>
            <p:spPr bwMode="auto">
              <a:xfrm>
                <a:off x="276" y="2766"/>
                <a:ext cx="1261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FF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baseline="30000" smtClean="0">
                    <a:solidFill>
                      <a:srgbClr val="FF0000"/>
                    </a:solidFill>
                  </a:rPr>
                  <a:t>6</a:t>
                </a:r>
                <a:r>
                  <a:rPr lang="en-GB" sz="2800" baseline="-25000" smtClean="0">
                    <a:solidFill>
                      <a:srgbClr val="FF0000"/>
                    </a:solidFill>
                  </a:rPr>
                  <a:t>3</a:t>
                </a:r>
                <a:r>
                  <a:rPr lang="en-GB" sz="2800" smtClean="0">
                    <a:solidFill>
                      <a:srgbClr val="FF0000"/>
                    </a:solidFill>
                  </a:rPr>
                  <a:t>Li</a:t>
                </a:r>
              </a:p>
            </p:txBody>
          </p:sp>
        </p:grpSp>
        <p:sp>
          <p:nvSpPr>
            <p:cNvPr id="817241" name="AutoShape 89"/>
            <p:cNvSpPr>
              <a:spLocks noChangeArrowheads="1"/>
            </p:cNvSpPr>
            <p:nvPr/>
          </p:nvSpPr>
          <p:spPr bwMode="auto">
            <a:xfrm>
              <a:off x="4532" y="1776"/>
              <a:ext cx="982" cy="330"/>
            </a:xfrm>
            <a:prstGeom prst="roundRect">
              <a:avLst>
                <a:gd name="adj" fmla="val 301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1" name="Group 90"/>
            <p:cNvGrpSpPr>
              <a:grpSpLocks/>
            </p:cNvGrpSpPr>
            <p:nvPr/>
          </p:nvGrpSpPr>
          <p:grpSpPr bwMode="auto">
            <a:xfrm>
              <a:off x="3549" y="1776"/>
              <a:ext cx="983" cy="356"/>
              <a:chOff x="3549" y="1776"/>
              <a:chExt cx="983" cy="356"/>
            </a:xfrm>
          </p:grpSpPr>
          <p:sp>
            <p:nvSpPr>
              <p:cNvPr id="817243" name="AutoShape 91"/>
              <p:cNvSpPr>
                <a:spLocks noChangeArrowheads="1"/>
              </p:cNvSpPr>
              <p:nvPr/>
            </p:nvSpPr>
            <p:spPr bwMode="auto">
              <a:xfrm>
                <a:off x="3549" y="1776"/>
                <a:ext cx="983" cy="330"/>
              </a:xfrm>
              <a:prstGeom prst="roundRect">
                <a:avLst>
                  <a:gd name="adj" fmla="val 30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44" name="Text Box 92"/>
              <p:cNvSpPr txBox="1">
                <a:spLocks noChangeArrowheads="1"/>
              </p:cNvSpPr>
              <p:nvPr/>
            </p:nvSpPr>
            <p:spPr bwMode="auto">
              <a:xfrm>
                <a:off x="3549" y="1776"/>
                <a:ext cx="983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-0.1215</a:t>
                </a:r>
              </a:p>
            </p:txBody>
          </p:sp>
        </p:grpSp>
        <p:grpSp>
          <p:nvGrpSpPr>
            <p:cNvPr id="817152" name="Group 93"/>
            <p:cNvGrpSpPr>
              <a:grpSpLocks/>
            </p:cNvGrpSpPr>
            <p:nvPr/>
          </p:nvGrpSpPr>
          <p:grpSpPr bwMode="auto">
            <a:xfrm>
              <a:off x="2566" y="1776"/>
              <a:ext cx="983" cy="356"/>
              <a:chOff x="2566" y="1776"/>
              <a:chExt cx="983" cy="356"/>
            </a:xfrm>
          </p:grpSpPr>
          <p:sp>
            <p:nvSpPr>
              <p:cNvPr id="817246" name="AutoShape 94"/>
              <p:cNvSpPr>
                <a:spLocks noChangeArrowheads="1"/>
              </p:cNvSpPr>
              <p:nvPr/>
            </p:nvSpPr>
            <p:spPr bwMode="auto">
              <a:xfrm>
                <a:off x="2566" y="1776"/>
                <a:ext cx="983" cy="330"/>
              </a:xfrm>
              <a:prstGeom prst="roundRect">
                <a:avLst>
                  <a:gd name="adj" fmla="val 30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47" name="Text Box 95"/>
              <p:cNvSpPr txBox="1">
                <a:spLocks noChangeArrowheads="1"/>
              </p:cNvSpPr>
              <p:nvPr/>
            </p:nvSpPr>
            <p:spPr bwMode="auto">
              <a:xfrm>
                <a:off x="2566" y="1776"/>
                <a:ext cx="983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2.550</a:t>
                </a:r>
              </a:p>
            </p:txBody>
          </p:sp>
        </p:grpSp>
        <p:grpSp>
          <p:nvGrpSpPr>
            <p:cNvPr id="817153" name="Group 96"/>
            <p:cNvGrpSpPr>
              <a:grpSpLocks/>
            </p:cNvGrpSpPr>
            <p:nvPr/>
          </p:nvGrpSpPr>
          <p:grpSpPr bwMode="auto">
            <a:xfrm>
              <a:off x="1537" y="1776"/>
              <a:ext cx="1029" cy="356"/>
              <a:chOff x="1537" y="1776"/>
              <a:chExt cx="1029" cy="356"/>
            </a:xfrm>
          </p:grpSpPr>
          <p:sp>
            <p:nvSpPr>
              <p:cNvPr id="817249" name="AutoShape 97"/>
              <p:cNvSpPr>
                <a:spLocks noChangeArrowheads="1"/>
              </p:cNvSpPr>
              <p:nvPr/>
            </p:nvSpPr>
            <p:spPr bwMode="auto">
              <a:xfrm>
                <a:off x="1537" y="1776"/>
                <a:ext cx="1029" cy="330"/>
              </a:xfrm>
              <a:prstGeom prst="roundRect">
                <a:avLst>
                  <a:gd name="adj" fmla="val 30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50" name="Text Box 98"/>
              <p:cNvSpPr txBox="1">
                <a:spLocks noChangeArrowheads="1"/>
              </p:cNvSpPr>
              <p:nvPr/>
            </p:nvSpPr>
            <p:spPr bwMode="auto">
              <a:xfrm>
                <a:off x="1537" y="1776"/>
                <a:ext cx="1029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7/2</a:t>
                </a:r>
              </a:p>
            </p:txBody>
          </p:sp>
        </p:grpSp>
        <p:grpSp>
          <p:nvGrpSpPr>
            <p:cNvPr id="817154" name="Group 99"/>
            <p:cNvGrpSpPr>
              <a:grpSpLocks/>
            </p:cNvGrpSpPr>
            <p:nvPr/>
          </p:nvGrpSpPr>
          <p:grpSpPr bwMode="auto">
            <a:xfrm>
              <a:off x="276" y="1776"/>
              <a:ext cx="1261" cy="356"/>
              <a:chOff x="276" y="1776"/>
              <a:chExt cx="1261" cy="356"/>
            </a:xfrm>
          </p:grpSpPr>
          <p:sp>
            <p:nvSpPr>
              <p:cNvPr id="817252" name="AutoShape 100"/>
              <p:cNvSpPr>
                <a:spLocks noChangeArrowheads="1"/>
              </p:cNvSpPr>
              <p:nvPr/>
            </p:nvSpPr>
            <p:spPr bwMode="auto">
              <a:xfrm>
                <a:off x="276" y="1776"/>
                <a:ext cx="1261" cy="330"/>
              </a:xfrm>
              <a:prstGeom prst="roundRect">
                <a:avLst>
                  <a:gd name="adj" fmla="val 30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53" name="Text Box 101"/>
              <p:cNvSpPr txBox="1">
                <a:spLocks noChangeArrowheads="1"/>
              </p:cNvSpPr>
              <p:nvPr/>
            </p:nvSpPr>
            <p:spPr bwMode="auto">
              <a:xfrm>
                <a:off x="276" y="1776"/>
                <a:ext cx="1261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baseline="30000" smtClean="0">
                    <a:solidFill>
                      <a:srgbClr val="000000"/>
                    </a:solidFill>
                  </a:rPr>
                  <a:t>123</a:t>
                </a:r>
                <a:r>
                  <a:rPr lang="en-GB" sz="2800" baseline="-25000" smtClean="0">
                    <a:solidFill>
                      <a:srgbClr val="000000"/>
                    </a:solidFill>
                  </a:rPr>
                  <a:t>51</a:t>
                </a:r>
                <a:r>
                  <a:rPr lang="en-GB" sz="2800" smtClean="0">
                    <a:solidFill>
                      <a:srgbClr val="000000"/>
                    </a:solidFill>
                  </a:rPr>
                  <a:t>Sb</a:t>
                </a:r>
              </a:p>
            </p:txBody>
          </p:sp>
        </p:grpSp>
        <p:sp>
          <p:nvSpPr>
            <p:cNvPr id="817254" name="AutoShape 102"/>
            <p:cNvSpPr>
              <a:spLocks noChangeArrowheads="1"/>
            </p:cNvSpPr>
            <p:nvPr/>
          </p:nvSpPr>
          <p:spPr bwMode="auto">
            <a:xfrm>
              <a:off x="4532" y="1446"/>
              <a:ext cx="982" cy="330"/>
            </a:xfrm>
            <a:prstGeom prst="roundRect">
              <a:avLst>
                <a:gd name="adj" fmla="val 301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817155" name="Group 103"/>
            <p:cNvGrpSpPr>
              <a:grpSpLocks/>
            </p:cNvGrpSpPr>
            <p:nvPr/>
          </p:nvGrpSpPr>
          <p:grpSpPr bwMode="auto">
            <a:xfrm>
              <a:off x="3549" y="1446"/>
              <a:ext cx="983" cy="356"/>
              <a:chOff x="3549" y="1446"/>
              <a:chExt cx="983" cy="356"/>
            </a:xfrm>
          </p:grpSpPr>
          <p:sp>
            <p:nvSpPr>
              <p:cNvPr id="817256" name="AutoShape 104"/>
              <p:cNvSpPr>
                <a:spLocks noChangeArrowheads="1"/>
              </p:cNvSpPr>
              <p:nvPr/>
            </p:nvSpPr>
            <p:spPr bwMode="auto">
              <a:xfrm>
                <a:off x="3549" y="1446"/>
                <a:ext cx="983" cy="330"/>
              </a:xfrm>
              <a:prstGeom prst="roundRect">
                <a:avLst>
                  <a:gd name="adj" fmla="val 30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57" name="Text Box 105"/>
              <p:cNvSpPr txBox="1">
                <a:spLocks noChangeArrowheads="1"/>
              </p:cNvSpPr>
              <p:nvPr/>
            </p:nvSpPr>
            <p:spPr bwMode="auto">
              <a:xfrm>
                <a:off x="3549" y="1446"/>
                <a:ext cx="983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-0.0305</a:t>
                </a:r>
              </a:p>
            </p:txBody>
          </p:sp>
        </p:grpSp>
        <p:grpSp>
          <p:nvGrpSpPr>
            <p:cNvPr id="817158" name="Group 106"/>
            <p:cNvGrpSpPr>
              <a:grpSpLocks/>
            </p:cNvGrpSpPr>
            <p:nvPr/>
          </p:nvGrpSpPr>
          <p:grpSpPr bwMode="auto">
            <a:xfrm>
              <a:off x="2566" y="1446"/>
              <a:ext cx="983" cy="356"/>
              <a:chOff x="2566" y="1446"/>
              <a:chExt cx="983" cy="356"/>
            </a:xfrm>
          </p:grpSpPr>
          <p:sp>
            <p:nvSpPr>
              <p:cNvPr id="817259" name="AutoShape 107"/>
              <p:cNvSpPr>
                <a:spLocks noChangeArrowheads="1"/>
              </p:cNvSpPr>
              <p:nvPr/>
            </p:nvSpPr>
            <p:spPr bwMode="auto">
              <a:xfrm>
                <a:off x="2566" y="1446"/>
                <a:ext cx="983" cy="330"/>
              </a:xfrm>
              <a:prstGeom prst="roundRect">
                <a:avLst>
                  <a:gd name="adj" fmla="val 30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60" name="Text Box 108"/>
              <p:cNvSpPr txBox="1">
                <a:spLocks noChangeArrowheads="1"/>
              </p:cNvSpPr>
              <p:nvPr/>
            </p:nvSpPr>
            <p:spPr bwMode="auto">
              <a:xfrm>
                <a:off x="2566" y="1446"/>
                <a:ext cx="983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+2.789</a:t>
                </a:r>
              </a:p>
            </p:txBody>
          </p:sp>
        </p:grpSp>
        <p:grpSp>
          <p:nvGrpSpPr>
            <p:cNvPr id="817161" name="Group 109"/>
            <p:cNvGrpSpPr>
              <a:grpSpLocks/>
            </p:cNvGrpSpPr>
            <p:nvPr/>
          </p:nvGrpSpPr>
          <p:grpSpPr bwMode="auto">
            <a:xfrm>
              <a:off x="1537" y="1446"/>
              <a:ext cx="1029" cy="356"/>
              <a:chOff x="1537" y="1446"/>
              <a:chExt cx="1029" cy="356"/>
            </a:xfrm>
          </p:grpSpPr>
          <p:sp>
            <p:nvSpPr>
              <p:cNvPr id="817262" name="AutoShape 110"/>
              <p:cNvSpPr>
                <a:spLocks noChangeArrowheads="1"/>
              </p:cNvSpPr>
              <p:nvPr/>
            </p:nvSpPr>
            <p:spPr bwMode="auto">
              <a:xfrm>
                <a:off x="1537" y="1446"/>
                <a:ext cx="1029" cy="330"/>
              </a:xfrm>
              <a:prstGeom prst="roundRect">
                <a:avLst>
                  <a:gd name="adj" fmla="val 30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63" name="Text Box 111"/>
              <p:cNvSpPr txBox="1">
                <a:spLocks noChangeArrowheads="1"/>
              </p:cNvSpPr>
              <p:nvPr/>
            </p:nvSpPr>
            <p:spPr bwMode="auto">
              <a:xfrm>
                <a:off x="1537" y="1446"/>
                <a:ext cx="1029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7/2</a:t>
                </a:r>
              </a:p>
            </p:txBody>
          </p:sp>
        </p:grpSp>
        <p:grpSp>
          <p:nvGrpSpPr>
            <p:cNvPr id="817164" name="Group 112"/>
            <p:cNvGrpSpPr>
              <a:grpSpLocks/>
            </p:cNvGrpSpPr>
            <p:nvPr/>
          </p:nvGrpSpPr>
          <p:grpSpPr bwMode="auto">
            <a:xfrm>
              <a:off x="276" y="1446"/>
              <a:ext cx="1261" cy="356"/>
              <a:chOff x="276" y="1446"/>
              <a:chExt cx="1261" cy="356"/>
            </a:xfrm>
          </p:grpSpPr>
          <p:sp>
            <p:nvSpPr>
              <p:cNvPr id="817265" name="AutoShape 113"/>
              <p:cNvSpPr>
                <a:spLocks noChangeArrowheads="1"/>
              </p:cNvSpPr>
              <p:nvPr/>
            </p:nvSpPr>
            <p:spPr bwMode="auto">
              <a:xfrm>
                <a:off x="276" y="1446"/>
                <a:ext cx="1261" cy="330"/>
              </a:xfrm>
              <a:prstGeom prst="roundRect">
                <a:avLst>
                  <a:gd name="adj" fmla="val 301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66" name="Text Box 114"/>
              <p:cNvSpPr txBox="1">
                <a:spLocks noChangeArrowheads="1"/>
              </p:cNvSpPr>
              <p:nvPr/>
            </p:nvSpPr>
            <p:spPr bwMode="auto">
              <a:xfrm>
                <a:off x="276" y="1446"/>
                <a:ext cx="1261" cy="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baseline="30000" smtClean="0">
                    <a:solidFill>
                      <a:srgbClr val="000000"/>
                    </a:solidFill>
                  </a:rPr>
                  <a:t>139</a:t>
                </a:r>
                <a:r>
                  <a:rPr lang="en-GB" sz="2800" baseline="-25000" smtClean="0">
                    <a:solidFill>
                      <a:srgbClr val="000000"/>
                    </a:solidFill>
                  </a:rPr>
                  <a:t>57</a:t>
                </a:r>
                <a:r>
                  <a:rPr lang="en-GB" sz="2800" smtClean="0">
                    <a:solidFill>
                      <a:srgbClr val="000000"/>
                    </a:solidFill>
                  </a:rPr>
                  <a:t>La</a:t>
                </a:r>
              </a:p>
            </p:txBody>
          </p:sp>
        </p:grpSp>
        <p:grpSp>
          <p:nvGrpSpPr>
            <p:cNvPr id="817167" name="Group 115"/>
            <p:cNvGrpSpPr>
              <a:grpSpLocks/>
            </p:cNvGrpSpPr>
            <p:nvPr/>
          </p:nvGrpSpPr>
          <p:grpSpPr bwMode="auto">
            <a:xfrm>
              <a:off x="4532" y="516"/>
              <a:ext cx="982" cy="930"/>
              <a:chOff x="4532" y="516"/>
              <a:chExt cx="982" cy="930"/>
            </a:xfrm>
          </p:grpSpPr>
          <p:sp>
            <p:nvSpPr>
              <p:cNvPr id="817268" name="AutoShape 116"/>
              <p:cNvSpPr>
                <a:spLocks noChangeArrowheads="1"/>
              </p:cNvSpPr>
              <p:nvPr/>
            </p:nvSpPr>
            <p:spPr bwMode="auto">
              <a:xfrm>
                <a:off x="4532" y="516"/>
                <a:ext cx="982" cy="930"/>
              </a:xfrm>
              <a:prstGeom prst="roundRect">
                <a:avLst>
                  <a:gd name="adj" fmla="val 106"/>
                </a:avLst>
              </a:prstGeom>
              <a:gradFill rotWithShape="0">
                <a:gsLst>
                  <a:gs pos="0">
                    <a:srgbClr val="DDFEFE"/>
                  </a:gs>
                  <a:gs pos="100000">
                    <a:srgbClr val="CCFFFF"/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69" name="Text Box 117"/>
              <p:cNvSpPr txBox="1">
                <a:spLocks noChangeArrowheads="1"/>
              </p:cNvSpPr>
              <p:nvPr/>
            </p:nvSpPr>
            <p:spPr bwMode="auto">
              <a:xfrm>
                <a:off x="4532" y="516"/>
                <a:ext cx="982" cy="7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endParaRPr lang="en-GB" sz="2800" smtClean="0">
                  <a:solidFill>
                    <a:srgbClr val="000000"/>
                  </a:solidFill>
                </a:endParaRPr>
              </a:p>
              <a:p>
                <a:pPr algn="ctr" fontAlgn="base"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T </a:t>
                </a:r>
                <a:r>
                  <a:rPr lang="en-GB" sz="2800" baseline="-25000" smtClean="0">
                    <a:solidFill>
                      <a:srgbClr val="000000"/>
                    </a:solidFill>
                  </a:rPr>
                  <a:t>1/2</a:t>
                </a:r>
              </a:p>
            </p:txBody>
          </p:sp>
        </p:grpSp>
        <p:grpSp>
          <p:nvGrpSpPr>
            <p:cNvPr id="817170" name="Group 118"/>
            <p:cNvGrpSpPr>
              <a:grpSpLocks/>
            </p:cNvGrpSpPr>
            <p:nvPr/>
          </p:nvGrpSpPr>
          <p:grpSpPr bwMode="auto">
            <a:xfrm>
              <a:off x="3549" y="516"/>
              <a:ext cx="983" cy="1019"/>
              <a:chOff x="3549" y="516"/>
              <a:chExt cx="983" cy="1019"/>
            </a:xfrm>
          </p:grpSpPr>
          <p:sp>
            <p:nvSpPr>
              <p:cNvPr id="817271" name="AutoShape 119"/>
              <p:cNvSpPr>
                <a:spLocks noChangeArrowheads="1"/>
              </p:cNvSpPr>
              <p:nvPr/>
            </p:nvSpPr>
            <p:spPr bwMode="auto">
              <a:xfrm>
                <a:off x="3549" y="516"/>
                <a:ext cx="983" cy="930"/>
              </a:xfrm>
              <a:prstGeom prst="roundRect">
                <a:avLst>
                  <a:gd name="adj" fmla="val 106"/>
                </a:avLst>
              </a:prstGeom>
              <a:gradFill rotWithShape="0">
                <a:gsLst>
                  <a:gs pos="0">
                    <a:srgbClr val="DDFEFE"/>
                  </a:gs>
                  <a:gs pos="100000">
                    <a:srgbClr val="CCFFFF"/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72" name="Text Box 120"/>
              <p:cNvSpPr txBox="1">
                <a:spLocks noChangeArrowheads="1"/>
              </p:cNvSpPr>
              <p:nvPr/>
            </p:nvSpPr>
            <p:spPr bwMode="auto">
              <a:xfrm>
                <a:off x="3549" y="516"/>
                <a:ext cx="983" cy="10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Reduced Anomaly</a:t>
                </a:r>
              </a:p>
              <a:p>
                <a:pPr algn="ctr" fontAlgn="base"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a</a:t>
                </a:r>
              </a:p>
            </p:txBody>
          </p:sp>
        </p:grpSp>
        <p:grpSp>
          <p:nvGrpSpPr>
            <p:cNvPr id="817173" name="Group 121"/>
            <p:cNvGrpSpPr>
              <a:grpSpLocks/>
            </p:cNvGrpSpPr>
            <p:nvPr/>
          </p:nvGrpSpPr>
          <p:grpSpPr bwMode="auto">
            <a:xfrm>
              <a:off x="2566" y="516"/>
              <a:ext cx="983" cy="930"/>
              <a:chOff x="2566" y="516"/>
              <a:chExt cx="983" cy="930"/>
            </a:xfrm>
          </p:grpSpPr>
          <p:sp>
            <p:nvSpPr>
              <p:cNvPr id="817274" name="AutoShape 122"/>
              <p:cNvSpPr>
                <a:spLocks noChangeArrowheads="1"/>
              </p:cNvSpPr>
              <p:nvPr/>
            </p:nvSpPr>
            <p:spPr bwMode="auto">
              <a:xfrm>
                <a:off x="2566" y="516"/>
                <a:ext cx="983" cy="930"/>
              </a:xfrm>
              <a:prstGeom prst="roundRect">
                <a:avLst>
                  <a:gd name="adj" fmla="val 106"/>
                </a:avLst>
              </a:prstGeom>
              <a:gradFill rotWithShape="0">
                <a:gsLst>
                  <a:gs pos="0">
                    <a:srgbClr val="DDFEFE"/>
                  </a:gs>
                  <a:gs pos="100000">
                    <a:srgbClr val="CCFFFF"/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75" name="Text Box 123"/>
              <p:cNvSpPr txBox="1">
                <a:spLocks noChangeArrowheads="1"/>
              </p:cNvSpPr>
              <p:nvPr/>
            </p:nvSpPr>
            <p:spPr bwMode="auto">
              <a:xfrm>
                <a:off x="2566" y="516"/>
                <a:ext cx="983" cy="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ts val="2475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endParaRPr lang="en-GB" sz="2800" smtClean="0">
                  <a:solidFill>
                    <a:srgbClr val="000000"/>
                  </a:solidFill>
                  <a:latin typeface="Symbol" pitchFamily="18" charset="2"/>
                </a:endParaRPr>
              </a:p>
              <a:p>
                <a:pPr algn="ctr" fontAlgn="base">
                  <a:lnSpc>
                    <a:spcPts val="2475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  <a:latin typeface="Symbol" pitchFamily="18" charset="2"/>
                  </a:rPr>
                  <a:t></a:t>
                </a:r>
                <a:r>
                  <a:rPr lang="en-GB" sz="2800" smtClean="0">
                    <a:solidFill>
                      <a:srgbClr val="000000"/>
                    </a:solidFill>
                  </a:rPr>
                  <a:t>/</a:t>
                </a:r>
                <a:r>
                  <a:rPr lang="en-GB" sz="2800" smtClean="0">
                    <a:solidFill>
                      <a:srgbClr val="000000"/>
                    </a:solidFill>
                    <a:latin typeface="Symbol" pitchFamily="18" charset="2"/>
                  </a:rPr>
                  <a:t></a:t>
                </a:r>
                <a:r>
                  <a:rPr lang="en-GB" sz="2800" baseline="-25000" smtClean="0">
                    <a:solidFill>
                      <a:srgbClr val="000000"/>
                    </a:solidFill>
                  </a:rPr>
                  <a:t>N</a:t>
                </a:r>
              </a:p>
            </p:txBody>
          </p:sp>
        </p:grpSp>
        <p:grpSp>
          <p:nvGrpSpPr>
            <p:cNvPr id="817176" name="Group 124"/>
            <p:cNvGrpSpPr>
              <a:grpSpLocks/>
            </p:cNvGrpSpPr>
            <p:nvPr/>
          </p:nvGrpSpPr>
          <p:grpSpPr bwMode="auto">
            <a:xfrm>
              <a:off x="1537" y="516"/>
              <a:ext cx="1029" cy="930"/>
              <a:chOff x="1537" y="516"/>
              <a:chExt cx="1029" cy="930"/>
            </a:xfrm>
          </p:grpSpPr>
          <p:sp>
            <p:nvSpPr>
              <p:cNvPr id="817277" name="AutoShape 125"/>
              <p:cNvSpPr>
                <a:spLocks noChangeArrowheads="1"/>
              </p:cNvSpPr>
              <p:nvPr/>
            </p:nvSpPr>
            <p:spPr bwMode="auto">
              <a:xfrm>
                <a:off x="1537" y="516"/>
                <a:ext cx="1029" cy="930"/>
              </a:xfrm>
              <a:prstGeom prst="roundRect">
                <a:avLst>
                  <a:gd name="adj" fmla="val 106"/>
                </a:avLst>
              </a:prstGeom>
              <a:gradFill rotWithShape="0">
                <a:gsLst>
                  <a:gs pos="0">
                    <a:srgbClr val="DDFEFE"/>
                  </a:gs>
                  <a:gs pos="100000">
                    <a:srgbClr val="CCFFFF"/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78" name="Text Box 126"/>
              <p:cNvSpPr txBox="1">
                <a:spLocks noChangeArrowheads="1"/>
              </p:cNvSpPr>
              <p:nvPr/>
            </p:nvSpPr>
            <p:spPr bwMode="auto">
              <a:xfrm>
                <a:off x="1537" y="516"/>
                <a:ext cx="1029" cy="7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endParaRPr lang="en-GB" sz="2800" smtClean="0">
                  <a:solidFill>
                    <a:srgbClr val="000000"/>
                  </a:solidFill>
                </a:endParaRPr>
              </a:p>
              <a:p>
                <a:pPr algn="ctr" fontAlgn="base"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Spin J</a:t>
                </a:r>
              </a:p>
            </p:txBody>
          </p:sp>
        </p:grpSp>
        <p:grpSp>
          <p:nvGrpSpPr>
            <p:cNvPr id="817179" name="Group 127"/>
            <p:cNvGrpSpPr>
              <a:grpSpLocks/>
            </p:cNvGrpSpPr>
            <p:nvPr/>
          </p:nvGrpSpPr>
          <p:grpSpPr bwMode="auto">
            <a:xfrm>
              <a:off x="276" y="516"/>
              <a:ext cx="1261" cy="930"/>
              <a:chOff x="276" y="516"/>
              <a:chExt cx="1261" cy="930"/>
            </a:xfrm>
          </p:grpSpPr>
          <p:sp>
            <p:nvSpPr>
              <p:cNvPr id="817280" name="AutoShape 128"/>
              <p:cNvSpPr>
                <a:spLocks noChangeArrowheads="1"/>
              </p:cNvSpPr>
              <p:nvPr/>
            </p:nvSpPr>
            <p:spPr bwMode="auto">
              <a:xfrm>
                <a:off x="276" y="516"/>
                <a:ext cx="1261" cy="930"/>
              </a:xfrm>
              <a:prstGeom prst="roundRect">
                <a:avLst>
                  <a:gd name="adj" fmla="val 106"/>
                </a:avLst>
              </a:prstGeom>
              <a:gradFill rotWithShape="0">
                <a:gsLst>
                  <a:gs pos="0">
                    <a:srgbClr val="DDFEFE"/>
                  </a:gs>
                  <a:gs pos="100000">
                    <a:srgbClr val="CCFFFF"/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212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7281" name="Text Box 129"/>
              <p:cNvSpPr txBox="1">
                <a:spLocks noChangeArrowheads="1"/>
              </p:cNvSpPr>
              <p:nvPr/>
            </p:nvSpPr>
            <p:spPr bwMode="auto">
              <a:xfrm>
                <a:off x="276" y="516"/>
                <a:ext cx="1261" cy="7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base">
                  <a:lnSpc>
                    <a:spcPct val="93000"/>
                  </a:lnSpc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endParaRPr lang="en-GB" sz="2800" smtClean="0">
                  <a:solidFill>
                    <a:srgbClr val="000000"/>
                  </a:solidFill>
                </a:endParaRPr>
              </a:p>
              <a:p>
                <a:pPr algn="ctr" fontAlgn="base">
                  <a:spcBef>
                    <a:spcPts val="68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569913" algn="l"/>
                    <a:tab pos="1484313" algn="l"/>
                    <a:tab pos="2398713" algn="l"/>
                    <a:tab pos="3313113" algn="l"/>
                    <a:tab pos="4227513" algn="l"/>
                    <a:tab pos="5141913" algn="l"/>
                    <a:tab pos="6056313" algn="l"/>
                    <a:tab pos="6970713" algn="l"/>
                    <a:tab pos="7885113" algn="l"/>
                    <a:tab pos="8799513" algn="l"/>
                    <a:tab pos="9713913" algn="l"/>
                  </a:tabLst>
                </a:pPr>
                <a:r>
                  <a:rPr lang="en-GB" sz="2800" smtClean="0">
                    <a:solidFill>
                      <a:srgbClr val="000000"/>
                    </a:solidFill>
                  </a:rPr>
                  <a:t>Nucleus</a:t>
                </a:r>
              </a:p>
            </p:txBody>
          </p:sp>
        </p:grpSp>
        <p:sp>
          <p:nvSpPr>
            <p:cNvPr id="817282" name="Line 130"/>
            <p:cNvSpPr>
              <a:spLocks noChangeShapeType="1"/>
            </p:cNvSpPr>
            <p:nvPr/>
          </p:nvSpPr>
          <p:spPr bwMode="auto">
            <a:xfrm>
              <a:off x="276" y="516"/>
              <a:ext cx="5238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7283" name="Line 131"/>
            <p:cNvSpPr>
              <a:spLocks noChangeShapeType="1"/>
            </p:cNvSpPr>
            <p:nvPr/>
          </p:nvSpPr>
          <p:spPr bwMode="auto">
            <a:xfrm>
              <a:off x="276" y="1446"/>
              <a:ext cx="523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7284" name="Line 132"/>
            <p:cNvSpPr>
              <a:spLocks noChangeShapeType="1"/>
            </p:cNvSpPr>
            <p:nvPr/>
          </p:nvSpPr>
          <p:spPr bwMode="auto">
            <a:xfrm>
              <a:off x="276" y="1776"/>
              <a:ext cx="523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7285" name="Line 133"/>
            <p:cNvSpPr>
              <a:spLocks noChangeShapeType="1"/>
            </p:cNvSpPr>
            <p:nvPr/>
          </p:nvSpPr>
          <p:spPr bwMode="auto">
            <a:xfrm>
              <a:off x="276" y="2106"/>
              <a:ext cx="523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7286" name="Line 134"/>
            <p:cNvSpPr>
              <a:spLocks noChangeShapeType="1"/>
            </p:cNvSpPr>
            <p:nvPr/>
          </p:nvSpPr>
          <p:spPr bwMode="auto">
            <a:xfrm>
              <a:off x="276" y="3181"/>
              <a:ext cx="523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7287" name="Line 135"/>
            <p:cNvSpPr>
              <a:spLocks noChangeShapeType="1"/>
            </p:cNvSpPr>
            <p:nvPr/>
          </p:nvSpPr>
          <p:spPr bwMode="auto">
            <a:xfrm>
              <a:off x="276" y="4260"/>
              <a:ext cx="5238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7288" name="Line 136"/>
            <p:cNvSpPr>
              <a:spLocks noChangeShapeType="1"/>
            </p:cNvSpPr>
            <p:nvPr/>
          </p:nvSpPr>
          <p:spPr bwMode="auto">
            <a:xfrm>
              <a:off x="276" y="516"/>
              <a:ext cx="1" cy="3744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7289" name="Line 137"/>
            <p:cNvSpPr>
              <a:spLocks noChangeShapeType="1"/>
            </p:cNvSpPr>
            <p:nvPr/>
          </p:nvSpPr>
          <p:spPr bwMode="auto">
            <a:xfrm>
              <a:off x="1537" y="516"/>
              <a:ext cx="1" cy="3744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7290" name="Line 138"/>
            <p:cNvSpPr>
              <a:spLocks noChangeShapeType="1"/>
            </p:cNvSpPr>
            <p:nvPr/>
          </p:nvSpPr>
          <p:spPr bwMode="auto">
            <a:xfrm>
              <a:off x="2566" y="516"/>
              <a:ext cx="1" cy="3744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7291" name="Line 139"/>
            <p:cNvSpPr>
              <a:spLocks noChangeShapeType="1"/>
            </p:cNvSpPr>
            <p:nvPr/>
          </p:nvSpPr>
          <p:spPr bwMode="auto">
            <a:xfrm>
              <a:off x="3549" y="516"/>
              <a:ext cx="1" cy="3744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7292" name="Line 140"/>
            <p:cNvSpPr>
              <a:spLocks noChangeShapeType="1"/>
            </p:cNvSpPr>
            <p:nvPr/>
          </p:nvSpPr>
          <p:spPr bwMode="auto">
            <a:xfrm>
              <a:off x="4532" y="516"/>
              <a:ext cx="1" cy="3744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7293" name="Line 141"/>
            <p:cNvSpPr>
              <a:spLocks noChangeShapeType="1"/>
            </p:cNvSpPr>
            <p:nvPr/>
          </p:nvSpPr>
          <p:spPr bwMode="auto">
            <a:xfrm>
              <a:off x="5514" y="516"/>
              <a:ext cx="1" cy="3744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7294" name="Line 142"/>
            <p:cNvSpPr>
              <a:spLocks noChangeShapeType="1"/>
            </p:cNvSpPr>
            <p:nvPr/>
          </p:nvSpPr>
          <p:spPr bwMode="auto">
            <a:xfrm>
              <a:off x="276" y="3512"/>
              <a:ext cx="523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7295" name="Line 143"/>
            <p:cNvSpPr>
              <a:spLocks noChangeShapeType="1"/>
            </p:cNvSpPr>
            <p:nvPr/>
          </p:nvSpPr>
          <p:spPr bwMode="auto">
            <a:xfrm>
              <a:off x="276" y="3842"/>
              <a:ext cx="523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7296" name="Line 144"/>
            <p:cNvSpPr>
              <a:spLocks noChangeShapeType="1"/>
            </p:cNvSpPr>
            <p:nvPr/>
          </p:nvSpPr>
          <p:spPr bwMode="auto">
            <a:xfrm>
              <a:off x="276" y="2767"/>
              <a:ext cx="523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7297" name="Line 145"/>
            <p:cNvSpPr>
              <a:spLocks noChangeShapeType="1"/>
            </p:cNvSpPr>
            <p:nvPr/>
          </p:nvSpPr>
          <p:spPr bwMode="auto">
            <a:xfrm>
              <a:off x="276" y="2437"/>
              <a:ext cx="523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212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17298" name="Rectangle 146"/>
          <p:cNvSpPr>
            <a:spLocks noChangeArrowheads="1"/>
          </p:cNvSpPr>
          <p:nvPr/>
        </p:nvSpPr>
        <p:spPr bwMode="auto">
          <a:xfrm>
            <a:off x="117475" y="134938"/>
            <a:ext cx="8932863" cy="579437"/>
          </a:xfrm>
          <a:prstGeom prst="rect">
            <a:avLst/>
          </a:prstGeom>
          <a:solidFill>
            <a:srgbClr val="FFFFC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Some Candidate Nuclei for </a:t>
            </a:r>
            <a:r>
              <a:rPr lang="en-GB" sz="32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EDM </a:t>
            </a:r>
            <a:r>
              <a:rPr lang="en-GB" sz="3200" b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Ring Searches</a:t>
            </a:r>
            <a:endParaRPr lang="en-US" sz="3200" b="1" smtClean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7299" name="Rectangle 147"/>
          <p:cNvSpPr>
            <a:spLocks noChangeArrowheads="1"/>
          </p:cNvSpPr>
          <p:nvPr/>
        </p:nvSpPr>
        <p:spPr bwMode="auto">
          <a:xfrm>
            <a:off x="7620000" y="6324600"/>
            <a:ext cx="1524000" cy="381000"/>
          </a:xfrm>
          <a:prstGeom prst="rect">
            <a:avLst/>
          </a:prstGeom>
          <a:solidFill>
            <a:srgbClr val="FFFF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000" i="1" dirty="0" smtClean="0">
                <a:solidFill>
                  <a:srgbClr val="808080"/>
                </a:solidFill>
              </a:rPr>
              <a:t>More complete lists: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000" i="1" dirty="0" smtClean="0">
                <a:solidFill>
                  <a:srgbClr val="808080"/>
                </a:solidFill>
              </a:rPr>
              <a:t>I.B. </a:t>
            </a:r>
            <a:r>
              <a:rPr kumimoji="1" lang="en-US" sz="1000" i="1" dirty="0" err="1" smtClean="0">
                <a:solidFill>
                  <a:srgbClr val="808080"/>
                </a:solidFill>
              </a:rPr>
              <a:t>Khriplovich</a:t>
            </a:r>
            <a:r>
              <a:rPr kumimoji="1" lang="en-US" sz="1000" i="1" dirty="0" smtClean="0">
                <a:solidFill>
                  <a:srgbClr val="808080"/>
                </a:solidFill>
              </a:rPr>
              <a:t>, K. Jungmann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000" i="1" dirty="0" smtClean="0">
                <a:solidFill>
                  <a:srgbClr val="808080"/>
                </a:solidFill>
              </a:rPr>
              <a:t>GSI EDM Workshop, 1999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381000" y="6019800"/>
            <a:ext cx="7349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</a:rPr>
              <a:t>Method works also for  highly charged ions</a:t>
            </a:r>
            <a:endParaRPr lang="en-US" sz="32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82236" y="228600"/>
            <a:ext cx="2463175" cy="2639953"/>
            <a:chOff x="-82236" y="228600"/>
            <a:chExt cx="2463175" cy="2639953"/>
          </a:xfrm>
        </p:grpSpPr>
        <p:sp>
          <p:nvSpPr>
            <p:cNvPr id="894979" name="Text Box 3"/>
            <p:cNvSpPr txBox="1">
              <a:spLocks noChangeArrowheads="1"/>
            </p:cNvSpPr>
            <p:nvPr/>
          </p:nvSpPr>
          <p:spPr bwMode="auto">
            <a:xfrm>
              <a:off x="-82236" y="228600"/>
              <a:ext cx="2463175" cy="2639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333CC"/>
                </a:buClr>
                <a:buSzPct val="83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 dirty="0" smtClean="0">
                  <a:solidFill>
                    <a:srgbClr val="009999"/>
                  </a:solidFill>
                  <a:latin typeface="Times New Roman" pitchFamily="18" charset="0"/>
                </a:rPr>
                <a:t> International </a:t>
              </a:r>
              <a:r>
                <a:rPr lang="en-US" sz="1200" b="1" dirty="0" err="1" smtClean="0">
                  <a:solidFill>
                    <a:srgbClr val="009999"/>
                  </a:solidFill>
                  <a:latin typeface="Times New Roman" pitchFamily="18" charset="0"/>
                </a:rPr>
                <a:t>Symposiua</a:t>
              </a:r>
              <a:r>
                <a:rPr lang="en-US" sz="1200" b="1" dirty="0" smtClean="0">
                  <a:solidFill>
                    <a:srgbClr val="009999"/>
                  </a:solidFill>
                  <a:latin typeface="Times New Roman" pitchFamily="18" charset="0"/>
                </a:rPr>
                <a:t> on</a:t>
              </a:r>
              <a:r>
                <a:rPr lang="en-US" sz="2000" b="1" dirty="0" smtClean="0">
                  <a:solidFill>
                    <a:srgbClr val="009999"/>
                  </a:solidFill>
                  <a:latin typeface="Times New Roman" pitchFamily="18" charset="0"/>
                </a:rPr>
                <a:t> </a:t>
              </a:r>
            </a:p>
            <a:p>
              <a:pPr algn="ctr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333CC"/>
                </a:buClr>
                <a:buSzPct val="83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LEPTON  MOMENTS</a:t>
              </a:r>
            </a:p>
            <a:p>
              <a:pPr lvl="0" algn="ctr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333CC"/>
                </a:buClr>
                <a:buSzPct val="83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 b="1" dirty="0" smtClean="0">
                  <a:solidFill>
                    <a:srgbClr val="009999"/>
                  </a:solidFill>
                  <a:latin typeface="Times New Roman" pitchFamily="18" charset="0"/>
                </a:rPr>
                <a:t>Heidelberg, Germany</a:t>
              </a:r>
            </a:p>
            <a:p>
              <a:pPr lvl="0" algn="ctr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333CC"/>
                </a:buClr>
                <a:buSzPct val="83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 b="1" dirty="0" smtClean="0">
                  <a:solidFill>
                    <a:srgbClr val="009999"/>
                  </a:solidFill>
                  <a:latin typeface="Times New Roman" pitchFamily="18" charset="0"/>
                </a:rPr>
                <a:t>1:   08 - 12 June  1999  </a:t>
              </a:r>
            </a:p>
            <a:p>
              <a:pPr algn="ctr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333CC"/>
                </a:buClr>
                <a:buSzPct val="83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 b="1" dirty="0" smtClean="0">
                  <a:solidFill>
                    <a:srgbClr val="009999"/>
                  </a:solidFill>
                  <a:latin typeface="Times New Roman" pitchFamily="18" charset="0"/>
                </a:rPr>
                <a:t>Centerville, Cape Cod, MA </a:t>
              </a:r>
            </a:p>
            <a:p>
              <a:pPr lvl="0" algn="ctr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333CC"/>
                </a:buClr>
                <a:buSzPct val="83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 b="1" dirty="0" smtClean="0">
                  <a:solidFill>
                    <a:srgbClr val="009999"/>
                  </a:solidFill>
                  <a:latin typeface="Times New Roman" pitchFamily="18" charset="0"/>
                </a:rPr>
                <a:t> 2:   09 - 12 June  2003  </a:t>
              </a:r>
              <a:endParaRPr lang="en-US" sz="800" b="1" dirty="0" smtClean="0">
                <a:solidFill>
                  <a:srgbClr val="009999"/>
                </a:solidFill>
                <a:latin typeface="Times New Roman" pitchFamily="18" charset="0"/>
              </a:endParaRPr>
            </a:p>
            <a:p>
              <a:pPr algn="ctr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333CC"/>
                </a:buClr>
                <a:buSzPct val="83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 b="1" dirty="0" smtClean="0">
                  <a:solidFill>
                    <a:srgbClr val="009999"/>
                  </a:solidFill>
                  <a:latin typeface="Times New Roman" pitchFamily="18" charset="0"/>
                </a:rPr>
                <a:t>3:   19 - 22 June 2006 </a:t>
              </a:r>
            </a:p>
            <a:p>
              <a:pPr algn="ctr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333CC"/>
                </a:buClr>
                <a:buSzPct val="83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 b="1" dirty="0" smtClean="0">
                  <a:solidFill>
                    <a:srgbClr val="009999"/>
                  </a:solidFill>
                  <a:latin typeface="Times New Roman" pitchFamily="18" charset="0"/>
                </a:rPr>
                <a:t> 4:   1 9- 22 July  2010  </a:t>
              </a:r>
            </a:p>
            <a:p>
              <a:pPr algn="ctr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333CC"/>
                </a:buClr>
                <a:buSzPct val="83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nl-NL" sz="1400" b="1" dirty="0">
                <a:solidFill>
                  <a:srgbClr val="009999"/>
                </a:solidFill>
                <a:latin typeface="Times New Roman" pitchFamily="18" charset="0"/>
              </a:endParaRPr>
            </a:p>
            <a:p>
              <a:pPr algn="ctr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333CC"/>
                </a:buClr>
                <a:buSzPct val="83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nl-NL" sz="1400" b="1" dirty="0" smtClean="0">
                  <a:solidFill>
                    <a:srgbClr val="009999"/>
                  </a:solidFill>
                  <a:latin typeface="Times New Roman" pitchFamily="18" charset="0"/>
                </a:rPr>
                <a:t>ECT* workshops</a:t>
              </a:r>
            </a:p>
            <a:p>
              <a:pPr algn="ctr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333CC"/>
                </a:buClr>
                <a:buSzPct val="83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nl-NL" sz="1400" b="1" dirty="0" err="1" smtClean="0">
                  <a:solidFill>
                    <a:srgbClr val="009999"/>
                  </a:solidFill>
                  <a:latin typeface="Times New Roman" pitchFamily="18" charset="0"/>
                </a:rPr>
                <a:t>Many</a:t>
              </a:r>
              <a:r>
                <a:rPr lang="nl-NL" sz="1400" b="1" dirty="0" smtClean="0">
                  <a:solidFill>
                    <a:srgbClr val="009999"/>
                  </a:solidFill>
                  <a:latin typeface="Times New Roman" pitchFamily="18" charset="0"/>
                </a:rPr>
                <a:t>, </a:t>
              </a:r>
              <a:r>
                <a:rPr lang="nl-NL" sz="1400" b="1" dirty="0" err="1" smtClean="0">
                  <a:solidFill>
                    <a:srgbClr val="009999"/>
                  </a:solidFill>
                  <a:latin typeface="Times New Roman" pitchFamily="18" charset="0"/>
                </a:rPr>
                <a:t>many</a:t>
              </a:r>
              <a:endParaRPr lang="en-US" sz="1400" b="1" dirty="0" smtClean="0">
                <a:solidFill>
                  <a:srgbClr val="009999"/>
                </a:solidFill>
                <a:latin typeface="Times New Roman" pitchFamily="18" charset="0"/>
              </a:endParaRPr>
            </a:p>
            <a:p>
              <a:pPr algn="ctr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333CC"/>
                </a:buClr>
                <a:buSzPct val="83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400" dirty="0" smtClean="0">
                <a:solidFill>
                  <a:srgbClr val="009999"/>
                </a:solidFill>
                <a:latin typeface="Times New Roman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540327"/>
              <a:ext cx="2380939" cy="707687"/>
            </a:xfrm>
            <a:prstGeom prst="rect">
              <a:avLst/>
            </a:prstGeom>
            <a:noFill/>
            <a:ln w="60325">
              <a:solidFill>
                <a:srgbClr val="FF25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3270" name="Picture 6" descr="http://www.bu.edu/sustainability/files/2009/11/Miller-James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861" y="443383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3272" name="Picture 8" descr="BBQ barbeque picnic table free clipart vector graph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875433"/>
            <a:ext cx="2211483" cy="221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5115" y="3240335"/>
            <a:ext cx="1130656" cy="149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95771" y="4835153"/>
            <a:ext cx="1508985" cy="100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23274" name="Picture 10" descr="Klaus Jungman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71" y="3247080"/>
            <a:ext cx="817775" cy="102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59180" y="1445534"/>
            <a:ext cx="3159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R</a:t>
            </a:r>
            <a:r>
              <a:rPr lang="en-US" sz="2400" b="1" dirty="0" smtClean="0">
                <a:solidFill>
                  <a:srgbClr val="0000FF"/>
                </a:solidFill>
              </a:rPr>
              <a:t>ing </a:t>
            </a:r>
            <a:r>
              <a:rPr lang="en-US" sz="2400" b="1" dirty="0">
                <a:solidFill>
                  <a:srgbClr val="0000FF"/>
                </a:solidFill>
              </a:rPr>
              <a:t>EDM </a:t>
            </a:r>
            <a:r>
              <a:rPr lang="en-US" sz="2400" b="1" dirty="0" err="1">
                <a:solidFill>
                  <a:srgbClr val="0000FF"/>
                </a:solidFill>
              </a:rPr>
              <a:t>experimenst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r>
              <a:rPr lang="en-US" sz="2400" b="1" dirty="0" smtClean="0">
                <a:solidFill>
                  <a:srgbClr val="0000FF"/>
                </a:solidFill>
              </a:rPr>
              <a:t>can </a:t>
            </a:r>
            <a:r>
              <a:rPr lang="en-US" sz="2400" b="1" dirty="0">
                <a:solidFill>
                  <a:srgbClr val="0000FF"/>
                </a:solidFill>
              </a:rPr>
              <a:t>work for ALL ions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75414" y="3020900"/>
            <a:ext cx="27584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>
                <a:solidFill>
                  <a:srgbClr val="0000FF"/>
                </a:solidFill>
              </a:rPr>
              <a:t>Up </a:t>
            </a:r>
            <a:r>
              <a:rPr lang="nl-NL" sz="2400" b="1" dirty="0" err="1" smtClean="0">
                <a:solidFill>
                  <a:srgbClr val="0000FF"/>
                </a:solidFill>
              </a:rPr>
              <a:t>to</a:t>
            </a:r>
            <a:r>
              <a:rPr lang="nl-NL" sz="2400" b="1" dirty="0" smtClean="0">
                <a:solidFill>
                  <a:srgbClr val="0000FF"/>
                </a:solidFill>
              </a:rPr>
              <a:t> </a:t>
            </a:r>
            <a:r>
              <a:rPr lang="nl-NL" sz="2400" b="1" dirty="0" err="1" smtClean="0">
                <a:solidFill>
                  <a:srgbClr val="0000FF"/>
                </a:solidFill>
              </a:rPr>
              <a:t>now</a:t>
            </a:r>
            <a:r>
              <a:rPr lang="nl-NL" sz="2400" b="1" dirty="0" smtClean="0">
                <a:solidFill>
                  <a:srgbClr val="0000FF"/>
                </a:solidFill>
              </a:rPr>
              <a:t> </a:t>
            </a:r>
            <a:r>
              <a:rPr lang="nl-NL" sz="2400" b="1" dirty="0" err="1" smtClean="0">
                <a:solidFill>
                  <a:srgbClr val="0000FF"/>
                </a:solidFill>
              </a:rPr>
              <a:t>mostly</a:t>
            </a:r>
            <a:r>
              <a:rPr lang="nl-NL" sz="2400" b="1" dirty="0" smtClean="0">
                <a:solidFill>
                  <a:srgbClr val="0000FF"/>
                </a:solidFill>
              </a:rPr>
              <a:t> in</a:t>
            </a:r>
          </a:p>
          <a:p>
            <a:r>
              <a:rPr lang="nl-NL" sz="2400" b="1" dirty="0" smtClean="0">
                <a:solidFill>
                  <a:srgbClr val="0000FF"/>
                </a:solidFill>
              </a:rPr>
              <a:t>           THEORY</a:t>
            </a:r>
            <a:endParaRPr lang="en-US" sz="2400" b="1" dirty="0" smtClean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70439" y="4317208"/>
            <a:ext cx="27335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>
                <a:solidFill>
                  <a:srgbClr val="0000FF"/>
                </a:solidFill>
              </a:rPr>
              <a:t>It’s time </a:t>
            </a:r>
            <a:r>
              <a:rPr lang="nl-NL" sz="2400" b="1" dirty="0" err="1" smtClean="0">
                <a:solidFill>
                  <a:srgbClr val="0000FF"/>
                </a:solidFill>
              </a:rPr>
              <a:t>for</a:t>
            </a:r>
            <a:r>
              <a:rPr lang="nl-NL" sz="2400" b="1" dirty="0" smtClean="0">
                <a:solidFill>
                  <a:srgbClr val="0000FF"/>
                </a:solidFill>
              </a:rPr>
              <a:t> </a:t>
            </a:r>
            <a:r>
              <a:rPr lang="nl-NL" sz="2400" b="1" dirty="0" err="1" smtClean="0">
                <a:solidFill>
                  <a:srgbClr val="0000FF"/>
                </a:solidFill>
              </a:rPr>
              <a:t>an</a:t>
            </a:r>
            <a:r>
              <a:rPr lang="nl-NL" sz="2400" b="1" dirty="0" smtClean="0">
                <a:solidFill>
                  <a:srgbClr val="0000FF"/>
                </a:solidFill>
              </a:rPr>
              <a:t> </a:t>
            </a:r>
            <a:r>
              <a:rPr lang="nl-NL" sz="2400" b="1" dirty="0" err="1" smtClean="0">
                <a:solidFill>
                  <a:srgbClr val="0000FF"/>
                </a:solidFill>
              </a:rPr>
              <a:t>after</a:t>
            </a:r>
            <a:endParaRPr lang="nl-NL" sz="2400" b="1" dirty="0" smtClean="0">
              <a:solidFill>
                <a:srgbClr val="0000FF"/>
              </a:solidFill>
            </a:endParaRPr>
          </a:p>
          <a:p>
            <a:r>
              <a:rPr lang="nl-NL" sz="2400" b="1" dirty="0">
                <a:solidFill>
                  <a:srgbClr val="0000FF"/>
                </a:solidFill>
              </a:rPr>
              <a:t>c</a:t>
            </a:r>
            <a:r>
              <a:rPr lang="nl-NL" sz="2400" b="1" dirty="0" smtClean="0">
                <a:solidFill>
                  <a:srgbClr val="0000FF"/>
                </a:solidFill>
              </a:rPr>
              <a:t>onference party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26991" y="3247081"/>
            <a:ext cx="481222" cy="707886"/>
          </a:xfrm>
          <a:prstGeom prst="rect">
            <a:avLst/>
          </a:prstGeom>
          <a:solidFill>
            <a:srgbClr val="FFFF99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nl-NL" sz="4000" b="1" dirty="0" smtClean="0">
                <a:solidFill>
                  <a:srgbClr val="0070C0"/>
                </a:solidFill>
                <a:latin typeface="Symbol" pitchFamily="18" charset="2"/>
              </a:rPr>
              <a:t>m</a:t>
            </a:r>
            <a:endParaRPr lang="en-US" sz="4000" b="1" dirty="0">
              <a:solidFill>
                <a:srgbClr val="0070C0"/>
              </a:solidFill>
              <a:latin typeface="Symbol" pitchFamily="18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70181" y="3005417"/>
            <a:ext cx="1276311" cy="1323439"/>
          </a:xfrm>
          <a:prstGeom prst="rect">
            <a:avLst/>
          </a:prstGeom>
          <a:solidFill>
            <a:srgbClr val="FFFF99">
              <a:alpha val="32157"/>
            </a:srgbClr>
          </a:solidFill>
        </p:spPr>
        <p:txBody>
          <a:bodyPr wrap="none" rtlCol="0">
            <a:spAutoFit/>
          </a:bodyPr>
          <a:lstStyle/>
          <a:p>
            <a:r>
              <a:rPr lang="nl-NL" sz="4000" b="1" dirty="0" err="1" smtClean="0">
                <a:solidFill>
                  <a:srgbClr val="FF2525"/>
                </a:solidFill>
                <a:latin typeface="+mj-lt"/>
              </a:rPr>
              <a:t>d,p</a:t>
            </a:r>
            <a:endParaRPr lang="nl-NL" sz="4000" b="1" dirty="0" smtClean="0">
              <a:solidFill>
                <a:srgbClr val="FF2525"/>
              </a:solidFill>
              <a:latin typeface="+mj-lt"/>
            </a:endParaRPr>
          </a:p>
          <a:p>
            <a:r>
              <a:rPr lang="nl-NL" sz="4000" b="1" baseline="30000" dirty="0" smtClean="0">
                <a:solidFill>
                  <a:srgbClr val="0000FF"/>
                </a:solidFill>
                <a:latin typeface="+mj-lt"/>
              </a:rPr>
              <a:t>  </a:t>
            </a:r>
            <a:r>
              <a:rPr lang="nl-NL" sz="4000" b="1" baseline="30000" dirty="0" smtClean="0">
                <a:solidFill>
                  <a:srgbClr val="009900"/>
                </a:solidFill>
                <a:latin typeface="+mj-lt"/>
              </a:rPr>
              <a:t>213</a:t>
            </a:r>
            <a:r>
              <a:rPr lang="nl-NL" sz="4000" b="1" dirty="0" smtClean="0">
                <a:solidFill>
                  <a:srgbClr val="009900"/>
                </a:solidFill>
                <a:latin typeface="+mj-lt"/>
              </a:rPr>
              <a:t>Fr</a:t>
            </a:r>
            <a:endParaRPr lang="en-US" sz="4000" b="1" dirty="0">
              <a:solidFill>
                <a:srgbClr val="0099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6344" y="69272"/>
            <a:ext cx="6826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 smtClean="0">
                <a:solidFill>
                  <a:srgbClr val="0070C0"/>
                </a:solidFill>
              </a:rPr>
              <a:t>The </a:t>
            </a:r>
            <a:r>
              <a:rPr lang="nl-NL" sz="3600" b="1" dirty="0" err="1" smtClean="0">
                <a:solidFill>
                  <a:srgbClr val="0070C0"/>
                </a:solidFill>
              </a:rPr>
              <a:t>Importance</a:t>
            </a:r>
            <a:r>
              <a:rPr lang="nl-NL" sz="3600" b="1" dirty="0" smtClean="0">
                <a:solidFill>
                  <a:srgbClr val="0070C0"/>
                </a:solidFill>
              </a:rPr>
              <a:t> of </a:t>
            </a:r>
            <a:r>
              <a:rPr lang="nl-NL" sz="3600" b="1" dirty="0" err="1" smtClean="0">
                <a:solidFill>
                  <a:srgbClr val="0070C0"/>
                </a:solidFill>
              </a:rPr>
              <a:t>Informal</a:t>
            </a:r>
            <a:r>
              <a:rPr lang="nl-NL" sz="3600" b="1" dirty="0" smtClean="0">
                <a:solidFill>
                  <a:srgbClr val="0070C0"/>
                </a:solidFill>
              </a:rPr>
              <a:t> </a:t>
            </a:r>
            <a:r>
              <a:rPr lang="nl-NL" sz="3600" b="1" dirty="0" err="1" smtClean="0">
                <a:solidFill>
                  <a:srgbClr val="0070C0"/>
                </a:solidFill>
              </a:rPr>
              <a:t>Meals</a:t>
            </a:r>
            <a:r>
              <a:rPr lang="nl-NL" sz="3600" b="1" dirty="0" smtClean="0">
                <a:solidFill>
                  <a:srgbClr val="0070C0"/>
                </a:solidFill>
              </a:rPr>
              <a:t> 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524290" name="Picture 2" descr="C:\Program Files\Microsoft Office\MEDIA\CAGCAT10\j0301252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306" y="1493804"/>
            <a:ext cx="1829714" cy="156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osif Khriplovic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434" y="1931994"/>
            <a:ext cx="1404912" cy="109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68383" y="1280493"/>
            <a:ext cx="1128171" cy="1740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2429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4" y="1861032"/>
            <a:ext cx="4519176" cy="391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89933" y="5509980"/>
            <a:ext cx="3191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rgbClr val="0000FF"/>
                </a:solidFill>
              </a:rPr>
              <a:t>@ </a:t>
            </a:r>
            <a:r>
              <a:rPr lang="nl-NL" sz="2800" b="1" dirty="0" err="1" smtClean="0">
                <a:solidFill>
                  <a:srgbClr val="0000FF"/>
                </a:solidFill>
              </a:rPr>
              <a:t>Mahabaleshwar</a:t>
            </a:r>
            <a:r>
              <a:rPr lang="nl-NL" sz="2800" b="1" dirty="0" smtClean="0">
                <a:solidFill>
                  <a:srgbClr val="0000FF"/>
                </a:solidFill>
              </a:rPr>
              <a:t> !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99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24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52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5" grpId="0"/>
      <p:bldP spid="36" grpId="0"/>
      <p:bldP spid="6" grpId="0" animBg="1"/>
      <p:bldP spid="22" grpId="0" animBg="1"/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685800"/>
            <a:ext cx="24201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US" sz="4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828800"/>
            <a:ext cx="784035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  </a:t>
            </a:r>
            <a:r>
              <a:rPr lang="en-US" sz="3200" b="1" dirty="0" smtClean="0">
                <a:solidFill>
                  <a:srgbClr val="000099"/>
                </a:solidFill>
              </a:rPr>
              <a:t>Atomic EDMs are experimentally accessible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0099"/>
                </a:solidFill>
              </a:rPr>
              <a:t>  Atomic Physics technology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0099"/>
                </a:solidFill>
              </a:rPr>
              <a:t>  EDM sensitivity scales approx. with Z</a:t>
            </a:r>
            <a:r>
              <a:rPr lang="en-US" sz="3200" b="1" baseline="30000" dirty="0" smtClean="0">
                <a:solidFill>
                  <a:srgbClr val="000099"/>
                </a:solidFill>
              </a:rPr>
              <a:t>3</a:t>
            </a:r>
          </a:p>
          <a:p>
            <a:pPr>
              <a:buFont typeface="Arial" pitchFamily="34" charset="0"/>
              <a:buChar char="•"/>
            </a:pPr>
            <a:r>
              <a:rPr lang="en-US" sz="3200" b="1" baseline="30000" dirty="0" smtClean="0">
                <a:solidFill>
                  <a:srgbClr val="000099"/>
                </a:solidFill>
              </a:rPr>
              <a:t>  </a:t>
            </a:r>
            <a:r>
              <a:rPr lang="en-US" sz="3200" b="1" dirty="0" smtClean="0">
                <a:solidFill>
                  <a:srgbClr val="000099"/>
                </a:solidFill>
              </a:rPr>
              <a:t> Relatively easy to interpret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0099"/>
                </a:solidFill>
              </a:rPr>
              <a:t>  High potential : Ra, </a:t>
            </a:r>
            <a:r>
              <a:rPr lang="en-US" sz="3200" b="1" dirty="0" err="1" smtClean="0">
                <a:solidFill>
                  <a:srgbClr val="000099"/>
                </a:solidFill>
              </a:rPr>
              <a:t>Xe</a:t>
            </a:r>
            <a:r>
              <a:rPr lang="en-US" sz="3200" b="1" dirty="0" smtClean="0">
                <a:solidFill>
                  <a:srgbClr val="000099"/>
                </a:solidFill>
              </a:rPr>
              <a:t> …</a:t>
            </a:r>
          </a:p>
          <a:p>
            <a:pPr>
              <a:buFont typeface="Arial" pitchFamily="34" charset="0"/>
              <a:buChar char="•"/>
            </a:pPr>
            <a:r>
              <a:rPr lang="en-US" sz="3200" b="1" baseline="30000" dirty="0" smtClean="0">
                <a:solidFill>
                  <a:srgbClr val="000099"/>
                </a:solidFill>
              </a:rPr>
              <a:t>   </a:t>
            </a:r>
            <a:r>
              <a:rPr lang="en-US" sz="3200" b="1" dirty="0" smtClean="0">
                <a:solidFill>
                  <a:srgbClr val="000099"/>
                </a:solidFill>
              </a:rPr>
              <a:t>Stay tuned  </a:t>
            </a:r>
            <a:endParaRPr lang="en-US" sz="3200" b="1" dirty="0">
              <a:solidFill>
                <a:srgbClr val="0000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5105400"/>
            <a:ext cx="5753050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9900"/>
                </a:solidFill>
                <a:sym typeface="Symbol"/>
              </a:rPr>
              <a:t>  </a:t>
            </a:r>
            <a:r>
              <a:rPr lang="en-US" sz="3200" b="1" dirty="0" smtClean="0">
                <a:solidFill>
                  <a:srgbClr val="009900"/>
                </a:solidFill>
              </a:rPr>
              <a:t>Work in progress : </a:t>
            </a:r>
          </a:p>
          <a:p>
            <a:r>
              <a:rPr lang="en-US" sz="3200" b="1" dirty="0" smtClean="0">
                <a:solidFill>
                  <a:srgbClr val="009900"/>
                </a:solidFill>
              </a:rPr>
              <a:t>Atoms Still yield the Best Limits !</a:t>
            </a:r>
            <a:endParaRPr lang="en-US" sz="3200" b="1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Text Box 2"/>
          <p:cNvSpPr txBox="1">
            <a:spLocks noChangeArrowheads="1"/>
          </p:cNvSpPr>
          <p:nvPr/>
        </p:nvSpPr>
        <p:spPr bwMode="auto">
          <a:xfrm>
            <a:off x="1981200" y="239713"/>
            <a:ext cx="47788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EDM </a:t>
            </a:r>
            <a:r>
              <a:rPr kumimoji="1" lang="en-US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Limits as of </a:t>
            </a:r>
            <a:r>
              <a:rPr kumimoji="1" lang="en-US" sz="3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end 2012</a:t>
            </a:r>
            <a:endParaRPr kumimoji="1" lang="en-US" sz="3200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674159"/>
              </p:ext>
            </p:extLst>
          </p:nvPr>
        </p:nvGraphicFramePr>
        <p:xfrm>
          <a:off x="1223963" y="1223963"/>
          <a:ext cx="6107112" cy="319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276" name="Document" r:id="rId4" imgW="6537732" imgH="3424890" progId="Word.Document.8">
                  <p:embed/>
                </p:oleObj>
              </mc:Choice>
              <mc:Fallback>
                <p:oleObj name="Document" r:id="rId4" imgW="6537732" imgH="342489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3963" y="1223963"/>
                        <a:ext cx="6107112" cy="3192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8084" name="Text Box 4"/>
          <p:cNvSpPr txBox="1">
            <a:spLocks noChangeArrowheads="1"/>
          </p:cNvSpPr>
          <p:nvPr/>
        </p:nvSpPr>
        <p:spPr bwMode="auto">
          <a:xfrm>
            <a:off x="1447800" y="4572000"/>
            <a:ext cx="5964238" cy="120015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FFD5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Why so many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Which is THE BEST candidate to choose ?</a:t>
            </a:r>
          </a:p>
        </p:txBody>
      </p:sp>
      <p:sp>
        <p:nvSpPr>
          <p:cNvPr id="558085" name="Text Box 5"/>
          <p:cNvSpPr txBox="1">
            <a:spLocks noChangeArrowheads="1"/>
          </p:cNvSpPr>
          <p:nvPr/>
        </p:nvSpPr>
        <p:spPr bwMode="auto">
          <a:xfrm>
            <a:off x="1219200" y="6096000"/>
            <a:ext cx="6775450" cy="461963"/>
          </a:xfrm>
          <a:prstGeom prst="rect">
            <a:avLst/>
          </a:prstGeom>
          <a:gradFill rotWithShape="1">
            <a:gsLst>
              <a:gs pos="0">
                <a:srgbClr val="FFFFD5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None is</a:t>
            </a:r>
            <a:r>
              <a:rPr kumimoji="1"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THE BEST</a:t>
            </a:r>
            <a:r>
              <a:rPr kumimoji="1"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1" lang="en-US" sz="2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We need many experiments!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4194048" y="1097280"/>
            <a:ext cx="1560576" cy="32766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7" name="Rectangle 8"/>
          <p:cNvSpPr>
            <a:spLocks noChangeArrowheads="1"/>
          </p:cNvSpPr>
          <p:nvPr/>
        </p:nvSpPr>
        <p:spPr bwMode="auto">
          <a:xfrm>
            <a:off x="5789676" y="1104392"/>
            <a:ext cx="1525524" cy="3276600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8" name="Rectangle 9"/>
          <p:cNvSpPr>
            <a:spLocks noChangeArrowheads="1"/>
          </p:cNvSpPr>
          <p:nvPr/>
        </p:nvSpPr>
        <p:spPr bwMode="auto">
          <a:xfrm>
            <a:off x="2743201" y="1071563"/>
            <a:ext cx="1414272" cy="3306762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851436"/>
              </p:ext>
            </p:extLst>
          </p:nvPr>
        </p:nvGraphicFramePr>
        <p:xfrm>
          <a:off x="1600200" y="4648200"/>
          <a:ext cx="6096000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1524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9900"/>
                          </a:solidFill>
                        </a:rPr>
                        <a:t>Theoretical</a:t>
                      </a:r>
                      <a:r>
                        <a:rPr lang="en-US" baseline="0" dirty="0" smtClean="0">
                          <a:solidFill>
                            <a:srgbClr val="009900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009900"/>
                          </a:solidFill>
                        </a:rPr>
                        <a:t>Model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9900"/>
                          </a:solidFill>
                        </a:rPr>
                        <a:t>d</a:t>
                      </a:r>
                      <a:r>
                        <a:rPr lang="en-US" baseline="-25000" dirty="0" smtClean="0">
                          <a:solidFill>
                            <a:srgbClr val="009900"/>
                          </a:solidFill>
                        </a:rPr>
                        <a:t>e</a:t>
                      </a:r>
                      <a:r>
                        <a:rPr lang="en-US" dirty="0" smtClean="0">
                          <a:solidFill>
                            <a:srgbClr val="009900"/>
                          </a:solidFill>
                        </a:rPr>
                        <a:t> [e cm]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99"/>
                          </a:solidFill>
                        </a:rPr>
                        <a:t>Standard Model</a:t>
                      </a:r>
                      <a:endParaRPr lang="en-US" b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99"/>
                          </a:solidFill>
                        </a:rPr>
                        <a:t>&lt; 10</a:t>
                      </a:r>
                      <a:r>
                        <a:rPr lang="en-US" b="1" baseline="30000" dirty="0" smtClean="0">
                          <a:solidFill>
                            <a:srgbClr val="000099"/>
                          </a:solidFill>
                        </a:rPr>
                        <a:t>-38</a:t>
                      </a:r>
                      <a:endParaRPr lang="en-US" b="1" baseline="30000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99"/>
                          </a:solidFill>
                        </a:rPr>
                        <a:t>SUSY</a:t>
                      </a:r>
                      <a:endParaRPr lang="en-US" b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99"/>
                          </a:solidFill>
                        </a:rPr>
                        <a:t>10</a:t>
                      </a:r>
                      <a:r>
                        <a:rPr lang="en-US" b="1" baseline="30000" dirty="0" smtClean="0">
                          <a:solidFill>
                            <a:srgbClr val="000099"/>
                          </a:solidFill>
                        </a:rPr>
                        <a:t>-28</a:t>
                      </a:r>
                      <a:r>
                        <a:rPr lang="en-US" b="1" dirty="0" smtClean="0">
                          <a:solidFill>
                            <a:srgbClr val="000099"/>
                          </a:solidFill>
                        </a:rPr>
                        <a:t> – 10</a:t>
                      </a:r>
                      <a:r>
                        <a:rPr lang="en-US" b="1" baseline="30000" dirty="0" smtClean="0">
                          <a:solidFill>
                            <a:srgbClr val="000099"/>
                          </a:solidFill>
                        </a:rPr>
                        <a:t>-26</a:t>
                      </a:r>
                      <a:endParaRPr lang="en-US" b="1" baseline="30000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99"/>
                          </a:solidFill>
                        </a:rPr>
                        <a:t>Multi Higgs</a:t>
                      </a:r>
                      <a:endParaRPr lang="en-US" b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99"/>
                          </a:solidFill>
                        </a:rPr>
                        <a:t>10</a:t>
                      </a:r>
                      <a:r>
                        <a:rPr lang="en-US" b="1" baseline="30000" dirty="0" smtClean="0">
                          <a:solidFill>
                            <a:srgbClr val="000099"/>
                          </a:solidFill>
                        </a:rPr>
                        <a:t>-28</a:t>
                      </a:r>
                      <a:r>
                        <a:rPr lang="en-US" b="1" dirty="0" smtClean="0">
                          <a:solidFill>
                            <a:srgbClr val="000099"/>
                          </a:solidFill>
                        </a:rPr>
                        <a:t> – 10</a:t>
                      </a:r>
                      <a:r>
                        <a:rPr lang="en-US" b="1" baseline="30000" dirty="0" smtClean="0">
                          <a:solidFill>
                            <a:srgbClr val="000099"/>
                          </a:solidFill>
                        </a:rPr>
                        <a:t>-26</a:t>
                      </a:r>
                      <a:endParaRPr lang="en-US" b="1" baseline="30000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000099"/>
                          </a:solidFill>
                        </a:rPr>
                        <a:t>LeftRight</a:t>
                      </a:r>
                      <a:r>
                        <a:rPr lang="en-US" b="1" baseline="0" dirty="0" smtClean="0">
                          <a:solidFill>
                            <a:srgbClr val="000099"/>
                          </a:solidFill>
                        </a:rPr>
                        <a:t> Symmetry</a:t>
                      </a:r>
                      <a:endParaRPr lang="en-US" b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99"/>
                          </a:solidFill>
                        </a:rPr>
                        <a:t>10</a:t>
                      </a:r>
                      <a:r>
                        <a:rPr lang="en-US" b="1" baseline="30000" dirty="0" smtClean="0">
                          <a:solidFill>
                            <a:srgbClr val="000099"/>
                          </a:solidFill>
                        </a:rPr>
                        <a:t>-28</a:t>
                      </a:r>
                      <a:r>
                        <a:rPr lang="en-US" b="1" dirty="0" smtClean="0">
                          <a:solidFill>
                            <a:srgbClr val="000099"/>
                          </a:solidFill>
                        </a:rPr>
                        <a:t> – 10</a:t>
                      </a:r>
                      <a:r>
                        <a:rPr lang="en-US" b="1" baseline="30000" dirty="0" smtClean="0">
                          <a:solidFill>
                            <a:srgbClr val="000099"/>
                          </a:solidFill>
                        </a:rPr>
                        <a:t>-26</a:t>
                      </a:r>
                      <a:endParaRPr lang="en-US" b="1" baseline="30000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600200" y="4648200"/>
            <a:ext cx="6096000" cy="1905000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6500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58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58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8084" grpId="0" animBg="1" autoUpdateAnimBg="0"/>
      <p:bldP spid="558085" grpId="0" animBg="1"/>
      <p:bldP spid="10246" grpId="0" animBg="1"/>
      <p:bldP spid="10247" grpId="0" animBg="1"/>
      <p:bldP spid="10248" grpId="0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2136775" y="38100"/>
            <a:ext cx="46910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Possible Sources of EDMs</a:t>
            </a:r>
          </a:p>
        </p:txBody>
      </p:sp>
      <p:pic>
        <p:nvPicPr>
          <p:cNvPr id="75779" name="Picture 3" descr="edmsources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23888"/>
            <a:ext cx="8582025" cy="533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Box 4"/>
          <p:cNvSpPr txBox="1"/>
          <p:nvPr/>
        </p:nvSpPr>
        <p:spPr>
          <a:xfrm>
            <a:off x="1314450" y="5781675"/>
            <a:ext cx="6778625" cy="830263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best experiment until now- </a:t>
            </a:r>
            <a:r>
              <a:rPr lang="en-US" sz="2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199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Hg @Seattle –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Leaves somewhat restricted room for SUSY …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20700" y="368300"/>
            <a:ext cx="79930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/>
          <a:lstStyle/>
          <a:p>
            <a:pPr marL="342900" indent="-342900" algn="ctr" fontAlgn="auto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Enhancements of particle EDMs</a:t>
            </a:r>
            <a:endParaRPr lang="en-US" sz="1400" b="1" i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2819400" y="1295400"/>
            <a:ext cx="3200400" cy="1295400"/>
            <a:chOff x="4419600" y="1524000"/>
            <a:chExt cx="3200400" cy="1295400"/>
          </a:xfrm>
        </p:grpSpPr>
        <p:sp>
          <p:nvSpPr>
            <p:cNvPr id="7" name="Rectangle 6"/>
            <p:cNvSpPr/>
            <p:nvPr/>
          </p:nvSpPr>
          <p:spPr>
            <a:xfrm>
              <a:off x="4419600" y="1524000"/>
              <a:ext cx="3200400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txp_fig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7400" y="1701800"/>
              <a:ext cx="2880384" cy="913234"/>
            </a:xfrm>
            <a:prstGeom prst="rect">
              <a:avLst/>
            </a:prstGeom>
            <a:solidFill>
              <a:srgbClr val="FFFF99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Group 11"/>
          <p:cNvGrpSpPr/>
          <p:nvPr/>
        </p:nvGrpSpPr>
        <p:grpSpPr>
          <a:xfrm>
            <a:off x="63500" y="2870200"/>
            <a:ext cx="8991600" cy="1066800"/>
            <a:chOff x="38100" y="3683000"/>
            <a:chExt cx="8991600" cy="1066800"/>
          </a:xfrm>
        </p:grpSpPr>
        <p:sp>
          <p:nvSpPr>
            <p:cNvPr id="10" name="Rectangle 9"/>
            <p:cNvSpPr/>
            <p:nvPr/>
          </p:nvSpPr>
          <p:spPr>
            <a:xfrm>
              <a:off x="38100" y="3683000"/>
              <a:ext cx="89916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txp_fig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email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242" y="3898900"/>
              <a:ext cx="8485358" cy="72009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extBox 12"/>
          <p:cNvSpPr txBox="1"/>
          <p:nvPr/>
        </p:nvSpPr>
        <p:spPr>
          <a:xfrm>
            <a:off x="457200" y="4495800"/>
            <a:ext cx="852829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Symbol" pitchFamily="18" charset="2"/>
              <a:buChar char="Þ"/>
            </a:pPr>
            <a:r>
              <a:rPr lang="en-US" sz="28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go for heavy systems, where Z&gt;&gt;1, e.g. Hg, </a:t>
            </a:r>
            <a:r>
              <a:rPr lang="en-US" sz="28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Xe</a:t>
            </a:r>
            <a:endParaRPr lang="en-US" sz="2800" b="1" dirty="0" smtClean="0">
              <a:solidFill>
                <a:srgbClr val="1504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pPr>
              <a:buFont typeface="Symbol" pitchFamily="18" charset="2"/>
              <a:buChar char="Þ"/>
            </a:pPr>
            <a:endParaRPr lang="en-US" sz="2800" b="1" dirty="0" smtClean="0">
              <a:solidFill>
                <a:srgbClr val="1504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pPr>
              <a:buFont typeface="Symbol" pitchFamily="18" charset="2"/>
              <a:buChar char="Þ"/>
            </a:pPr>
            <a:r>
              <a:rPr lang="en-US" sz="28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take advantage of enhancements,  e.g. Ra</a:t>
            </a:r>
          </a:p>
          <a:p>
            <a:pPr>
              <a:buFont typeface="Symbol" pitchFamily="18" charset="2"/>
              <a:buChar char="Þ"/>
            </a:pPr>
            <a:endParaRPr lang="nl-NL" sz="2800" b="1" dirty="0">
              <a:solidFill>
                <a:srgbClr val="1504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pPr>
              <a:buFont typeface="Symbol" pitchFamily="18" charset="2"/>
              <a:buChar char="Þ"/>
            </a:pPr>
            <a:r>
              <a:rPr lang="nl-NL" sz="28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nl-NL" sz="28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consider</a:t>
            </a:r>
            <a:r>
              <a:rPr lang="nl-NL" sz="28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nl-NL" sz="28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molecules</a:t>
            </a:r>
            <a:r>
              <a:rPr lang="nl-NL" sz="28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nl-NL" sz="28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such</a:t>
            </a:r>
            <a:r>
              <a:rPr lang="nl-NL" sz="28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as </a:t>
            </a:r>
            <a:r>
              <a:rPr lang="nl-NL" sz="28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YbF</a:t>
            </a:r>
            <a:r>
              <a:rPr lang="nl-NL" sz="28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, </a:t>
            </a:r>
            <a:r>
              <a:rPr lang="nl-NL" sz="2800" b="1" dirty="0" err="1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RaF</a:t>
            </a:r>
            <a:r>
              <a:rPr lang="nl-NL" sz="28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, …</a:t>
            </a:r>
            <a:endParaRPr lang="en-US" sz="2800" b="1" dirty="0">
              <a:solidFill>
                <a:srgbClr val="1504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8400" y="1828800"/>
            <a:ext cx="1977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P. </a:t>
            </a:r>
            <a:r>
              <a:rPr lang="en-US" dirty="0" err="1" smtClean="0">
                <a:solidFill>
                  <a:srgbClr val="000099"/>
                </a:solidFill>
              </a:rPr>
              <a:t>Sandars</a:t>
            </a:r>
            <a:r>
              <a:rPr lang="en-US" dirty="0" smtClean="0">
                <a:solidFill>
                  <a:srgbClr val="000099"/>
                </a:solidFill>
              </a:rPr>
              <a:t>, 1968</a:t>
            </a:r>
            <a:endParaRPr lang="en-US" sz="1400" dirty="0">
              <a:solidFill>
                <a:srgbClr val="000099"/>
              </a:solidFill>
            </a:endParaRPr>
          </a:p>
        </p:txBody>
      </p:sp>
      <p:pic>
        <p:nvPicPr>
          <p:cNvPr id="477185" name="Picture 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1833562" cy="16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7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d_{atom} = \sum_{n'} &#10;\frac{&lt;n,l|-d_e(\beta-1)\vec{\sigma}\cdot\vec{E}|n',l\pm 1&gt;&lt;n',l\pm 1|-e \vec{r}|n,l&gt;}{E_{n,l}-E_{n',l\pm 1}} + h.c.&#10;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00"/>
  <p:tag name="BOXHEIGHT" val="324"/>
  <p:tag name="BOXFONT" val="10"/>
  <p:tag name="BOXWRAP" val="False"/>
  <p:tag name="WORKAROUNDTRANSPARENCYBUG" val="False"/>
  <p:tag name="ALLOWFONTSUBSTITUTION" val="False"/>
  <p:tag name="BITMAPFORMAT" val="pngmono"/>
  <p:tag name="ORIGWIDTH" val="682.9814"/>
  <p:tag name="PICTUREFILESIZE" val="398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\frac{d_{atom}}{d_e} \propto Z^3 \alpha^2 \chi&#10;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00"/>
  <p:tag name="BOXHEIGHT" val="324"/>
  <p:tag name="BOXFONT" val="10"/>
  <p:tag name="BOXWRAP" val="False"/>
  <p:tag name="WORKAROUNDTRANSPARENCYBUG" val="False"/>
  <p:tag name="ALLOWFONTSUBSTITUTION" val="False"/>
  <p:tag name="BITMAPFORMAT" val="pngmono"/>
  <p:tag name="ORIGWIDTH" val="144.9603"/>
  <p:tag name="PICTUREFILESIZE" val="1176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d_{atom} = \sum_{n'} &#10;\frac{&lt;n,l|-d_e(\beta-1)\vec{\sigma}\cdot\vec{E}|n',l\pm 1&gt;&lt;n',l\pm 1|-e \vec{r}|n,l&gt;}{E_{n,l}-E_{n',l\pm 1}} + h.c.&#10;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00"/>
  <p:tag name="BOXHEIGHT" val="324"/>
  <p:tag name="BOXFONT" val="10"/>
  <p:tag name="BOXWRAP" val="False"/>
  <p:tag name="WORKAROUNDTRANSPARENCYBUG" val="False"/>
  <p:tag name="ALLOWFONTSUBSTITUTION" val="False"/>
  <p:tag name="BITMAPFORMAT" val="pngmono"/>
  <p:tag name="ORIGWIDTH" val="682.9814"/>
  <p:tag name="PICTUREFILESIZE" val="3982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\frac{d_{atom}}{d_e} \propto Z^3 \alpha^2 \chi&#10;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00"/>
  <p:tag name="BOXHEIGHT" val="324"/>
  <p:tag name="BOXFONT" val="10"/>
  <p:tag name="BOXWRAP" val="False"/>
  <p:tag name="WORKAROUNDTRANSPARENCYBUG" val="False"/>
  <p:tag name="ALLOWFONTSUBSTITUTION" val="False"/>
  <p:tag name="BITMAPFORMAT" val="pngmono"/>
  <p:tag name="ORIGWIDTH" val="144.9603"/>
  <p:tag name="PICTUREFILESIZE" val="117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$${\bf&#10;\textcolor{black}{&#10;{\vec \omega} \ = \ } &#10;\textcolor{red}{&#10; \frac{e}{m} &#10;\left[ a_{\mu} \vec B -&#10;\left( a_{\mu}- {1 \over \gamma^2 - 1} \right){ {\vec \beta \times \vec E }\over c }&#10;\right] }&#10;}$$&#10;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11"/>
  <p:tag name="BOXHEIGHT" val="619"/>
  <p:tag name="BOXFONT" val="10"/>
  <p:tag name="BOXWRAP" val="False"/>
  <p:tag name="WORKAROUNDTRANSPARENCYBUG" val="False"/>
  <p:tag name="ALLOWFONTSUBSTITUTION" val="False"/>
  <p:tag name="BITMAPFORMAT" val="png256"/>
  <p:tag name="ORIGWIDTH" val="360"/>
  <p:tag name="PICTUREFILESIZE" val="4073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&#10;$${\bf&#10;\textcolor{magenta}{+}  \qquad\&#10;\textcolor{magenta}{&#10;{e \over m}\left[ {\eta \over 2} \left( {\vec E \over c} +&#10;\vec \beta \times \vec B \right) \right] }&#10;}$$&#10;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11"/>
  <p:tag name="BOXHEIGHT" val="635"/>
  <p:tag name="BOXFONT" val="10"/>
  <p:tag name="BOXWRAP" val="False"/>
  <p:tag name="WORKAROUNDTRANSPARENCYBUG" val="False"/>
  <p:tag name="ALLOWFONTSUBSTITUTION" val="False"/>
  <p:tag name="BITMAPFORMAT" val="png256"/>
  <p:tag name="ORIGWIDTH" val="268"/>
  <p:tag name="PICTUREFILESIZE" val="334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$${\bf&#10;\textcolor{black}{&#10;{\vec \omega} \ = \ } &#10;\textcolor{red}{&#10; \frac{e}{m} &#10;\left[ a_{\mu} \vec B -&#10;\left( a_{\mu}- {1 \over \gamma^2 - 1} \right){ {\vec \beta \times \vec E }\over c }&#10;\right] }&#10;}$$&#10;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11"/>
  <p:tag name="BOXHEIGHT" val="619"/>
  <p:tag name="BOXFONT" val="10"/>
  <p:tag name="BOXWRAP" val="False"/>
  <p:tag name="WORKAROUNDTRANSPARENCYBUG" val="False"/>
  <p:tag name="ALLOWFONTSUBSTITUTION" val="False"/>
  <p:tag name="BITMAPFORMAT" val="png256"/>
  <p:tag name="ORIGWIDTH" val="360"/>
  <p:tag name="PICTUREFILESIZE" val="4073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&#10;$${\bf&#10;\textcolor{magenta}{+}  \qquad\&#10;\textcolor{magenta}{&#10;{e \over m}\left[ {\eta \over 2} \left( {\vec E \over c} +&#10;\vec \beta \times \vec B \right) \right] }&#10;}$$&#10;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11"/>
  <p:tag name="BOXHEIGHT" val="635"/>
  <p:tag name="BOXFONT" val="10"/>
  <p:tag name="BOXWRAP" val="False"/>
  <p:tag name="WORKAROUNDTRANSPARENCYBUG" val="False"/>
  <p:tag name="ALLOWFONTSUBSTITUTION" val="False"/>
  <p:tag name="BITMAPFORMAT" val="png256"/>
  <p:tag name="ORIGWIDTH" val="268"/>
  <p:tag name="PICTUREFILESIZE" val="334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neric">
  <a:themeElements>
    <a:clrScheme name="Generic 2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CC66"/>
      </a:folHlink>
    </a:clrScheme>
    <a:fontScheme name="Generic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2121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2121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Generic">
  <a:themeElements>
    <a:clrScheme name="1_Generic 2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CC66"/>
      </a:folHlink>
    </a:clrScheme>
    <a:fontScheme name="1_Generic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2121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2121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1_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Symbo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2121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2121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Symbo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2121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2121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4717</TotalTime>
  <Words>3774</Words>
  <Application>Microsoft Office PowerPoint</Application>
  <PresentationFormat>On-screen Show (4:3)</PresentationFormat>
  <Paragraphs>1147</Paragraphs>
  <Slides>67</Slides>
  <Notes>32</Notes>
  <HiddenSlides>5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67</vt:i4>
      </vt:variant>
    </vt:vector>
  </HeadingPairs>
  <TitlesOfParts>
    <vt:vector size="79" baseType="lpstr">
      <vt:lpstr>Office Theme</vt:lpstr>
      <vt:lpstr>Generic</vt:lpstr>
      <vt:lpstr>1_Generic</vt:lpstr>
      <vt:lpstr>2_Default Design</vt:lpstr>
      <vt:lpstr>4_Default Design</vt:lpstr>
      <vt:lpstr>Default Design</vt:lpstr>
      <vt:lpstr>1_Office Theme</vt:lpstr>
      <vt:lpstr>2_Office Theme</vt:lpstr>
      <vt:lpstr>Document</vt:lpstr>
      <vt:lpstr>Equation</vt:lpstr>
      <vt:lpstr>Formel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EDMs of atoms of experimental interest</vt:lpstr>
      <vt:lpstr>PowerPoint Presentation</vt:lpstr>
      <vt:lpstr>Limit on EDMs vs Time</vt:lpstr>
      <vt:lpstr>PowerPoint Presentation</vt:lpstr>
      <vt:lpstr>PowerPoint Presentation</vt:lpstr>
      <vt:lpstr>PowerPoint Presentation</vt:lpstr>
      <vt:lpstr>EDMs of atoms of experimental interest</vt:lpstr>
      <vt:lpstr>PowerPoint Presentation</vt:lpstr>
      <vt:lpstr>PowerPoint Presentation</vt:lpstr>
      <vt:lpstr>PowerPoint Presentation</vt:lpstr>
      <vt:lpstr>EDMs of atoms of experimental interest</vt:lpstr>
      <vt:lpstr>PowerPoint Presentation</vt:lpstr>
      <vt:lpstr>Deformed Nuclei</vt:lpstr>
      <vt:lpstr>IS475 @ ISOLDE</vt:lpstr>
      <vt:lpstr> B(E3,0+  3-) in 224Ra?    Octupole collectivity – Macroscopic </vt:lpstr>
      <vt:lpstr> B(E3,0+  3-) in 224Ra?    Octupole collectivity – Macroscopic </vt:lpstr>
      <vt:lpstr>Measure B(E3,0+3-) strengths Why Coulomb excitation?</vt:lpstr>
      <vt:lpstr>Kinematics and g-ray spectra</vt:lpstr>
      <vt:lpstr>PowerPoint Presentation</vt:lpstr>
      <vt:lpstr>EDM of 225Ra enhanced</vt:lpstr>
      <vt:lpstr>Laser Cooling Chart</vt:lpstr>
      <vt:lpstr>PowerPoint Presentation</vt:lpstr>
      <vt:lpstr>PowerPoint Presentation</vt:lpstr>
      <vt:lpstr>225Radium Spectroscopy</vt:lpstr>
      <vt:lpstr>PowerPoint Presentation</vt:lpstr>
      <vt:lpstr>PowerPoint Presentation</vt:lpstr>
      <vt:lpstr>PowerPoint Presentation</vt:lpstr>
      <vt:lpstr>Trapping of 225Ra and 226Ra Atoms</vt:lpstr>
      <vt:lpstr>PowerPoint Presentation</vt:lpstr>
      <vt:lpstr>Radium EDM Setup @ Argonne</vt:lpstr>
      <vt:lpstr>PowerPoint Presentation</vt:lpstr>
      <vt:lpstr>PowerPoint Presentation</vt:lpstr>
      <vt:lpstr>Radium cooling</vt:lpstr>
      <vt:lpstr>Heavy alkaline earth: Ba</vt:lpstr>
      <vt:lpstr>Towards an experiment </vt:lpstr>
      <vt:lpstr>EDMs of atoms of experimental interest</vt:lpstr>
      <vt:lpstr>Towards a Rn EDM Experiment at TRIUMF  T. Chupp and C. Svensson</vt:lpstr>
      <vt:lpstr>PowerPoint Presentation</vt:lpstr>
      <vt:lpstr>EDMs of atoms of experimental interest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Sikorsky S64F  12.5 T hook weight (Outer coil 8T)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Kernfysisch Versneller Instituut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jungmann</dc:creator>
  <cp:lastModifiedBy>jungmann</cp:lastModifiedBy>
  <cp:revision>375</cp:revision>
  <dcterms:created xsi:type="dcterms:W3CDTF">2010-07-06T16:02:47Z</dcterms:created>
  <dcterms:modified xsi:type="dcterms:W3CDTF">2013-02-19T09:28:12Z</dcterms:modified>
</cp:coreProperties>
</file>