
<file path=[Content_Types].xml><?xml version="1.0" encoding="utf-8"?>
<Types xmlns="http://schemas.openxmlformats.org/package/2006/content-types">
  <Override PartName="/_rels/.rels" ContentType="application/vnd.openxmlformats-package.relationshi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26.png" ContentType="image/png"/>
  <Override PartName="/ppt/media/image85.png" ContentType="image/png"/>
  <Override PartName="/ppt/media/image57.png" ContentType="image/png"/>
  <Override PartName="/ppt/media/image29.png" ContentType="image/png"/>
  <Override PartName="/ppt/media/image88.png" ContentType="image/png"/>
  <Override PartName="/ppt/media/image61.png" ContentType="image/png"/>
  <Override PartName="/ppt/media/image33.png" ContentType="image/png"/>
  <Override PartName="/ppt/media/image92.png" ContentType="image/png"/>
  <Override PartName="/ppt/media/image64.png" ContentType="image/png"/>
  <Override PartName="/ppt/media/image2.png" ContentType="image/png"/>
  <Override PartName="/ppt/media/image36.png" ContentType="image/png"/>
  <Override PartName="/ppt/media/image95.png" ContentType="image/png"/>
  <Override PartName="/ppt/media/image67.png" ContentType="image/png"/>
  <Override PartName="/ppt/media/image39.png" ContentType="image/png"/>
  <Override PartName="/ppt/media/image98.png" ContentType="image/png"/>
  <Override PartName="/ppt/media/image40.png" ContentType="image/png"/>
  <Override PartName="/ppt/media/image12.png" ContentType="image/png"/>
  <Override PartName="/ppt/media/image8.png" ContentType="image/png"/>
  <Override PartName="/ppt/media/image71.png" ContentType="image/png"/>
  <Override PartName="/ppt/media/image43.png" ContentType="image/png"/>
  <Override PartName="/ppt/media/image100.png" ContentType="image/png"/>
  <Override PartName="/ppt/media/image15.png" ContentType="image/png"/>
  <Override PartName="/ppt/media/image74.png" ContentType="image/png"/>
  <Override PartName="/ppt/media/image46.png" ContentType="image/png"/>
  <Override PartName="/ppt/media/image103.png" ContentType="image/png"/>
  <Override PartName="/ppt/media/image3.wmf" ContentType="image/x-wmf"/>
  <Override PartName="/ppt/media/image30.gif" ContentType="image/gif"/>
  <Override PartName="/ppt/media/image18.png" ContentType="image/png"/>
  <Override PartName="/ppt/media/image77.png" ContentType="image/png"/>
  <Override PartName="/ppt/media/image49.png" ContentType="image/png"/>
  <Override PartName="/ppt/media/image50.png" ContentType="image/png"/>
  <Override PartName="/ppt/media/image22.png" ContentType="image/png"/>
  <Override PartName="/ppt/media/image81.png" ContentType="image/png"/>
  <Override PartName="/ppt/media/image53.png" ContentType="image/png"/>
  <Override PartName="/ppt/media/image25.png" ContentType="image/png"/>
  <Override PartName="/ppt/media/image84.png" ContentType="image/png"/>
  <Override PartName="/ppt/media/image56.png" ContentType="image/png"/>
  <Override PartName="/ppt/media/image28.png" ContentType="image/png"/>
  <Override PartName="/ppt/media/image87.png" ContentType="image/png"/>
  <Override PartName="/ppt/media/image59.png" ContentType="image/png"/>
  <Override PartName="/ppt/media/image60.png" ContentType="image/png"/>
  <Override PartName="/ppt/media/image32.png" ContentType="image/png"/>
  <Override PartName="/ppt/media/image91.png" ContentType="image/png"/>
  <Override PartName="/ppt/media/image63.png" ContentType="image/png"/>
  <Override PartName="/ppt/media/image1.png" ContentType="image/png"/>
  <Override PartName="/ppt/media/image35.png" ContentType="image/png"/>
  <Override PartName="/ppt/media/image94.png" ContentType="image/png"/>
  <Override PartName="/ppt/media/image93.jpeg" ContentType="image/jpeg"/>
  <Override PartName="/ppt/media/image66.png" ContentType="image/png"/>
  <Override PartName="/ppt/media/image97.png" ContentType="image/png"/>
  <Override PartName="/ppt/media/image69.png" ContentType="image/png"/>
  <Override PartName="/ppt/media/image11.png" ContentType="image/png"/>
  <Override PartName="/ppt/media/image70.png" ContentType="image/png"/>
  <Override PartName="/ppt/media/image42.png" ContentType="image/png"/>
  <Override PartName="/ppt/media/image14.png" ContentType="image/png"/>
  <Override PartName="/ppt/media/image73.png" ContentType="image/png"/>
  <Override PartName="/ppt/media/image45.png" ContentType="image/png"/>
  <Override PartName="/ppt/media/image102.png" ContentType="image/png"/>
  <Override PartName="/ppt/media/image17.png" ContentType="image/png"/>
  <Override PartName="/ppt/media/image76.png" ContentType="image/png"/>
  <Override PartName="/ppt/media/image48.png" ContentType="image/png"/>
  <Override PartName="/ppt/media/image105.png" ContentType="image/png"/>
  <Override PartName="/ppt/media/image5.wmf" ContentType="image/x-wmf"/>
  <Override PartName="/ppt/media/image79.png" ContentType="image/png"/>
  <Override PartName="/ppt/media/image21.png" ContentType="image/png"/>
  <Override PartName="/ppt/media/image80.png" ContentType="image/png"/>
  <Override PartName="/ppt/media/image52.png" ContentType="image/png"/>
  <Override PartName="/ppt/media/image24.png" ContentType="image/png"/>
  <Override PartName="/ppt/media/image83.png" ContentType="image/png"/>
  <Override PartName="/ppt/media/image55.png" ContentType="image/png"/>
  <Override PartName="/ppt/media/image38.gif" ContentType="image/gif"/>
  <Override PartName="/ppt/media/image27.png" ContentType="image/png"/>
  <Override PartName="/ppt/media/image86.png" ContentType="image/png"/>
  <Override PartName="/ppt/media/image58.png" ContentType="image/png"/>
  <Override PartName="/ppt/media/image89.png" ContentType="image/png"/>
  <Override PartName="/ppt/media/image90.png" ContentType="image/png"/>
  <Override PartName="/ppt/media/image62.png" ContentType="image/png"/>
  <Override PartName="/ppt/media/image34.png" ContentType="image/png"/>
  <Override PartName="/ppt/media/image65.png" ContentType="image/png"/>
  <Override PartName="/ppt/media/image37.png" ContentType="image/png"/>
  <Override PartName="/ppt/media/image96.png" ContentType="image/png"/>
  <Override PartName="/ppt/media/image68.png" ContentType="image/png"/>
  <Override PartName="/ppt/media/image10.png" ContentType="image/png"/>
  <Override PartName="/ppt/media/image6.png" ContentType="image/png"/>
  <Override PartName="/ppt/media/image99.png" ContentType="image/png"/>
  <Override PartName="/ppt/media/image41.png" ContentType="image/png"/>
  <Override PartName="/ppt/media/image13.png" ContentType="image/png"/>
  <Override PartName="/ppt/media/image9.png" ContentType="image/png"/>
  <Override PartName="/ppt/media/image72.png" ContentType="image/png"/>
  <Override PartName="/ppt/media/image44.png" ContentType="image/png"/>
  <Override PartName="/ppt/media/image101.png" ContentType="image/png"/>
  <Override PartName="/ppt/media/image16.png" ContentType="image/png"/>
  <Override PartName="/ppt/media/image75.png" ContentType="image/png"/>
  <Override PartName="/ppt/media/image47.png" ContentType="image/png"/>
  <Override PartName="/ppt/media/image104.png" ContentType="image/png"/>
  <Override PartName="/ppt/media/image4.wmf" ContentType="image/x-wmf"/>
  <Override PartName="/ppt/media/image31.gif" ContentType="image/gif"/>
  <Override PartName="/ppt/media/image19.png" ContentType="image/png"/>
  <Override PartName="/ppt/media/image78.png" ContentType="image/png"/>
  <Override PartName="/ppt/media/image20.png" ContentType="image/png"/>
  <Override PartName="/ppt/media/image51.png" ContentType="image/png"/>
  <Override PartName="/ppt/media/image7.wmf" ContentType="image/x-wmf"/>
  <Override PartName="/ppt/media/image23.png" ContentType="image/png"/>
  <Override PartName="/ppt/media/image82.png" ContentType="image/png"/>
  <Override PartName="/ppt/media/image54.png" ContentType="image/png"/>
  <Override PartName="/ppt/presentation.xml" ContentType="application/vnd.openxmlformats-officedocument.presentationml.presentation.main+xml"/>
  <Override PartName="/ppt/notesMasters/_rels/notesMaster1.xml.rels" ContentType="application/vnd.openxmlformats-package.relationships+xml"/>
  <Override PartName="/ppt/notesMasters/notesMaster1.xml" ContentType="application/vnd.openxmlformats-officedocument.presentationml.notesMaster+xml"/>
  <Override PartName="/ppt/_rels/presentation.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12.xml" ContentType="application/vnd.openxmlformats-officedocument.presentationml.slide+xml"/>
  <Override PartName="/ppt/slides/slide43.xml" ContentType="application/vnd.openxmlformats-officedocument.presentationml.slide+xml"/>
  <Override PartName="/ppt/slides/slide15.xml" ContentType="application/vnd.openxmlformats-officedocument.presentationml.slide+xml"/>
  <Override PartName="/ppt/slides/slide46.xml" ContentType="application/vnd.openxmlformats-officedocument.presentationml.slide+xml"/>
  <Override PartName="/ppt/slides/slide1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22.xml" ContentType="application/vnd.openxmlformats-officedocument.presentationml.slide+xml"/>
  <Override PartName="/ppt/slides/slide53.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_rels/slide33.xml.rels" ContentType="application/vnd.openxmlformats-package.relationships+xml"/>
  <Override PartName="/ppt/slides/_rels/slide24.xml.rels" ContentType="application/vnd.openxmlformats-package.relationships+xml"/>
  <Override PartName="/ppt/slides/_rels/slide16.xml.rels" ContentType="application/vnd.openxmlformats-package.relationships+xml"/>
  <Override PartName="/ppt/slides/_rels/slide58.xml.rels" ContentType="application/vnd.openxmlformats-package.relationships+xml"/>
  <Override PartName="/ppt/slides/_rels/slide49.xml.rels" ContentType="application/vnd.openxmlformats-package.relationships+xml"/>
  <Override PartName="/ppt/slides/_rels/slide50.xml.rels" ContentType="application/vnd.openxmlformats-package.relationships+xml"/>
  <Override PartName="/ppt/slides/_rels/slide42.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8.xml.rels" ContentType="application/vnd.openxmlformats-package.relationships+xml"/>
  <Override PartName="/ppt/slides/_rels/slide47.xml.rels" ContentType="application/vnd.openxmlformats-package.relationships+xml"/>
  <Override PartName="/ppt/slides/_rels/slide38.xml.rels" ContentType="application/vnd.openxmlformats-package.relationships+xml"/>
  <Override PartName="/ppt/slides/_rels/slide40.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56.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36.xml.rels" ContentType="application/vnd.openxmlformats-package.relationships+xml"/>
  <Override PartName="/ppt/slides/_rels/slide28.xml.rels" ContentType="application/vnd.openxmlformats-package.relationships+xml"/>
  <Override PartName="/ppt/slides/_rels/slide19.xml.rels" ContentType="application/vnd.openxmlformats-package.relationships+xml"/>
  <Override PartName="/ppt/slides/_rels/slide62.xml.rels" ContentType="application/vnd.openxmlformats-package.relationships+xml"/>
  <Override PartName="/ppt/slides/_rels/slide54.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45.xml.rels" ContentType="application/vnd.openxmlformats-package.relationships+xml"/>
  <Override PartName="/ppt/slides/_rels/slide34.xml.rels" ContentType="application/vnd.openxmlformats-package.relationships+xml"/>
  <Override PartName="/ppt/slides/_rels/slide25.xml.rels" ContentType="application/vnd.openxmlformats-package.relationships+xml"/>
  <Override PartName="/ppt/slides/_rels/slide17.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52.xml.rels" ContentType="application/vnd.openxmlformats-package.relationships+xml"/>
  <Override PartName="/ppt/slides/_rels/slide51.xml.rels" ContentType="application/vnd.openxmlformats-package.relationships+xml"/>
  <Override PartName="/ppt/slides/_rels/slide1.xml.rels" ContentType="application/vnd.openxmlformats-package.relationships+xml"/>
  <Override PartName="/ppt/slides/_rels/slide43.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48.xml.rels" ContentType="application/vnd.openxmlformats-package.relationships+xml"/>
  <Override PartName="/ppt/slides/_rels/slide39.xml.rels" ContentType="application/vnd.openxmlformats-package.relationships+xml"/>
  <Override PartName="/ppt/slides/_rels/slide41.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_rels/slide57.xml.rels" ContentType="application/vnd.openxmlformats-package.relationships+xml"/>
  <Override PartName="/ppt/slides/_rels/slide12.xml.rels" ContentType="application/vnd.openxmlformats-package.relationships+xml"/>
  <Override PartName="/ppt/slides/_rels/slide7.xml.rels" ContentType="application/vnd.openxmlformats-package.relationships+xml"/>
  <Override PartName="/ppt/slides/_rels/slide46.xml.rels" ContentType="application/vnd.openxmlformats-package.relationships+xml"/>
  <Override PartName="/ppt/slides/_rels/slide37.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63.xml.rels" ContentType="application/vnd.openxmlformats-package.relationships+xml"/>
  <Override PartName="/ppt/slides/_rels/slide55.xml.rels" ContentType="application/vnd.openxmlformats-package.relationships+xml"/>
  <Override PartName="/ppt/slides/_rels/slide10.xml.rels" ContentType="application/vnd.openxmlformats-package.relationships+xml"/>
  <Override PartName="/ppt/slides/_rels/slide5.xml.rels" ContentType="application/vnd.openxmlformats-package.relationships+xml"/>
  <Override PartName="/ppt/slides/_rels/slide35.xml.rels" ContentType="application/vnd.openxmlformats-package.relationships+xml"/>
  <Override PartName="/ppt/slides/_rels/slide27.xml.rels" ContentType="application/vnd.openxmlformats-package.relationships+xml"/>
  <Override PartName="/ppt/slides/_rels/slide26.xml.rels" ContentType="application/vnd.openxmlformats-package.relationships+xml"/>
  <Override PartName="/ppt/slides/_rels/slide18.xml.rels" ContentType="application/vnd.openxmlformats-package.relationships+xml"/>
  <Override PartName="/ppt/slides/_rels/slide61.xml.rels" ContentType="application/vnd.openxmlformats-package.relationships+xml"/>
  <Override PartName="/ppt/slides/_rels/slide53.xml.rels" ContentType="application/vnd.openxmlformats-package.relationships+xml"/>
  <Override PartName="/ppt/slides/_rels/slide2.xml.rels" ContentType="application/vnd.openxmlformats-package.relationships+xml"/>
  <Override PartName="/ppt/slides/_rels/slide44.xml.rels" ContentType="application/vnd.openxmlformats-package.relationships+xml"/>
  <Override PartName="/ppt/slides/slide56.xml" ContentType="application/vnd.openxmlformats-officedocument.presentationml.slide+xml"/>
  <Override PartName="/ppt/slides/slide5.xml" ContentType="application/vnd.openxmlformats-officedocument.presentationml.slide+xml"/>
  <Override PartName="/ppt/slides/slide2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8.xml" ContentType="application/vnd.openxmlformats-officedocument.presentationml.slide+xml"/>
  <Override PartName="/ppt/slides/slide32.xml" ContentType="application/vnd.openxmlformats-officedocument.presentationml.slide+xml"/>
  <Override PartName="/ppt/slides/slide63.xml" ContentType="application/vnd.openxmlformats-officedocument.presentationml.slide+xml"/>
  <Override PartName="/ppt/slides/slide35.xml" ContentType="application/vnd.openxmlformats-officedocument.presentationml.slide+xml"/>
  <Override PartName="/ppt/slides/slide38.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14.xml" ContentType="application/vnd.openxmlformats-officedocument.presentationml.slide+xml"/>
  <Override PartName="/ppt/slides/slide45.xml" ContentType="application/vnd.openxmlformats-officedocument.presentationml.slide+xml"/>
  <Override PartName="/ppt/slides/slide17.xml" ContentType="application/vnd.openxmlformats-officedocument.presentationml.slide+xml"/>
  <Override PartName="/ppt/slides/slide48.xml" ContentType="application/vnd.openxmlformats-officedocument.presentationml.slide+xml"/>
  <Override PartName="/ppt/slides/slide21.xml" ContentType="application/vnd.openxmlformats-officedocument.presentationml.slide+xml"/>
  <Override PartName="/ppt/slides/slide52.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55.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s/slide58.xml" ContentType="application/vnd.openxmlformats-officedocument.presentationml.slide+xml"/>
  <Override PartName="/ppt/slides/slide7.xml" ContentType="application/vnd.openxmlformats-officedocument.presentationml.slide+xml"/>
  <Override PartName="/ppt/slides/slide31.xml" ContentType="application/vnd.openxmlformats-officedocument.presentationml.slide+xml"/>
  <Override PartName="/ppt/slides/slide62.xml" ContentType="application/vnd.openxmlformats-officedocument.presentationml.slide+xml"/>
  <Override PartName="/ppt/slides/slide34.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s/slide41.xml" ContentType="application/vnd.openxmlformats-officedocument.presentationml.slide+xml"/>
  <Override PartName="/ppt/slides/slide13.xml" ContentType="application/vnd.openxmlformats-officedocument.presentationml.slide+xml"/>
  <Override PartName="/ppt/slides/slide44.xml" ContentType="application/vnd.openxmlformats-officedocument.presentationml.slide+xml"/>
  <Override PartName="/ppt/slides/slide16.xml" ContentType="application/vnd.openxmlformats-officedocument.presentationml.slide+xml"/>
  <Override PartName="/ppt/slides/slide4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51.xml" ContentType="application/vnd.openxmlformats-officedocument.presentationml.slide+xml"/>
  <Override PartName="/ppt/slides/slide23.xml" ContentType="application/vnd.openxmlformats-officedocument.presentationml.slide+xml"/>
  <Override PartName="/ppt/slides/slide54.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61.xml" ContentType="application/vnd.openxmlformats-officedocument.presentationml.slide+xml"/>
  <Override PartName="/ppt/slides/slide9.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_rels/notesSlide23.xml.rels" ContentType="application/vnd.openxmlformats-package.relationships+xml"/>
  <Override PartName="/ppt/notesSlides/_rels/notesSlide41.xml.rels" ContentType="application/vnd.openxmlformats-package.relationships+xml"/>
  <Override PartName="/ppt/notesSlides/_rels/notesSlide33.xml.rels" ContentType="application/vnd.openxmlformats-package.relationships+xml"/>
  <Override PartName="/ppt/notesSlides/_rels/notesSlide22.xml.rels" ContentType="application/vnd.openxmlformats-package.relationships+xml"/>
  <Override PartName="/ppt/notesSlides/_rels/notesSlide18.xml.rels" ContentType="application/vnd.openxmlformats-package.relationships+xml"/>
  <Override PartName="/ppt/notesSlides/_rels/notesSlide25.xml.rels" ContentType="application/vnd.openxmlformats-package.relationships+xml"/>
  <Override PartName="/ppt/notesSlides/notesSlide41.xml" ContentType="application/vnd.openxmlformats-officedocument.presentationml.notesSlide+xml"/>
  <Override PartName="/ppt/notesSlides/notesSlide23.xml" ContentType="application/vnd.openxmlformats-officedocument.presentationml.notesSlide+xml"/>
  <Override PartName="/ppt/notesSlides/notesSlide33.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Lst>
  <p:sldSz cx="10080625" cy="7559675"/>
  <p:notesSz cx="6799262" cy="9931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 name="PlaceHolder 1"/>
          <p:cNvSpPr>
            <a:spLocks noGrp="1"/>
          </p:cNvSpPr>
          <p:nvPr>
            <p:ph type="body"/>
          </p:nvPr>
        </p:nvSpPr>
        <p:spPr>
          <a:xfrm>
            <a:off x="756000" y="5078520"/>
            <a:ext cx="6047640" cy="4811040"/>
          </a:xfrm>
          <a:prstGeom prst="rect">
            <a:avLst/>
          </a:prstGeom>
        </p:spPr>
        <p:txBody>
          <a:bodyPr bIns="0" lIns="0" rIns="0" tIns="0" wrap="none"/>
          <a:p>
            <a:r>
              <a:rPr lang="en-IN"/>
              <a:t>Click to edit the notes format</a:t>
            </a:r>
            <a:endParaRPr/>
          </a:p>
        </p:txBody>
      </p:sp>
      <p:sp>
        <p:nvSpPr>
          <p:cNvPr id="19" name="PlaceHolder 2"/>
          <p:cNvSpPr>
            <a:spLocks noGrp="1"/>
          </p:cNvSpPr>
          <p:nvPr>
            <p:ph type="hdr"/>
          </p:nvPr>
        </p:nvSpPr>
        <p:spPr>
          <a:xfrm>
            <a:off x="0" y="0"/>
            <a:ext cx="3280680" cy="534240"/>
          </a:xfrm>
          <a:prstGeom prst="rect">
            <a:avLst/>
          </a:prstGeom>
        </p:spPr>
        <p:txBody>
          <a:bodyPr bIns="0" lIns="0" rIns="0" tIns="0" wrap="none"/>
          <a:p>
            <a:r>
              <a:rPr lang="en-IN"/>
              <a:t>&lt;header&gt;</a:t>
            </a:r>
            <a:endParaRPr/>
          </a:p>
        </p:txBody>
      </p:sp>
      <p:sp>
        <p:nvSpPr>
          <p:cNvPr id="20" name="PlaceHolder 3"/>
          <p:cNvSpPr>
            <a:spLocks noGrp="1"/>
          </p:cNvSpPr>
          <p:nvPr>
            <p:ph type="dt"/>
          </p:nvPr>
        </p:nvSpPr>
        <p:spPr>
          <a:xfrm>
            <a:off x="4278960" y="0"/>
            <a:ext cx="3280680" cy="534240"/>
          </a:xfrm>
          <a:prstGeom prst="rect">
            <a:avLst/>
          </a:prstGeom>
        </p:spPr>
        <p:txBody>
          <a:bodyPr bIns="0" lIns="0" rIns="0" tIns="0" wrap="none"/>
          <a:p>
            <a:pPr algn="r"/>
            <a:r>
              <a:rPr lang="en-IN"/>
              <a:t>&lt;date/time&gt;</a:t>
            </a:r>
            <a:endParaRPr/>
          </a:p>
        </p:txBody>
      </p:sp>
      <p:sp>
        <p:nvSpPr>
          <p:cNvPr id="21" name="PlaceHolder 4"/>
          <p:cNvSpPr>
            <a:spLocks noGrp="1"/>
          </p:cNvSpPr>
          <p:nvPr>
            <p:ph type="ftr"/>
          </p:nvPr>
        </p:nvSpPr>
        <p:spPr>
          <a:xfrm>
            <a:off x="0" y="10157400"/>
            <a:ext cx="3280680" cy="534240"/>
          </a:xfrm>
          <a:prstGeom prst="rect">
            <a:avLst/>
          </a:prstGeom>
        </p:spPr>
        <p:txBody>
          <a:bodyPr anchor="b" bIns="0" lIns="0" rIns="0" tIns="0" wrap="none"/>
          <a:p>
            <a:r>
              <a:rPr lang="en-IN"/>
              <a:t>&lt;footer&gt;</a:t>
            </a:r>
            <a:endParaRPr/>
          </a:p>
        </p:txBody>
      </p:sp>
      <p:sp>
        <p:nvSpPr>
          <p:cNvPr id="22" name="PlaceHolder 5"/>
          <p:cNvSpPr>
            <a:spLocks noGrp="1"/>
          </p:cNvSpPr>
          <p:nvPr>
            <p:ph type="sldNum"/>
          </p:nvPr>
        </p:nvSpPr>
        <p:spPr>
          <a:xfrm>
            <a:off x="4278960" y="10157400"/>
            <a:ext cx="3280680" cy="534240"/>
          </a:xfrm>
          <a:prstGeom prst="rect">
            <a:avLst/>
          </a:prstGeom>
        </p:spPr>
        <p:txBody>
          <a:bodyPr anchor="b" bIns="0" lIns="0" rIns="0" tIns="0" wrap="none"/>
          <a:p>
            <a:pPr algn="r"/>
            <a:fld id="{F101D1C1-1171-4111-A1B1-C131A101D141}" type="slidenum">
              <a:rPr lang="en-IN"/>
              <a:t>&lt;number&gt;</a:t>
            </a:fld>
            <a:endParaRPr/>
          </a:p>
        </p:txBody>
      </p:sp>
    </p:spTree>
  </p:cSld>
  <p:clrMap accent1="accent1" accent2="accent2" accent3="accent3" accent4="accent4" accent5="accent5" accent6="accent6" bg1="lt1" bg2="lt2" folHlink="folHlink" hlink="hlink" tx1="dk1" tx2="dk2"/>
</p:notesMaster>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9" name="PlaceHolder 1"/>
          <p:cNvSpPr>
            <a:spLocks noGrp="1"/>
          </p:cNvSpPr>
          <p:nvPr>
            <p:ph type="body"/>
          </p:nvPr>
        </p:nvSpPr>
        <p:spPr>
          <a:xfrm>
            <a:off x="0" y="0"/>
            <a:ext cx="360" cy="360"/>
          </a:xfrm>
          <a:prstGeom prst="rect">
            <a:avLst/>
          </a:prstGeom>
        </p:spPr>
        <p:txBody>
          <a:bodyPr bIns="45000" lIns="90000" rIns="90000" tIns="45000"/>
          <a:p>
            <a:r>
              <a:rPr lang="en-IN" sz="2400">
                <a:solidFill>
                  <a:srgbClr val="ffffff"/>
                </a:solidFill>
                <a:latin typeface="Times New Roman"/>
                <a:ea typeface="ＭＳ Ｐゴシック"/>
              </a:rPr>
              <a:t>Total Hamiltonian = zeroth order Hamiltonian + Perturbation</a:t>
            </a:r>
            <a:endParaRPr/>
          </a:p>
          <a:p>
            <a:r>
              <a:rPr lang="en-IN" sz="2400">
                <a:solidFill>
                  <a:srgbClr val="ffffff"/>
                </a:solidFill>
                <a:latin typeface="Times New Roman"/>
                <a:ea typeface="ＭＳ Ｐゴシック"/>
              </a:rPr>
              <a:t>The first order wave operator can be obtained from H0. </a:t>
            </a:r>
            <a:endParaRPr/>
          </a:p>
          <a:p>
            <a:r>
              <a:rPr lang="en-IN" sz="2400">
                <a:solidFill>
                  <a:srgbClr val="ffffff"/>
                </a:solidFill>
                <a:latin typeface="Times New Roman"/>
                <a:ea typeface="ＭＳ Ｐゴシック"/>
              </a:rPr>
              <a:t>Ho is the zeroth order Hamiltonian ; where F is the generalized one body Fock operator and the sum over k includes all states within the CAS space and Qsd are states obtained by doublet excitation with respect to alpha.</a:t>
            </a:r>
            <a:endParaRPr/>
          </a:p>
          <a:p>
            <a:r>
              <a:rPr lang="en-IN" sz="2400">
                <a:solidFill>
                  <a:srgbClr val="ffffff"/>
                </a:solidFill>
                <a:latin typeface="Times New Roman"/>
                <a:ea typeface="ＭＳ Ｐゴシック"/>
              </a:rPr>
              <a:t>We arrive at the below first order equation, which could be solved iteratively with the states generated by double excitations from the reference. With first order wave function, the second order energy can be obtained. </a:t>
            </a:r>
            <a:endParaRPr/>
          </a:p>
          <a:p>
            <a:r>
              <a:rPr lang="en-IN" sz="2400">
                <a:solidFill>
                  <a:srgbClr val="ffffff"/>
                </a:solidFill>
                <a:latin typeface="Times New Roman"/>
                <a:ea typeface="ＭＳ Ｐゴシック"/>
              </a:rPr>
              <a:t>Multi state CASPT2</a:t>
            </a:r>
            <a:endParaRPr/>
          </a:p>
          <a:p>
            <a:r>
              <a:rPr lang="en-IN" sz="2400">
                <a:solidFill>
                  <a:srgbClr val="ffffff"/>
                </a:solidFill>
                <a:latin typeface="Times New Roman"/>
                <a:ea typeface="ＭＳ Ｐゴシック"/>
              </a:rPr>
              <a:t>The zeroth order Hamiltonian is given by H0, where beta runs over the complete CAS space and k runs over the space orthogonal to the beta space. </a:t>
            </a:r>
            <a:endParaRPr/>
          </a:p>
          <a:p>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0" name="PlaceHolder 1"/>
          <p:cNvSpPr>
            <a:spLocks noGrp="1"/>
          </p:cNvSpPr>
          <p:nvPr>
            <p:ph type="body"/>
          </p:nvPr>
        </p:nvSpPr>
        <p:spPr>
          <a:xfrm>
            <a:off x="0" y="0"/>
            <a:ext cx="360" cy="360"/>
          </a:xfrm>
          <a:prstGeom prst="rect">
            <a:avLst/>
          </a:prstGeom>
        </p:spPr>
        <p:txBody>
          <a:bodyPr bIns="45000" lIns="90000" rIns="90000" tIns="45000"/>
          <a:p>
            <a:r>
              <a:rPr lang="en-IN" sz="2400">
                <a:solidFill>
                  <a:srgbClr val="ffffff"/>
                </a:solidFill>
                <a:latin typeface="Times New Roman"/>
                <a:ea typeface="ＭＳ Ｐゴシック"/>
              </a:rPr>
              <a:t>Einstein’s special theory of relativity states that the mass of any moving object changes as its velocity changes : </a:t>
            </a:r>
            <a:endParaRPr/>
          </a:p>
          <a:p>
            <a:r>
              <a:rPr lang="en-IN" sz="2400">
                <a:solidFill>
                  <a:srgbClr val="ffffff"/>
                </a:solidFill>
                <a:latin typeface="Times New Roman"/>
                <a:ea typeface="ＭＳ Ｐゴシック"/>
              </a:rPr>
              <a:t> </a:t>
            </a:r>
            <a:endParaRPr/>
          </a:p>
          <a:p>
            <a:r>
              <a:rPr lang="en-IN" sz="2400">
                <a:solidFill>
                  <a:srgbClr val="ffffff"/>
                </a:solidFill>
                <a:latin typeface="Times New Roman"/>
                <a:ea typeface="ＭＳ Ｐゴシック"/>
              </a:rPr>
              <a:t>From relativistic mass, we can calculate the radius of the s orbit: This value decreases as the relativistic effect for s orbital is the strongest. This is called orbital contraction. This causes changes in bond length of the molecules formed from these atoms and also their atomic properties.</a:t>
            </a:r>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1" name="PlaceHolder 1"/>
          <p:cNvSpPr>
            <a:spLocks noGrp="1"/>
          </p:cNvSpPr>
          <p:nvPr>
            <p:ph type="body"/>
          </p:nvPr>
        </p:nvSpPr>
        <p:spPr>
          <a:xfrm>
            <a:off x="0" y="0"/>
            <a:ext cx="360" cy="360"/>
          </a:xfrm>
          <a:prstGeom prst="rect">
            <a:avLst/>
          </a:prstGeom>
        </p:spPr>
        <p:txBody>
          <a:bodyPr bIns="45000" lIns="90000" rIns="90000" tIns="45000"/>
          <a:p>
            <a:r>
              <a:rPr lang="en-IN" sz="2400">
                <a:solidFill>
                  <a:srgbClr val="ffffff"/>
                </a:solidFill>
                <a:latin typeface="Times New Roman"/>
                <a:ea typeface="ＭＳ Ｐゴシック"/>
              </a:rPr>
              <a:t>Physical and Chemical properties ultimately depend on the energies and spatial distributions of electrons in the atoms. </a:t>
            </a:r>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2" name="PlaceHolder 1"/>
          <p:cNvSpPr>
            <a:spLocks noGrp="1"/>
          </p:cNvSpPr>
          <p:nvPr>
            <p:ph type="body"/>
          </p:nvPr>
        </p:nvSpPr>
        <p:spPr>
          <a:xfrm>
            <a:off x="0" y="0"/>
            <a:ext cx="360" cy="360"/>
          </a:xfrm>
          <a:prstGeom prst="rect">
            <a:avLst/>
          </a:prstGeom>
        </p:spPr>
        <p:txBody>
          <a:bodyPr bIns="45000" lIns="90000" rIns="90000" tIns="45000"/>
          <a:p>
            <a:r>
              <a:rPr lang="en-IN" sz="2400">
                <a:solidFill>
                  <a:srgbClr val="ffffff"/>
                </a:solidFill>
                <a:latin typeface="Times New Roman"/>
                <a:ea typeface="ＭＳ Ｐゴシック"/>
              </a:rPr>
              <a:t>Four component Dirac- based theories are connecting positron like and electron like degrees of freedom. In addition, four component description of the shell structure always requires small component. Small components are obtained by applying kinetic balance to larger components and as we know the derivative operator acting on l gives both l+1 and l-1 terms in small components..This leads to large number of basis functions and hence large number of integrals. Computationally intensive. </a:t>
            </a:r>
            <a:endParaRPr/>
          </a:p>
          <a:p>
            <a:r>
              <a:rPr lang="en-IN" sz="2400">
                <a:solidFill>
                  <a:srgbClr val="ffffff"/>
                </a:solidFill>
                <a:latin typeface="Times New Roman"/>
                <a:ea typeface="ＭＳ Ｐゴシック"/>
              </a:rPr>
              <a:t>So we decouple 4 to 2 by unitary transformation of the Dirac Hamiltonian  accurate to various orders of some expansion parameters.</a:t>
            </a:r>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3" name="PlaceHolder 1"/>
          <p:cNvSpPr>
            <a:spLocks noGrp="1"/>
          </p:cNvSpPr>
          <p:nvPr>
            <p:ph type="body"/>
          </p:nvPr>
        </p:nvSpPr>
        <p:spPr>
          <a:xfrm>
            <a:off x="0" y="0"/>
            <a:ext cx="360" cy="360"/>
          </a:xfrm>
          <a:prstGeom prst="rect">
            <a:avLst/>
          </a:prstGeom>
        </p:spPr>
        <p:txBody>
          <a:bodyPr bIns="45000" lIns="90000" rIns="90000" tIns="45000"/>
          <a:p>
            <a:r>
              <a:rPr lang="en-IN" sz="2400">
                <a:solidFill>
                  <a:srgbClr val="ffffff"/>
                </a:solidFill>
                <a:latin typeface="Times New Roman"/>
                <a:ea typeface="ＭＳ Ｐゴシック"/>
              </a:rPr>
              <a:t>Find the ppt presentation from where I obtained the above graph…</a:t>
            </a:r>
            <a:endParaRPr/>
          </a:p>
        </p:txBody>
      </p:sp>
      <p:sp>
        <p:nvSpPr>
          <p:cNvPr id="554" name="TextShape 2"/>
          <p:cNvSpPr txBox="1"/>
          <p:nvPr/>
        </p:nvSpPr>
        <p:spPr>
          <a:xfrm>
            <a:off x="3851280" y="9433080"/>
            <a:ext cx="2945880" cy="496080"/>
          </a:xfrm>
          <a:prstGeom prst="rect">
            <a:avLst/>
          </a:prstGeom>
        </p:spPr>
        <p:txBody>
          <a:bodyPr bIns="47880" lIns="95760" rIns="95760" tIns="47880"/>
          <a:p>
            <a:fld id="{F12151F1-F141-41F1-A1F1-21D1A171A121}" type="slidenum">
              <a:rPr lang="en-IN" sz="2400">
                <a:solidFill>
                  <a:srgbClr val="ffffff"/>
                </a:solidFill>
                <a:latin typeface="Times New Roman"/>
                <a:ea typeface="HG創英ﾌﾟﾚｾﾞﾝｽEB"/>
              </a:rPr>
              <a:t>&lt;number&gt;</a:t>
            </a:fld>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5" name="PlaceHolder 1"/>
          <p:cNvSpPr>
            <a:spLocks noGrp="1"/>
          </p:cNvSpPr>
          <p:nvPr>
            <p:ph type="body"/>
          </p:nvPr>
        </p:nvSpPr>
        <p:spPr>
          <a:xfrm>
            <a:off x="0" y="0"/>
            <a:ext cx="360" cy="360"/>
          </a:xfrm>
          <a:prstGeom prst="rect">
            <a:avLst/>
          </a:prstGeom>
        </p:spPr>
      </p:sp>
      <p:sp>
        <p:nvSpPr>
          <p:cNvPr id="556" name="TextShape 2"/>
          <p:cNvSpPr txBox="1"/>
          <p:nvPr/>
        </p:nvSpPr>
        <p:spPr>
          <a:xfrm>
            <a:off x="3850920" y="9433080"/>
            <a:ext cx="2946600" cy="496440"/>
          </a:xfrm>
          <a:prstGeom prst="rect">
            <a:avLst/>
          </a:prstGeom>
        </p:spPr>
        <p:txBody>
          <a:bodyPr bIns="47880" lIns="95760" rIns="95760" tIns="47880"/>
          <a:p>
            <a:fld id="{214181B1-91D1-41A1-81B1-919101C15171}" type="slidenum">
              <a:rPr lang="en-IN" sz="2400">
                <a:solidFill>
                  <a:srgbClr val="000000"/>
                </a:solidFill>
                <a:latin typeface="Times New Roman"/>
                <a:ea typeface="ＭＳ Ｐゴシック"/>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CustomShape 1"/>
          <p:cNvSpPr/>
          <p:nvPr/>
        </p:nvSpPr>
        <p:spPr>
          <a:xfrm>
            <a:off x="-11160" y="-7920"/>
            <a:ext cx="10102320" cy="1147320"/>
          </a:xfrm>
          <a:prstGeom prst="rect">
            <a:avLst>
              <a:gd fmla="val 0" name="adj1"/>
              <a:gd fmla="val 0" name="adj2"/>
              <a:gd fmla="val 0" name="adj3"/>
              <a:gd fmla="val 0" name="adj4"/>
              <a:gd fmla="val 0" name="adj5"/>
              <a:gd fmla="val 0" name="adj6"/>
              <a:gd fmla="val 0" name="adj7"/>
              <a:gd fmla="val 0" name="adj8"/>
            </a:avLst>
          </a:prstGeom>
          <a:gradFill>
            <a:gsLst>
              <a:gs pos="0">
                <a:srgbClr val="0074a0"/>
              </a:gs>
              <a:gs pos="100000">
                <a:srgbClr val="00c4cd"/>
              </a:gs>
            </a:gsLst>
            <a:lin ang="5400000"/>
          </a:gradFill>
        </p:spPr>
      </p:sp>
      <p:sp>
        <p:nvSpPr>
          <p:cNvPr id="1" name="CustomShape 2"/>
          <p:cNvSpPr/>
          <p:nvPr/>
        </p:nvSpPr>
        <p:spPr>
          <a:xfrm>
            <a:off x="4830840" y="-7920"/>
            <a:ext cx="5249520" cy="703080"/>
          </a:xfrm>
          <a:prstGeom prst="rect">
            <a:avLst>
              <a:gd fmla="val 0" name="adj1"/>
              <a:gd fmla="val 0" name="adj2"/>
              <a:gd fmla="val 0" name="adj3"/>
              <a:gd fmla="val 0" name="adj4"/>
              <a:gd fmla="val 0" name="adj5"/>
              <a:gd fmla="val 0" name="adj6"/>
              <a:gd fmla="val 0" name="adj7"/>
              <a:gd fmla="val 0" name="adj8"/>
            </a:avLst>
          </a:prstGeom>
          <a:gradFill>
            <a:gsLst>
              <a:gs pos="0">
                <a:srgbClr val="00a0a8"/>
              </a:gs>
              <a:gs pos="100000">
                <a:srgbClr val="008abf"/>
              </a:gs>
            </a:gsLst>
            <a:lin ang="5400000"/>
          </a:gradFill>
        </p:spPr>
      </p:sp>
      <p:sp>
        <p:nvSpPr>
          <p:cNvPr id="2" name="CustomShape 3"/>
          <p:cNvSpPr/>
          <p:nvPr/>
        </p:nvSpPr>
        <p:spPr>
          <a:xfrm>
            <a:off x="-32040" y="465480"/>
            <a:ext cx="10100520" cy="713880"/>
          </a:xfrm>
          <a:prstGeom prst="rect">
            <a:avLst>
              <a:gd fmla="val 0" name="adj1"/>
              <a:gd fmla="val 0" name="adj2"/>
              <a:gd fmla="val 0" name="adj3"/>
              <a:gd fmla="val 0" name="adj4"/>
              <a:gd fmla="val 0" name="adj5"/>
              <a:gd fmla="val 0" name="adj6"/>
              <a:gd fmla="val 0" name="adj7"/>
              <a:gd fmla="val 0" name="adj8"/>
            </a:avLst>
          </a:prstGeom>
          <a:ln w="10800">
            <a:solidFill>
              <a:srgbClr val="008abf"/>
            </a:solidFill>
            <a:round/>
          </a:ln>
        </p:spPr>
      </p:sp>
      <p:sp>
        <p:nvSpPr>
          <p:cNvPr id="3" name="CustomShape 4"/>
          <p:cNvSpPr/>
          <p:nvPr/>
        </p:nvSpPr>
        <p:spPr>
          <a:xfrm>
            <a:off x="-23760" y="546480"/>
            <a:ext cx="10114560" cy="583200"/>
          </a:xfrm>
          <a:prstGeom prst="rect">
            <a:avLst>
              <a:gd fmla="val 0" name="adj1"/>
              <a:gd fmla="val 0" name="adj2"/>
              <a:gd fmla="val 0" name="adj3"/>
              <a:gd fmla="val 0" name="adj4"/>
              <a:gd fmla="val 0" name="adj5"/>
              <a:gd fmla="val 0" name="adj6"/>
              <a:gd fmla="val 0" name="adj7"/>
              <a:gd fmla="val 0" name="adj8"/>
            </a:avLst>
          </a:prstGeom>
          <a:ln w="9360">
            <a:solidFill>
              <a:srgbClr val="009dd9"/>
            </a:solidFill>
            <a:round/>
          </a:ln>
        </p:spPr>
      </p:sp>
      <p:sp>
        <p:nvSpPr>
          <p:cNvPr id="4" name="PlaceHolder 5"/>
          <p:cNvSpPr>
            <a:spLocks noGrp="1"/>
          </p:cNvSpPr>
          <p:nvPr>
            <p:ph type="title"/>
          </p:nvPr>
        </p:nvSpPr>
        <p:spPr>
          <a:xfrm>
            <a:off x="503280" y="776160"/>
            <a:ext cx="9073800" cy="1260000"/>
          </a:xfrm>
          <a:prstGeom prst="rect">
            <a:avLst/>
          </a:prstGeom>
        </p:spPr>
        <p:txBody>
          <a:bodyPr anchor="b" bIns="0" lIns="0" rIns="0" tIns="50400"/>
          <a:p>
            <a:r>
              <a:rPr lang="en-GB" sz="5500">
                <a:solidFill>
                  <a:srgbClr val="04617b"/>
                </a:solidFill>
                <a:latin typeface="Calibri"/>
              </a:rPr>
              <a:t>Click to edit the title text formatClick to edit Master title style</a:t>
            </a:r>
            <a:endParaRPr/>
          </a:p>
        </p:txBody>
      </p:sp>
      <p:sp>
        <p:nvSpPr>
          <p:cNvPr id="5" name="PlaceHolder 6"/>
          <p:cNvSpPr>
            <a:spLocks noGrp="1"/>
          </p:cNvSpPr>
          <p:nvPr>
            <p:ph type="body"/>
          </p:nvPr>
        </p:nvSpPr>
        <p:spPr>
          <a:xfrm>
            <a:off x="503280" y="2133720"/>
            <a:ext cx="9073800" cy="4838400"/>
          </a:xfrm>
          <a:prstGeom prst="rect">
            <a:avLst/>
          </a:prstGeom>
        </p:spPr>
        <p:txBody>
          <a:bodyPr bIns="50400" lIns="100440" rIns="100440" tIns="50400"/>
          <a:p>
            <a:pPr>
              <a:buSzPct val="45000"/>
              <a:buFont typeface="StarSymbol"/>
              <a:buChar char=""/>
            </a:pPr>
            <a:r>
              <a:rPr lang="en-GB">
                <a:solidFill>
                  <a:srgbClr val="000000"/>
                </a:solidFill>
                <a:latin typeface="Constantia"/>
              </a:rPr>
              <a:t>Click to edit the outline text format</a:t>
            </a:r>
            <a:endParaRPr/>
          </a:p>
          <a:p>
            <a:pPr lvl="1">
              <a:buSzPct val="45000"/>
              <a:buFont typeface="StarSymbol"/>
              <a:buChar char=""/>
            </a:pPr>
            <a:r>
              <a:rPr lang="en-GB">
                <a:solidFill>
                  <a:srgbClr val="000000"/>
                </a:solidFill>
                <a:latin typeface="Constantia"/>
              </a:rPr>
              <a:t>Second Outline Level</a:t>
            </a:r>
            <a:endParaRPr/>
          </a:p>
          <a:p>
            <a:pPr lvl="2">
              <a:buSzPct val="75000"/>
              <a:buFont typeface="StarSymbol"/>
              <a:buChar char=""/>
            </a:pPr>
            <a:r>
              <a:rPr lang="en-GB">
                <a:solidFill>
                  <a:srgbClr val="000000"/>
                </a:solidFill>
                <a:latin typeface="Constantia"/>
              </a:rPr>
              <a:t>Third Outline Level</a:t>
            </a:r>
            <a:endParaRPr/>
          </a:p>
          <a:p>
            <a:pPr lvl="3">
              <a:buSzPct val="45000"/>
              <a:buFont typeface="StarSymbol"/>
              <a:buChar char=""/>
            </a:pPr>
            <a:r>
              <a:rPr lang="en-GB">
                <a:solidFill>
                  <a:srgbClr val="000000"/>
                </a:solidFill>
                <a:latin typeface="Constantia"/>
              </a:rPr>
              <a:t>Fourth Outline Level</a:t>
            </a:r>
            <a:endParaRPr/>
          </a:p>
          <a:p>
            <a:pPr lvl="4">
              <a:buSzPct val="75000"/>
              <a:buFont typeface="StarSymbol"/>
              <a:buChar char=""/>
            </a:pPr>
            <a:r>
              <a:rPr lang="en-GB">
                <a:solidFill>
                  <a:srgbClr val="000000"/>
                </a:solidFill>
                <a:latin typeface="Constantia"/>
              </a:rPr>
              <a:t>Fifth Outline Level</a:t>
            </a:r>
            <a:endParaRPr/>
          </a:p>
          <a:p>
            <a:pPr lvl="5">
              <a:buSzPct val="45000"/>
              <a:buFont typeface="StarSymbol"/>
              <a:buChar char=""/>
            </a:pPr>
            <a:r>
              <a:rPr lang="en-GB">
                <a:solidFill>
                  <a:srgbClr val="000000"/>
                </a:solidFill>
                <a:latin typeface="Constantia"/>
              </a:rPr>
              <a:t>Sixth Outline Level</a:t>
            </a:r>
            <a:endParaRPr/>
          </a:p>
          <a:p>
            <a:pPr lvl="6">
              <a:buSzPct val="45000"/>
              <a:buFont typeface="StarSymbol"/>
              <a:buChar char=""/>
            </a:pPr>
            <a:r>
              <a:rPr lang="en-GB">
                <a:solidFill>
                  <a:srgbClr val="000000"/>
                </a:solidFill>
                <a:latin typeface="Constantia"/>
              </a:rPr>
              <a:t>Seventh Outline Level</a:t>
            </a:r>
            <a:endParaRPr/>
          </a:p>
          <a:p>
            <a:pPr lvl="7">
              <a:buSzPct val="45000"/>
              <a:buFont typeface="StarSymbol"/>
              <a:buChar char=""/>
            </a:pPr>
            <a:r>
              <a:rPr lang="en-GB">
                <a:solidFill>
                  <a:srgbClr val="000000"/>
                </a:solidFill>
                <a:latin typeface="Constantia"/>
              </a:rPr>
              <a:t>Eighth Outline Level</a:t>
            </a:r>
            <a:endParaRPr/>
          </a:p>
          <a:p>
            <a:r>
              <a:rPr lang="en-GB">
                <a:solidFill>
                  <a:srgbClr val="000000"/>
                </a:solidFill>
                <a:latin typeface="Constantia"/>
              </a:rPr>
              <a:t>Ninth Outline LevelClick to edit Master text styles</a:t>
            </a:r>
            <a:endParaRPr/>
          </a:p>
          <a:p>
            <a:r>
              <a:rPr lang="en-GB">
                <a:solidFill>
                  <a:srgbClr val="000000"/>
                </a:solidFill>
                <a:latin typeface="Constantia"/>
              </a:rPr>
              <a:t>Second level</a:t>
            </a:r>
            <a:endParaRPr/>
          </a:p>
          <a:p>
            <a:pPr lvl="1">
              <a:buSzPct val="45000"/>
              <a:buFont typeface="StarSymbol"/>
              <a:buChar char=""/>
            </a:pPr>
            <a:r>
              <a:rPr lang="en-GB">
                <a:solidFill>
                  <a:srgbClr val="000000"/>
                </a:solidFill>
                <a:latin typeface="Constantia"/>
              </a:rPr>
              <a:t>Third level</a:t>
            </a:r>
            <a:endParaRPr/>
          </a:p>
          <a:p>
            <a:pPr lvl="2">
              <a:buSzPct val="75000"/>
              <a:buFont typeface="StarSymbol"/>
              <a:buChar char=""/>
            </a:pPr>
            <a:r>
              <a:rPr lang="en-GB">
                <a:solidFill>
                  <a:srgbClr val="000000"/>
                </a:solidFill>
                <a:latin typeface="Constantia"/>
              </a:rPr>
              <a:t>Fourth level</a:t>
            </a:r>
            <a:endParaRPr/>
          </a:p>
          <a:p>
            <a:pPr lvl="3">
              <a:buSzPct val="45000"/>
              <a:buFont typeface="StarSymbol"/>
              <a:buChar char=""/>
            </a:pPr>
            <a:r>
              <a:rPr lang="en-GB">
                <a:solidFill>
                  <a:srgbClr val="000000"/>
                </a:solidFill>
                <a:latin typeface="Constantia"/>
              </a:rPr>
              <a:t>Fifth level</a:t>
            </a:r>
            <a:endParaRPr/>
          </a:p>
        </p:txBody>
      </p:sp>
      <p:sp>
        <p:nvSpPr>
          <p:cNvPr id="6" name="PlaceHolder 7"/>
          <p:cNvSpPr>
            <a:spLocks noGrp="1"/>
          </p:cNvSpPr>
          <p:nvPr>
            <p:ph type="dt"/>
          </p:nvPr>
        </p:nvSpPr>
        <p:spPr>
          <a:xfrm>
            <a:off x="503280" y="7007400"/>
            <a:ext cx="2352240" cy="401400"/>
          </a:xfrm>
          <a:prstGeom prst="rect">
            <a:avLst/>
          </a:prstGeom>
        </p:spPr>
        <p:txBody>
          <a:bodyPr anchor="b" bIns="0" lIns="0" rIns="0" tIns="0"/>
          <a:p>
            <a:r>
              <a:rPr lang="en-IN" sz="1300">
                <a:solidFill>
                  <a:srgbClr val="035c75"/>
                </a:solidFill>
                <a:latin typeface="Constantia"/>
              </a:rPr>
              <a:t>25/03/13</a:t>
            </a:r>
            <a:endParaRPr/>
          </a:p>
        </p:txBody>
      </p:sp>
      <p:sp>
        <p:nvSpPr>
          <p:cNvPr id="7" name="TextShape 8"/>
          <p:cNvSpPr txBox="1"/>
          <p:nvPr/>
        </p:nvSpPr>
        <p:spPr>
          <a:xfrm>
            <a:off x="2940120" y="7007400"/>
            <a:ext cx="3695400" cy="401400"/>
          </a:xfrm>
          <a:prstGeom prst="rect">
            <a:avLst/>
          </a:prstGeom>
        </p:spPr>
      </p:sp>
      <p:sp>
        <p:nvSpPr>
          <p:cNvPr id="8" name="PlaceHolder 9"/>
          <p:cNvSpPr>
            <a:spLocks noGrp="1"/>
          </p:cNvSpPr>
          <p:nvPr>
            <p:ph type="sldNum"/>
          </p:nvPr>
        </p:nvSpPr>
        <p:spPr>
          <a:xfrm>
            <a:off x="8736120" y="7007400"/>
            <a:ext cx="840960" cy="401400"/>
          </a:xfrm>
          <a:prstGeom prst="rect">
            <a:avLst/>
          </a:prstGeom>
        </p:spPr>
        <p:txBody>
          <a:bodyPr anchor="b" bIns="0" lIns="0" rIns="0" tIns="0"/>
          <a:p>
            <a:fld id="{41C1C151-B131-4111-81A1-21D16191F161}" type="slidenum">
              <a:rPr lang="en-IN" sz="1300">
                <a:solidFill>
                  <a:srgbClr val="035c75"/>
                </a:solidFill>
                <a:latin typeface="Constantia"/>
              </a:rPr>
              <a:t>&lt;number&gt;</a:t>
            </a:fld>
            <a:endParaRPr/>
          </a:p>
        </p:txBody>
      </p:sp>
    </p:spTree>
  </p:cSld>
  <p:clrMap accent1="accent1" accent2="accent2" accent3="accent3" accent4="accent4" accent5="accent5" accent6="accent6" bg1="lt1" bg2="lt2" folHlink="folHlink" hlink="hlink" tx1="dk1" tx2="dk2"/>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 name="CustomShape 1"/>
          <p:cNvSpPr/>
          <p:nvPr/>
        </p:nvSpPr>
        <p:spPr>
          <a:xfrm>
            <a:off x="-11160" y="-7920"/>
            <a:ext cx="10102320" cy="1147320"/>
          </a:xfrm>
          <a:prstGeom prst="rect">
            <a:avLst>
              <a:gd fmla="val 0" name="adj1"/>
              <a:gd fmla="val 0" name="adj2"/>
              <a:gd fmla="val 0" name="adj3"/>
              <a:gd fmla="val 0" name="adj4"/>
              <a:gd fmla="val 0" name="adj5"/>
              <a:gd fmla="val 0" name="adj6"/>
              <a:gd fmla="val 0" name="adj7"/>
              <a:gd fmla="val 0" name="adj8"/>
            </a:avLst>
          </a:prstGeom>
          <a:gradFill>
            <a:gsLst>
              <a:gs pos="0">
                <a:srgbClr val="0074a0"/>
              </a:gs>
              <a:gs pos="100000">
                <a:srgbClr val="00c4cd"/>
              </a:gs>
            </a:gsLst>
            <a:lin ang="5400000"/>
          </a:gradFill>
        </p:spPr>
      </p:sp>
      <p:sp>
        <p:nvSpPr>
          <p:cNvPr id="10" name="CustomShape 2"/>
          <p:cNvSpPr/>
          <p:nvPr/>
        </p:nvSpPr>
        <p:spPr>
          <a:xfrm>
            <a:off x="4830840" y="-7920"/>
            <a:ext cx="5249520" cy="703080"/>
          </a:xfrm>
          <a:prstGeom prst="rect">
            <a:avLst>
              <a:gd fmla="val 0" name="adj1"/>
              <a:gd fmla="val 0" name="adj2"/>
              <a:gd fmla="val 0" name="adj3"/>
              <a:gd fmla="val 0" name="adj4"/>
              <a:gd fmla="val 0" name="adj5"/>
              <a:gd fmla="val 0" name="adj6"/>
              <a:gd fmla="val 0" name="adj7"/>
              <a:gd fmla="val 0" name="adj8"/>
            </a:avLst>
          </a:prstGeom>
          <a:gradFill>
            <a:gsLst>
              <a:gs pos="0">
                <a:srgbClr val="00a0a8"/>
              </a:gs>
              <a:gs pos="100000">
                <a:srgbClr val="008abf"/>
              </a:gs>
            </a:gsLst>
            <a:lin ang="5400000"/>
          </a:gradFill>
        </p:spPr>
      </p:sp>
      <p:sp>
        <p:nvSpPr>
          <p:cNvPr id="11" name="CustomShape 3"/>
          <p:cNvSpPr/>
          <p:nvPr/>
        </p:nvSpPr>
        <p:spPr>
          <a:xfrm>
            <a:off x="-32040" y="465480"/>
            <a:ext cx="10100520" cy="713880"/>
          </a:xfrm>
          <a:prstGeom prst="rect">
            <a:avLst>
              <a:gd fmla="val 0" name="adj1"/>
              <a:gd fmla="val 0" name="adj2"/>
              <a:gd fmla="val 0" name="adj3"/>
              <a:gd fmla="val 0" name="adj4"/>
              <a:gd fmla="val 0" name="adj5"/>
              <a:gd fmla="val 0" name="adj6"/>
              <a:gd fmla="val 0" name="adj7"/>
              <a:gd fmla="val 0" name="adj8"/>
            </a:avLst>
          </a:prstGeom>
          <a:ln w="10800">
            <a:solidFill>
              <a:srgbClr val="008abf"/>
            </a:solidFill>
            <a:round/>
          </a:ln>
        </p:spPr>
      </p:sp>
      <p:sp>
        <p:nvSpPr>
          <p:cNvPr id="12" name="CustomShape 4"/>
          <p:cNvSpPr/>
          <p:nvPr/>
        </p:nvSpPr>
        <p:spPr>
          <a:xfrm>
            <a:off x="-23760" y="546480"/>
            <a:ext cx="10114560" cy="583200"/>
          </a:xfrm>
          <a:prstGeom prst="rect">
            <a:avLst>
              <a:gd fmla="val 0" name="adj1"/>
              <a:gd fmla="val 0" name="adj2"/>
              <a:gd fmla="val 0" name="adj3"/>
              <a:gd fmla="val 0" name="adj4"/>
              <a:gd fmla="val 0" name="adj5"/>
              <a:gd fmla="val 0" name="adj6"/>
              <a:gd fmla="val 0" name="adj7"/>
              <a:gd fmla="val 0" name="adj8"/>
            </a:avLst>
          </a:prstGeom>
          <a:ln w="9360">
            <a:solidFill>
              <a:srgbClr val="009dd9"/>
            </a:solidFill>
            <a:round/>
          </a:ln>
        </p:spPr>
      </p:sp>
      <p:sp>
        <p:nvSpPr>
          <p:cNvPr id="13" name="PlaceHolder 5"/>
          <p:cNvSpPr>
            <a:spLocks noGrp="1"/>
          </p:cNvSpPr>
          <p:nvPr>
            <p:ph type="dt"/>
          </p:nvPr>
        </p:nvSpPr>
        <p:spPr>
          <a:xfrm>
            <a:off x="503280" y="7007400"/>
            <a:ext cx="2352240" cy="401400"/>
          </a:xfrm>
          <a:prstGeom prst="rect">
            <a:avLst/>
          </a:prstGeom>
        </p:spPr>
        <p:txBody>
          <a:bodyPr anchor="b" bIns="0" lIns="0" rIns="0" tIns="0"/>
          <a:p>
            <a:r>
              <a:rPr lang="en-IN" sz="1300">
                <a:solidFill>
                  <a:srgbClr val="035c75"/>
                </a:solidFill>
                <a:latin typeface="Constantia"/>
              </a:rPr>
              <a:t>25/03/13</a:t>
            </a:r>
            <a:endParaRPr/>
          </a:p>
        </p:txBody>
      </p:sp>
      <p:sp>
        <p:nvSpPr>
          <p:cNvPr id="14" name="TextShape 6"/>
          <p:cNvSpPr txBox="1"/>
          <p:nvPr/>
        </p:nvSpPr>
        <p:spPr>
          <a:xfrm>
            <a:off x="2940120" y="7007400"/>
            <a:ext cx="3695400" cy="401400"/>
          </a:xfrm>
          <a:prstGeom prst="rect">
            <a:avLst/>
          </a:prstGeom>
        </p:spPr>
      </p:sp>
      <p:sp>
        <p:nvSpPr>
          <p:cNvPr id="15" name="PlaceHolder 7"/>
          <p:cNvSpPr>
            <a:spLocks noGrp="1"/>
          </p:cNvSpPr>
          <p:nvPr>
            <p:ph type="sldNum"/>
          </p:nvPr>
        </p:nvSpPr>
        <p:spPr>
          <a:xfrm>
            <a:off x="8736120" y="7007400"/>
            <a:ext cx="840960" cy="401400"/>
          </a:xfrm>
          <a:prstGeom prst="rect">
            <a:avLst/>
          </a:prstGeom>
        </p:spPr>
        <p:txBody>
          <a:bodyPr anchor="b" bIns="0" lIns="0" rIns="0" tIns="0"/>
          <a:p>
            <a:fld id="{114101F1-41E1-41B1-A1B1-5121F1816161}" type="slidenum">
              <a:rPr lang="en-IN" sz="1300">
                <a:solidFill>
                  <a:srgbClr val="035c75"/>
                </a:solidFill>
                <a:latin typeface="Constantia"/>
              </a:rPr>
              <a:t>&lt;number&gt;</a:t>
            </a:fld>
            <a:endParaRPr/>
          </a:p>
        </p:txBody>
      </p:sp>
      <p:sp>
        <p:nvSpPr>
          <p:cNvPr id="16" name="PlaceHolder 8"/>
          <p:cNvSpPr>
            <a:spLocks noGrp="1"/>
          </p:cNvSpPr>
          <p:nvPr>
            <p:ph type="title"/>
          </p:nvPr>
        </p:nvSpPr>
        <p:spPr>
          <a:xfrm>
            <a:off x="504000" y="301320"/>
            <a:ext cx="9072000" cy="1261800"/>
          </a:xfrm>
          <a:prstGeom prst="rect">
            <a:avLst/>
          </a:prstGeom>
        </p:spPr>
        <p:txBody>
          <a:bodyPr anchor="ctr" bIns="0" lIns="0" rIns="0" tIns="0" wrap="none"/>
          <a:p>
            <a:r>
              <a:rPr lang="en-GB"/>
              <a:t>Click to edit the title text format</a:t>
            </a:r>
            <a:endParaRPr/>
          </a:p>
        </p:txBody>
      </p:sp>
      <p:sp>
        <p:nvSpPr>
          <p:cNvPr id="17" name="PlaceHolder 9"/>
          <p:cNvSpPr>
            <a:spLocks noGrp="1"/>
          </p:cNvSpPr>
          <p:nvPr>
            <p:ph type="body"/>
          </p:nvPr>
        </p:nvSpPr>
        <p:spPr>
          <a:xfrm>
            <a:off x="504000" y="1768680"/>
            <a:ext cx="9072000" cy="4988880"/>
          </a:xfrm>
          <a:prstGeom prst="rect">
            <a:avLst/>
          </a:prstGeom>
        </p:spPr>
        <p:txBody>
          <a:bodyPr bIns="0" lIns="0" rIns="0" tIns="0" wrap="none"/>
          <a:p>
            <a:pPr>
              <a:buSzPct val="45000"/>
              <a:buFont typeface="StarSymbol"/>
              <a:buChar char=""/>
            </a:pPr>
            <a:r>
              <a:rPr lang="en-GB"/>
              <a:t>Click to edit the outline text format</a:t>
            </a:r>
            <a:endParaRPr/>
          </a:p>
          <a:p>
            <a:pPr lvl="1">
              <a:buSzPct val="45000"/>
              <a:buFont typeface="StarSymbol"/>
              <a:buChar char=""/>
            </a:pPr>
            <a:r>
              <a:rPr lang="en-GB"/>
              <a:t>Second Outline Level</a:t>
            </a:r>
            <a:endParaRPr/>
          </a:p>
          <a:p>
            <a:pPr lvl="2">
              <a:buSzPct val="75000"/>
              <a:buFont typeface="StarSymbol"/>
              <a:buChar char=""/>
            </a:pPr>
            <a:r>
              <a:rPr lang="en-GB"/>
              <a:t>Third Outline Level</a:t>
            </a:r>
            <a:endParaRPr/>
          </a:p>
          <a:p>
            <a:pPr lvl="3">
              <a:buSzPct val="45000"/>
              <a:buFont typeface="StarSymbol"/>
              <a:buChar char=""/>
            </a:pPr>
            <a:r>
              <a:rPr lang="en-GB"/>
              <a:t>Fourth Outline Level</a:t>
            </a:r>
            <a:endParaRPr/>
          </a:p>
          <a:p>
            <a:pPr lvl="4">
              <a:buSzPct val="75000"/>
              <a:buFont typeface="StarSymbol"/>
              <a:buChar char=""/>
            </a:pPr>
            <a:r>
              <a:rPr lang="en-GB"/>
              <a:t>Fifth Outline Level</a:t>
            </a:r>
            <a:endParaRPr/>
          </a:p>
          <a:p>
            <a:pPr lvl="5">
              <a:buSzPct val="45000"/>
              <a:buFont typeface="StarSymbol"/>
              <a:buChar char=""/>
            </a:pPr>
            <a:r>
              <a:rPr lang="en-GB"/>
              <a:t>Sixth Outline Level</a:t>
            </a:r>
            <a:endParaRPr/>
          </a:p>
          <a:p>
            <a:pPr lvl="6">
              <a:buSzPct val="45000"/>
              <a:buFont typeface="StarSymbol"/>
              <a:buChar char=""/>
            </a:pPr>
            <a:r>
              <a:rPr lang="en-GB"/>
              <a:t>Seventh Outline Level</a:t>
            </a:r>
            <a:endParaRPr/>
          </a:p>
          <a:p>
            <a:pPr lvl="7">
              <a:buSzPct val="45000"/>
              <a:buFont typeface="StarSymbol"/>
              <a:buChar char=""/>
            </a:pPr>
            <a:r>
              <a:rPr lang="en-GB"/>
              <a:t>Eighth Outline Level</a:t>
            </a:r>
            <a:endParaRPr/>
          </a:p>
          <a:p>
            <a:pPr lvl="8">
              <a:buSzPct val="45000"/>
              <a:buFont typeface="StarSymbol"/>
              <a:buChar char=""/>
            </a:pPr>
            <a:r>
              <a:rPr lang="en-GB"/>
              <a:t>Ninth Outline Level</a:t>
            </a:r>
            <a:endParaRPr/>
          </a:p>
        </p:txBody>
      </p:sp>
    </p:spTree>
  </p:cSld>
  <p:clrMap accent1="accent1" accent2="accent2" accent3="accent3" accent4="accent4" accent5="accent5" accent6="accent6" bg1="lt1" bg2="lt2" folHlink="folHlink" hlink="hlink" tx1="dk1" tx2="dk2"/>
  <p:sldLayoutIdLst>
    <p:sldLayoutId id="2147483651"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png"/><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 Id="rId11" Type="http://schemas.openxmlformats.org/officeDocument/2006/relationships/slideLayout" Target="../slideLayouts/slideLayout2.xml"/><Relationship Id="rId1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0.gif"/><Relationship Id="rId2" Type="http://schemas.openxmlformats.org/officeDocument/2006/relationships/image" Target="../media/image31.gif"/><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gif"/><Relationship Id="rId5" Type="http://schemas.openxmlformats.org/officeDocument/2006/relationships/slideLayout" Target="../slideLayouts/slideLayout2.xml"/><Relationship Id="rId6"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2.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2.xml"/><Relationship Id="rId6"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6.png"/><Relationship Id="rId3" Type="http://schemas.openxmlformats.org/officeDocument/2006/relationships/image" Target="../media/image47.png"/><Relationship Id="rId4" Type="http://schemas.openxmlformats.org/officeDocument/2006/relationships/slideLayout" Target="../slideLayouts/slideLayout2.xml"/>
</Relationships>
</file>

<file path=ppt/slides/_rels/slide27.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slideLayout" Target="../slideLayouts/slideLayout2.xml"/>
</Relationships>
</file>

<file path=ppt/slides/_rels/slide28.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2.xml"/>
</Relationships>
</file>

<file path=ppt/slides/_rels/slide29.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slideLayout" Target="../slideLayouts/slideLayout2.xml"/>
</Relationships>
</file>

<file path=ppt/slides/_rels/slide31.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58.png"/><Relationship Id="rId3" Type="http://schemas.openxmlformats.org/officeDocument/2006/relationships/image" Target="../media/image59.png"/><Relationship Id="rId4" Type="http://schemas.openxmlformats.org/officeDocument/2006/relationships/slideLayout" Target="../slideLayouts/slideLayout2.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slideLayout" Target="../slideLayouts/slideLayout1.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image" Target="../media/image66.png"/><Relationship Id="rId2" Type="http://schemas.openxmlformats.org/officeDocument/2006/relationships/image" Target="../media/image67.png"/><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7"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image" Target="../media/image73.png"/><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slideLayout" Target="../slideLayouts/slideLayout2.xml"/>
</Relationships>
</file>

<file path=ppt/slides/_rels/slide43.xml.rels><?xml version="1.0" encoding="UTF-8"?>
<Relationships xmlns="http://schemas.openxmlformats.org/package/2006/relationships"><Relationship Id="rId1" Type="http://schemas.openxmlformats.org/officeDocument/2006/relationships/image" Target="../media/image76.png"/><Relationship Id="rId2" Type="http://schemas.openxmlformats.org/officeDocument/2006/relationships/image" Target="../media/image77.png"/><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slideLayout" Target="../slideLayouts/slideLayout2.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5.xml.rels><?xml version="1.0" encoding="UTF-8"?>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
</Relationships>
</file>

<file path=ppt/slides/_rels/slide46.xml.rels><?xml version="1.0" encoding="UTF-8"?>
<Relationships xmlns="http://schemas.openxmlformats.org/package/2006/relationships"><Relationship Id="rId1" Type="http://schemas.openxmlformats.org/officeDocument/2006/relationships/image" Target="../media/image83.png"/><Relationship Id="rId2" Type="http://schemas.openxmlformats.org/officeDocument/2006/relationships/slideLayout" Target="../slideLayouts/slideLayout2.xml"/>
</Relationships>
</file>

<file path=ppt/slides/_rels/slide47.xml.rels><?xml version="1.0" encoding="UTF-8"?>
<Relationships xmlns="http://schemas.openxmlformats.org/package/2006/relationships"><Relationship Id="rId1" Type="http://schemas.openxmlformats.org/officeDocument/2006/relationships/image" Target="../media/image84.png"/><Relationship Id="rId2" Type="http://schemas.openxmlformats.org/officeDocument/2006/relationships/image" Target="../media/image85.png"/><Relationship Id="rId3" Type="http://schemas.openxmlformats.org/officeDocument/2006/relationships/image" Target="../media/image86.png"/><Relationship Id="rId4" Type="http://schemas.openxmlformats.org/officeDocument/2006/relationships/image" Target="../media/image87.png"/><Relationship Id="rId5" Type="http://schemas.openxmlformats.org/officeDocument/2006/relationships/slideLayout" Target="../slideLayouts/slideLayout2.xml"/>
</Relationships>
</file>

<file path=ppt/slides/_rels/slide48.xml.rels><?xml version="1.0" encoding="UTF-8"?>
<Relationships xmlns="http://schemas.openxmlformats.org/package/2006/relationships"><Relationship Id="rId1" Type="http://schemas.openxmlformats.org/officeDocument/2006/relationships/image" Target="../media/image88.png"/><Relationship Id="rId2" Type="http://schemas.openxmlformats.org/officeDocument/2006/relationships/slideLayout" Target="../slideLayouts/slideLayout2.xml"/>
</Relationships>
</file>

<file path=ppt/slides/_rels/slide49.xml.rels><?xml version="1.0" encoding="UTF-8"?>
<Relationships xmlns="http://schemas.openxmlformats.org/package/2006/relationships"><Relationship Id="rId1" Type="http://schemas.openxmlformats.org/officeDocument/2006/relationships/image" Target="../media/image89.png"/><Relationship Id="rId2" Type="http://schemas.openxmlformats.org/officeDocument/2006/relationships/image" Target="../media/image90.png"/><Relationship Id="rId3"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50.xml.rels><?xml version="1.0" encoding="UTF-8"?>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2.xml"/>
</Relationships>
</file>

<file path=ppt/slides/_rels/slide51.xml.rels><?xml version="1.0" encoding="UTF-8"?>
<Relationships xmlns="http://schemas.openxmlformats.org/package/2006/relationships"><Relationship Id="rId1" Type="http://schemas.openxmlformats.org/officeDocument/2006/relationships/image" Target="../media/image92.png"/><Relationship Id="rId2" Type="http://schemas.openxmlformats.org/officeDocument/2006/relationships/slideLayout" Target="../slideLayouts/slideLayout2.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Relationships xmlns="http://schemas.openxmlformats.org/package/2006/relationships"><Relationship Id="rId1" Type="http://schemas.openxmlformats.org/officeDocument/2006/relationships/image" Target="../media/image93.jpeg"/><Relationship Id="rId2" Type="http://schemas.openxmlformats.org/officeDocument/2006/relationships/image" Target="../media/image94.png"/><Relationship Id="rId3" Type="http://schemas.openxmlformats.org/officeDocument/2006/relationships/slideLayout" Target="../slideLayouts/slideLayout2.xml"/>
</Relationships>
</file>

<file path=ppt/slides/_rels/slide54.xml.rels><?xml version="1.0" encoding="UTF-8"?>
<Relationships xmlns="http://schemas.openxmlformats.org/package/2006/relationships"><Relationship Id="rId1" Type="http://schemas.openxmlformats.org/officeDocument/2006/relationships/image" Target="../media/image95.png"/><Relationship Id="rId2" Type="http://schemas.openxmlformats.org/officeDocument/2006/relationships/image" Target="../media/image96.png"/><Relationship Id="rId3" Type="http://schemas.openxmlformats.org/officeDocument/2006/relationships/image" Target="../media/image97.png"/><Relationship Id="rId4" Type="http://schemas.openxmlformats.org/officeDocument/2006/relationships/image" Target="../media/image98.png"/><Relationship Id="rId5" Type="http://schemas.openxmlformats.org/officeDocument/2006/relationships/image" Target="../media/image99.png"/><Relationship Id="rId6" Type="http://schemas.openxmlformats.org/officeDocument/2006/relationships/slideLayout" Target="../slideLayouts/slideLayout2.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Relationships xmlns="http://schemas.openxmlformats.org/package/2006/relationships"><Relationship Id="rId1" Type="http://schemas.openxmlformats.org/officeDocument/2006/relationships/image" Target="../media/image100.png"/><Relationship Id="rId2" Type="http://schemas.openxmlformats.org/officeDocument/2006/relationships/slideLayout" Target="../slideLayouts/slideLayout2.xml"/>
</Relationships>
</file>

<file path=ppt/slides/_rels/slide57.xml.rels><?xml version="1.0" encoding="UTF-8"?>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2.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Relationships xmlns="http://schemas.openxmlformats.org/package/2006/relationships"><Relationship Id="rId1" Type="http://schemas.openxmlformats.org/officeDocument/2006/relationships/image" Target="../media/image102.png"/><Relationship Id="rId2" Type="http://schemas.openxmlformats.org/officeDocument/2006/relationships/image" Target="../media/image103.png"/><Relationship Id="rId3"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Relationships xmlns="http://schemas.openxmlformats.org/package/2006/relationships"><Relationship Id="rId1" Type="http://schemas.openxmlformats.org/officeDocument/2006/relationships/image" Target="../media/image104.png"/><Relationship Id="rId2" Type="http://schemas.openxmlformats.org/officeDocument/2006/relationships/slideLayout" Target="../slideLayouts/slideLayout2.xml"/>
</Relationships>
</file>

<file path=ppt/slides/_rels/slide62.xml.rels><?xml version="1.0" encoding="UTF-8"?>
<Relationships xmlns="http://schemas.openxmlformats.org/package/2006/relationships"><Relationship Id="rId1" Type="http://schemas.openxmlformats.org/officeDocument/2006/relationships/image" Target="../media/image105.png"/><Relationship Id="rId2" Type="http://schemas.openxmlformats.org/officeDocument/2006/relationships/slideLayout" Target="../slideLayouts/slideLayout2.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3.wmf"/><Relationship Id="rId2"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4.wmf"/><Relationship Id="rId2"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 name="CustomShape 1"/>
          <p:cNvSpPr/>
          <p:nvPr/>
        </p:nvSpPr>
        <p:spPr>
          <a:xfrm>
            <a:off x="-2147483520" y="-2147483520"/>
            <a:ext cx="2147483160" cy="628200"/>
          </a:xfrm>
          <a:prstGeom prst="roundRect">
            <a:avLst>
              <a:gd fmla="val 3600" name="adj"/>
            </a:avLst>
          </a:prstGeom>
          <a:solidFill>
            <a:srgbClr val="000000"/>
          </a:solidFill>
          <a:ln w="25560">
            <a:solidFill>
              <a:srgbClr val="000000"/>
            </a:solidFill>
            <a:round/>
          </a:ln>
        </p:spPr>
        <p:txBody>
          <a:bodyPr bIns="57600" lIns="102600" rIns="102600" tIns="57600"/>
          <a:p>
            <a:pPr algn="ctr"/>
            <a:r>
              <a:rPr b="1" lang="en-IN" sz="3200">
                <a:solidFill>
                  <a:srgbClr val="ffffff"/>
                </a:solidFill>
                <a:latin typeface="Times New Roman"/>
              </a:rPr>
              <a:t>Role</a:t>
            </a:r>
            <a:endParaRPr/>
          </a:p>
        </p:txBody>
      </p:sp>
      <p:sp>
        <p:nvSpPr>
          <p:cNvPr id="24" name="TextShape 2"/>
          <p:cNvSpPr txBox="1"/>
          <p:nvPr/>
        </p:nvSpPr>
        <p:spPr>
          <a:xfrm>
            <a:off x="8736120" y="7007400"/>
            <a:ext cx="840960" cy="401400"/>
          </a:xfrm>
          <a:prstGeom prst="rect">
            <a:avLst/>
          </a:prstGeom>
        </p:spPr>
        <p:txBody>
          <a:bodyPr anchor="b" bIns="0" lIns="0" rIns="0" tIns="0"/>
          <a:p>
            <a:pPr algn="r"/>
            <a:fld id="{C1A181C1-B1C1-4111-9131-E15121612171}" type="slidenum">
              <a:rPr lang="en-IN" sz="1300">
                <a:solidFill>
                  <a:srgbClr val="035c75"/>
                </a:solidFill>
                <a:latin typeface="Constantia"/>
              </a:rPr>
              <a:t>&lt;number&gt;</a:t>
            </a:fld>
            <a:endParaRPr/>
          </a:p>
        </p:txBody>
      </p:sp>
      <p:sp>
        <p:nvSpPr>
          <p:cNvPr id="25" name="CustomShape 3"/>
          <p:cNvSpPr/>
          <p:nvPr/>
        </p:nvSpPr>
        <p:spPr>
          <a:xfrm>
            <a:off x="-2147483520" y="-2147483520"/>
            <a:ext cx="2147483160" cy="473400"/>
          </a:xfrm>
          <a:prstGeom prst="roundRect">
            <a:avLst>
              <a:gd fmla="val 3600" name="adj"/>
            </a:avLst>
          </a:prstGeom>
          <a:gradFill>
            <a:gsLst>
              <a:gs pos="0">
                <a:srgbClr val="979797"/>
              </a:gs>
              <a:gs pos="100000">
                <a:srgbClr val="f9f9f9"/>
              </a:gs>
            </a:gsLst>
            <a:path path="circle"/>
          </a:gradFill>
        </p:spPr>
        <p:txBody>
          <a:bodyPr bIns="45000" lIns="90000" rIns="90000" tIns="45000"/>
          <a:p>
            <a:r>
              <a:rPr lang="en-IN" sz="2400">
                <a:solidFill>
                  <a:srgbClr val="000000"/>
                </a:solidFill>
                <a:latin typeface="Times New Roman"/>
              </a:rPr>
              <a:t>CP Violation in Elementary particles and Composite Systems, 2013</a:t>
            </a:r>
            <a:endParaRPr/>
          </a:p>
        </p:txBody>
      </p:sp>
      <p:sp>
        <p:nvSpPr>
          <p:cNvPr id="26" name="CustomShape 4"/>
          <p:cNvSpPr/>
          <p:nvPr/>
        </p:nvSpPr>
        <p:spPr>
          <a:xfrm>
            <a:off x="-2147483520" y="-2147483520"/>
            <a:ext cx="2147483160" cy="473400"/>
          </a:xfrm>
          <a:prstGeom prst="roundRect">
            <a:avLst>
              <a:gd fmla="val 3600" name="adj"/>
            </a:avLst>
          </a:prstGeom>
          <a:gradFill>
            <a:gsLst>
              <a:gs pos="0">
                <a:srgbClr val="979797"/>
              </a:gs>
              <a:gs pos="100000">
                <a:srgbClr val="f9f9f9"/>
              </a:gs>
            </a:gsLst>
            <a:path path="circle"/>
          </a:gradFill>
        </p:spPr>
        <p:txBody>
          <a:bodyPr bIns="45000" lIns="90000" rIns="90000" tIns="45000"/>
          <a:p>
            <a:r>
              <a:rPr lang="en-IN" sz="2400">
                <a:solidFill>
                  <a:srgbClr val="000000"/>
                </a:solidFill>
                <a:latin typeface="Times New Roman"/>
              </a:rPr>
              <a:t>ICTS, TIFR, Mumbai, 18th Feb 2013 (Lecture)</a:t>
            </a:r>
            <a:endParaRPr/>
          </a:p>
        </p:txBody>
      </p:sp>
      <p:sp>
        <p:nvSpPr>
          <p:cNvPr id="27" name="CustomShape 5"/>
          <p:cNvSpPr/>
          <p:nvPr/>
        </p:nvSpPr>
        <p:spPr>
          <a:xfrm>
            <a:off x="3384000" y="2843640"/>
            <a:ext cx="6120360" cy="945000"/>
          </a:xfrm>
          <a:prstGeom prst="rect">
            <a:avLst/>
          </a:prstGeom>
          <a:solidFill>
            <a:srgbClr val="009dd9"/>
          </a:solidFill>
          <a:ln w="38160">
            <a:solidFill>
              <a:srgbClr val="ffffff"/>
            </a:solidFill>
            <a:round/>
          </a:ln>
        </p:spPr>
        <p:txBody>
          <a:bodyPr/>
          <a:p>
            <a:r>
              <a:rPr b="1" lang="en-IN" sz="2800">
                <a:solidFill>
                  <a:srgbClr val="ffffff"/>
                </a:solidFill>
                <a:latin typeface="Times New Roman"/>
                <a:ea typeface="ＭＳ Ｐゴシック"/>
              </a:rPr>
              <a:t>Geetha Gopakumar Nair</a:t>
            </a:r>
            <a:endParaRPr/>
          </a:p>
          <a:p>
            <a:r>
              <a:rPr lang="en-IN" sz="2800">
                <a:solidFill>
                  <a:srgbClr val="ffffff"/>
                </a:solidFill>
                <a:latin typeface="Times New Roman"/>
                <a:ea typeface="ＭＳ Ｐゴシック"/>
              </a:rPr>
              <a:t>Tokyo Metropolitan University, Japan</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5" name="TextShape 1"/>
          <p:cNvSpPr txBox="1"/>
          <p:nvPr/>
        </p:nvSpPr>
        <p:spPr>
          <a:xfrm>
            <a:off x="8736120" y="7007400"/>
            <a:ext cx="840960" cy="401400"/>
          </a:xfrm>
          <a:prstGeom prst="rect">
            <a:avLst/>
          </a:prstGeom>
        </p:spPr>
        <p:txBody>
          <a:bodyPr anchor="b" bIns="0" lIns="0" rIns="0" tIns="0"/>
          <a:p>
            <a:pPr algn="r"/>
            <a:fld id="{4151E161-7181-4131-8161-91B1E1B1E171}" type="slidenum">
              <a:rPr lang="en-IN" sz="1300">
                <a:solidFill>
                  <a:srgbClr val="035c75"/>
                </a:solidFill>
                <a:latin typeface="Constantia"/>
              </a:rPr>
              <a:t>&lt;number&gt;</a:t>
            </a:fld>
            <a:endParaRPr/>
          </a:p>
        </p:txBody>
      </p:sp>
      <p:sp>
        <p:nvSpPr>
          <p:cNvPr id="96" name="CustomShape 2"/>
          <p:cNvSpPr/>
          <p:nvPr/>
        </p:nvSpPr>
        <p:spPr>
          <a:xfrm>
            <a:off x="0" y="467640"/>
            <a:ext cx="9864360" cy="2664000"/>
          </a:xfrm>
          <a:prstGeom prst="horizontalScroll">
            <a:avLst>
              <a:gd fmla="val 2700" name="adj"/>
            </a:avLst>
          </a:prstGeom>
          <a:solidFill>
            <a:srgbClr val="91c6f7"/>
          </a:solidFill>
          <a:ln w="25560">
            <a:solidFill>
              <a:srgbClr val="0b5292"/>
            </a:solidFill>
            <a:round/>
          </a:ln>
        </p:spPr>
        <p:txBody>
          <a:bodyPr anchor="ctr"/>
          <a:p>
            <a:pPr>
              <a:buSzPct val="45000"/>
              <a:buFont typeface="Wingdings"/>
              <a:buChar char="v"/>
            </a:pPr>
            <a:r>
              <a:rPr lang="en-IN" sz="2400">
                <a:solidFill>
                  <a:srgbClr val="000000"/>
                </a:solidFill>
                <a:latin typeface="Times New Roman"/>
                <a:ea typeface="ＭＳ Ｐゴシック"/>
              </a:rPr>
              <a:t>Add flexibility by removing fixed ratio for each terms </a:t>
            </a:r>
            <a:endParaRPr/>
          </a:p>
          <a:p>
            <a:r>
              <a:rPr lang="en-IN" sz="2400">
                <a:solidFill>
                  <a:srgbClr val="000000"/>
                </a:solidFill>
                <a:latin typeface="Times New Roman"/>
                <a:ea typeface="ＭＳ Ｐゴシック"/>
              </a:rPr>
              <a:t>[At large inter nuclear separations, the wave function should be 100% covalent (ionic terms should be zero)]</a:t>
            </a:r>
            <a:endParaRPr/>
          </a:p>
          <a:p>
            <a:pPr>
              <a:buSzPct val="45000"/>
              <a:buFont typeface="Wingdings"/>
              <a:buChar char="v"/>
            </a:pPr>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Starting with a different trial function </a:t>
            </a:r>
            <a:endParaRPr/>
          </a:p>
        </p:txBody>
      </p:sp>
      <p:sp>
        <p:nvSpPr>
          <p:cNvPr id="97" name="CustomShape 3"/>
          <p:cNvSpPr/>
          <p:nvPr/>
        </p:nvSpPr>
        <p:spPr>
          <a:xfrm>
            <a:off x="2304000" y="0"/>
            <a:ext cx="5184360" cy="683280"/>
          </a:xfrm>
          <a:prstGeom prst="rect">
            <a:avLst/>
          </a:prstGeom>
          <a:solidFill>
            <a:srgbClr val="009dd9"/>
          </a:solidFill>
          <a:ln w="38160">
            <a:solidFill>
              <a:srgbClr val="ffffff"/>
            </a:solidFill>
            <a:round/>
          </a:ln>
        </p:spPr>
        <p:txBody>
          <a:bodyPr/>
          <a:p>
            <a:r>
              <a:rPr b="1" lang="en-IN" sz="3600">
                <a:solidFill>
                  <a:srgbClr val="ffffff"/>
                </a:solidFill>
                <a:latin typeface="Times New Roman"/>
              </a:rPr>
              <a:t>Remedy for this problem</a:t>
            </a:r>
            <a:endParaRPr/>
          </a:p>
        </p:txBody>
      </p:sp>
      <p:sp>
        <p:nvSpPr>
          <p:cNvPr id="98" name="CustomShape 4"/>
          <p:cNvSpPr/>
          <p:nvPr/>
        </p:nvSpPr>
        <p:spPr>
          <a:xfrm>
            <a:off x="3888360" y="2987640"/>
            <a:ext cx="5616360" cy="823320"/>
          </a:xfrm>
          <a:prstGeom prst="rect">
            <a:avLst/>
          </a:prstGeom>
          <a:gradFill>
            <a:gsLst>
              <a:gs pos="0">
                <a:srgbClr val="8bc2f1"/>
              </a:gs>
              <a:gs pos="100000">
                <a:srgbClr val="f7fbff"/>
              </a:gs>
            </a:gsLst>
            <a:path path="circle"/>
          </a:gradFill>
          <a:ln w="9360">
            <a:solidFill>
              <a:srgbClr val="0074a0"/>
            </a:solidFill>
            <a:round/>
          </a:ln>
        </p:spPr>
        <p:txBody>
          <a:bodyPr/>
          <a:p>
            <a:r>
              <a:rPr lang="en-IN" sz="2400">
                <a:solidFill>
                  <a:srgbClr val="000000"/>
                </a:solidFill>
                <a:latin typeface="Times New Roman"/>
                <a:ea typeface="ＭＳ Ｐゴシック"/>
              </a:rPr>
              <a:t>Slater determinant with two electrons in the anti bonding MO (excited state)</a:t>
            </a:r>
            <a:endParaRPr/>
          </a:p>
        </p:txBody>
      </p:sp>
      <p:pic>
        <p:nvPicPr>
          <p:cNvPr descr="" id="99" name="Picture 45"/>
          <p:cNvPicPr/>
          <p:nvPr/>
        </p:nvPicPr>
        <p:blipFill>
          <a:blip r:embed="rId1"/>
          <a:stretch>
            <a:fillRect/>
          </a:stretch>
        </p:blipFill>
        <p:spPr>
          <a:xfrm>
            <a:off x="503640" y="2987640"/>
            <a:ext cx="3132720" cy="889560"/>
          </a:xfrm>
          <a:prstGeom prst="rect">
            <a:avLst/>
          </a:prstGeom>
        </p:spPr>
      </p:pic>
      <p:sp>
        <p:nvSpPr>
          <p:cNvPr id="100" name="CustomShape 5"/>
          <p:cNvSpPr/>
          <p:nvPr/>
        </p:nvSpPr>
        <p:spPr>
          <a:xfrm>
            <a:off x="-433800" y="3996000"/>
            <a:ext cx="8181720" cy="457560"/>
          </a:xfrm>
          <a:prstGeom prst="rect">
            <a:avLst/>
          </a:prstGeom>
          <a:gradFill>
            <a:gsLst>
              <a:gs pos="0">
                <a:srgbClr val="979797"/>
              </a:gs>
              <a:gs pos="100000">
                <a:srgbClr val="f9f9f9"/>
              </a:gs>
            </a:gsLst>
            <a:path path="circle"/>
          </a:gradFill>
          <a:ln w="9360">
            <a:solidFill>
              <a:srgbClr val="000000"/>
            </a:solidFill>
            <a:round/>
          </a:ln>
        </p:spPr>
        <p:txBody>
          <a:bodyPr wrap="none"/>
          <a:p>
            <a:r>
              <a:rPr lang="en-IN" sz="2400">
                <a:solidFill>
                  <a:srgbClr val="000000"/>
                </a:solidFill>
                <a:latin typeface="Times New Roman"/>
                <a:ea typeface="ＭＳ Ｐゴシック"/>
              </a:rPr>
              <a:t>Ф</a:t>
            </a:r>
            <a:r>
              <a:rPr lang="en-IN" sz="2400">
                <a:solidFill>
                  <a:srgbClr val="000000"/>
                </a:solidFill>
                <a:latin typeface="Symbol"/>
                <a:ea typeface="ＭＳ Ｐゴシック"/>
              </a:rPr>
              <a:t>0 ~ (</a:t>
            </a:r>
            <a:r>
              <a:rPr lang="en-IN" sz="2400">
                <a:solidFill>
                  <a:srgbClr val="000000"/>
                </a:solidFill>
                <a:latin typeface="Constantia"/>
                <a:ea typeface="ＭＳ Ｐゴシック"/>
              </a:rPr>
              <a:t>χA (1)χA(2) - </a:t>
            </a:r>
            <a:r>
              <a:rPr lang="en-IN" sz="2400">
                <a:solidFill>
                  <a:srgbClr val="000000"/>
                </a:solidFill>
                <a:latin typeface="Times New Roman"/>
                <a:ea typeface="ＭＳ Ｐゴシック"/>
              </a:rPr>
              <a:t>χA (1)χB(2) - χB (1)χA(2)  +  χB (1)χB(2)</a:t>
            </a:r>
            <a:endParaRPr/>
          </a:p>
        </p:txBody>
      </p:sp>
      <p:sp>
        <p:nvSpPr>
          <p:cNvPr id="101" name="CustomShape 6"/>
          <p:cNvSpPr/>
          <p:nvPr/>
        </p:nvSpPr>
        <p:spPr>
          <a:xfrm>
            <a:off x="7697160" y="3852000"/>
            <a:ext cx="1905840" cy="823320"/>
          </a:xfrm>
          <a:prstGeom prst="rect">
            <a:avLst/>
          </a:prstGeom>
          <a:gradFill>
            <a:gsLst>
              <a:gs pos="0">
                <a:srgbClr val="8bc2f1"/>
              </a:gs>
              <a:gs pos="100000">
                <a:srgbClr val="f7fbff"/>
              </a:gs>
            </a:gsLst>
            <a:path path="circle"/>
          </a:gradFill>
          <a:ln w="9360">
            <a:solidFill>
              <a:srgbClr val="0074a0"/>
            </a:solidFill>
            <a:round/>
          </a:ln>
        </p:spPr>
        <p:txBody>
          <a:bodyPr wrap="none"/>
          <a:p>
            <a:r>
              <a:rPr lang="en-IN" sz="2400">
                <a:solidFill>
                  <a:srgbClr val="000000"/>
                </a:solidFill>
                <a:latin typeface="Times New Roman"/>
                <a:ea typeface="ＭＳ Ｐゴシック"/>
              </a:rPr>
              <a:t>Four terms in </a:t>
            </a:r>
            <a:endParaRPr/>
          </a:p>
          <a:p>
            <a:r>
              <a:rPr lang="en-IN" sz="2400">
                <a:solidFill>
                  <a:srgbClr val="000000"/>
                </a:solidFill>
                <a:latin typeface="Times New Roman"/>
                <a:ea typeface="ＭＳ Ｐゴシック"/>
              </a:rPr>
              <a:t>the AO basis</a:t>
            </a:r>
            <a:endParaRPr/>
          </a:p>
        </p:txBody>
      </p:sp>
      <p:sp>
        <p:nvSpPr>
          <p:cNvPr id="102" name="CustomShape 7"/>
          <p:cNvSpPr/>
          <p:nvPr/>
        </p:nvSpPr>
        <p:spPr>
          <a:xfrm>
            <a:off x="-288360" y="4644000"/>
            <a:ext cx="5688000" cy="1007640"/>
          </a:xfrm>
          <a:prstGeom prst="wedgeEllipseCallout">
            <a:avLst>
              <a:gd fmla="val 1350" name="adj1"/>
              <a:gd fmla="val 25920" name="adj2"/>
            </a:avLst>
          </a:prstGeom>
          <a:solidFill>
            <a:srgbClr val="bfbfbf"/>
          </a:solidFill>
          <a:ln w="25560">
            <a:solidFill>
              <a:srgbClr val="0b5292"/>
            </a:solidFill>
            <a:round/>
          </a:ln>
        </p:spPr>
        <p:txBody>
          <a:bodyPr anchor="ctr"/>
          <a:p>
            <a:r>
              <a:rPr lang="en-IN" sz="2400">
                <a:solidFill>
                  <a:srgbClr val="000000"/>
                </a:solidFill>
                <a:latin typeface="Symbol"/>
                <a:ea typeface="ＭＳ Ｐゴシック"/>
              </a:rPr>
              <a:t>(</a:t>
            </a:r>
            <a:r>
              <a:rPr lang="en-IN" sz="2400">
                <a:solidFill>
                  <a:srgbClr val="000000"/>
                </a:solidFill>
                <a:latin typeface="Times New Roman"/>
                <a:ea typeface="ＭＳ Ｐゴシック"/>
              </a:rPr>
              <a:t>χA (1)χA(2)  and  χB (1)χB(2)</a:t>
            </a:r>
            <a:endParaRPr/>
          </a:p>
        </p:txBody>
      </p:sp>
      <p:sp>
        <p:nvSpPr>
          <p:cNvPr id="103" name="CustomShape 8"/>
          <p:cNvSpPr/>
          <p:nvPr/>
        </p:nvSpPr>
        <p:spPr>
          <a:xfrm>
            <a:off x="4752360" y="4644000"/>
            <a:ext cx="5688360" cy="863640"/>
          </a:xfrm>
          <a:prstGeom prst="wedgeEllipseCallout">
            <a:avLst>
              <a:gd fmla="val 1350" name="adj1"/>
              <a:gd fmla="val 25920" name="adj2"/>
            </a:avLst>
          </a:prstGeom>
          <a:solidFill>
            <a:srgbClr val="bfbfbf"/>
          </a:solidFill>
          <a:ln w="25560">
            <a:solidFill>
              <a:srgbClr val="0b5292"/>
            </a:solidFill>
            <a:round/>
          </a:ln>
        </p:spPr>
        <p:txBody>
          <a:bodyPr anchor="ctr"/>
          <a:p>
            <a:r>
              <a:rPr lang="en-IN" sz="2400">
                <a:solidFill>
                  <a:srgbClr val="000000"/>
                </a:solidFill>
                <a:latin typeface="Symbol"/>
                <a:ea typeface="ＭＳ Ｐゴシック"/>
              </a:rPr>
              <a:t>(</a:t>
            </a:r>
            <a:r>
              <a:rPr lang="en-IN" sz="2400">
                <a:solidFill>
                  <a:srgbClr val="000000"/>
                </a:solidFill>
                <a:latin typeface="Times New Roman"/>
                <a:ea typeface="ＭＳ Ｐゴシック"/>
              </a:rPr>
              <a:t>χA (1)χB(2)  and  χB (1)χA(2)</a:t>
            </a:r>
            <a:endParaRPr/>
          </a:p>
        </p:txBody>
      </p:sp>
      <p:sp>
        <p:nvSpPr>
          <p:cNvPr id="104" name="CustomShape 9"/>
          <p:cNvSpPr/>
          <p:nvPr/>
        </p:nvSpPr>
        <p:spPr>
          <a:xfrm>
            <a:off x="720000" y="5364000"/>
            <a:ext cx="3312000" cy="1475280"/>
          </a:xfrm>
          <a:prstGeom prst="irregularSeal1">
            <a:avLst/>
          </a:prstGeom>
          <a:solidFill>
            <a:srgbClr val="77d9e8"/>
          </a:solidFill>
          <a:ln w="25560">
            <a:solidFill>
              <a:srgbClr val="0b5292"/>
            </a:solidFill>
            <a:round/>
          </a:ln>
        </p:spPr>
        <p:txBody>
          <a:bodyPr anchor="ctr"/>
          <a:p>
            <a:pPr algn="ctr"/>
            <a:r>
              <a:rPr lang="en-IN" sz="2400">
                <a:solidFill>
                  <a:srgbClr val="000000"/>
                </a:solidFill>
                <a:latin typeface="Times New Roman"/>
                <a:ea typeface="ＭＳ Ｐゴシック"/>
              </a:rPr>
              <a:t>Ionic terms</a:t>
            </a:r>
            <a:endParaRPr/>
          </a:p>
        </p:txBody>
      </p:sp>
      <p:sp>
        <p:nvSpPr>
          <p:cNvPr id="105" name="CustomShape 10"/>
          <p:cNvSpPr/>
          <p:nvPr/>
        </p:nvSpPr>
        <p:spPr>
          <a:xfrm>
            <a:off x="5976360" y="5220000"/>
            <a:ext cx="3672000" cy="1656000"/>
          </a:xfrm>
          <a:prstGeom prst="irregularSeal1">
            <a:avLst/>
          </a:prstGeom>
          <a:solidFill>
            <a:srgbClr val="77d9e8"/>
          </a:solidFill>
          <a:ln w="25560">
            <a:solidFill>
              <a:srgbClr val="0b5292"/>
            </a:solidFill>
            <a:round/>
          </a:ln>
        </p:spPr>
        <p:txBody>
          <a:bodyPr anchor="ctr"/>
          <a:p>
            <a:pPr algn="ctr"/>
            <a:r>
              <a:rPr lang="en-IN" sz="2400">
                <a:solidFill>
                  <a:srgbClr val="000000"/>
                </a:solidFill>
                <a:latin typeface="Times New Roman"/>
                <a:ea typeface="ＭＳ Ｐゴシック"/>
              </a:rPr>
              <a:t>Covalent terms</a:t>
            </a:r>
            <a:endParaRPr/>
          </a:p>
        </p:txBody>
      </p:sp>
      <p:sp>
        <p:nvSpPr>
          <p:cNvPr id="106" name="CustomShape 11"/>
          <p:cNvSpPr/>
          <p:nvPr/>
        </p:nvSpPr>
        <p:spPr>
          <a:xfrm>
            <a:off x="599400" y="6804000"/>
            <a:ext cx="3228480" cy="457560"/>
          </a:xfrm>
          <a:prstGeom prst="rect">
            <a:avLst/>
          </a:prstGeom>
          <a:gradFill>
            <a:gsLst>
              <a:gs pos="0">
                <a:srgbClr val="8bc2f1"/>
              </a:gs>
              <a:gs pos="100000">
                <a:srgbClr val="f7fbff"/>
              </a:gs>
            </a:gsLst>
            <a:path path="circle"/>
          </a:gradFill>
          <a:ln w="9360">
            <a:solidFill>
              <a:srgbClr val="0074a0"/>
            </a:solidFill>
            <a:round/>
          </a:ln>
        </p:spPr>
        <p:txBody>
          <a:bodyPr wrap="none"/>
          <a:p>
            <a:r>
              <a:rPr lang="en-IN" sz="2400">
                <a:solidFill>
                  <a:srgbClr val="000000"/>
                </a:solidFill>
                <a:latin typeface="Times New Roman"/>
                <a:ea typeface="ＭＳ Ｐゴシック"/>
              </a:rPr>
              <a:t>Two electrons in one AO</a:t>
            </a:r>
            <a:endParaRPr/>
          </a:p>
        </p:txBody>
      </p:sp>
      <p:sp>
        <p:nvSpPr>
          <p:cNvPr id="107" name="CustomShape 12"/>
          <p:cNvSpPr/>
          <p:nvPr/>
        </p:nvSpPr>
        <p:spPr>
          <a:xfrm>
            <a:off x="4565520" y="6804000"/>
            <a:ext cx="5016240" cy="457560"/>
          </a:xfrm>
          <a:prstGeom prst="rect">
            <a:avLst/>
          </a:prstGeom>
          <a:gradFill>
            <a:gsLst>
              <a:gs pos="0">
                <a:srgbClr val="8bc2f1"/>
              </a:gs>
              <a:gs pos="100000">
                <a:srgbClr val="f7fbff"/>
              </a:gs>
            </a:gsLst>
            <a:path path="circle"/>
          </a:gradFill>
          <a:ln w="9360">
            <a:solidFill>
              <a:srgbClr val="0074a0"/>
            </a:solidFill>
            <a:round/>
          </a:ln>
        </p:spPr>
        <p:txBody>
          <a:bodyPr wrap="none"/>
          <a:p>
            <a:r>
              <a:rPr lang="en-IN" sz="2400">
                <a:solidFill>
                  <a:srgbClr val="000000"/>
                </a:solidFill>
                <a:latin typeface="Times New Roman"/>
                <a:ea typeface="ＭＳ Ｐゴシック"/>
              </a:rPr>
              <a:t>Two electrons shared between two AOs</a:t>
            </a: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 name="TextShape 1"/>
          <p:cNvSpPr txBox="1"/>
          <p:nvPr/>
        </p:nvSpPr>
        <p:spPr>
          <a:xfrm>
            <a:off x="8736120" y="7007400"/>
            <a:ext cx="840960" cy="401400"/>
          </a:xfrm>
          <a:prstGeom prst="rect">
            <a:avLst/>
          </a:prstGeom>
        </p:spPr>
        <p:txBody>
          <a:bodyPr anchor="b" bIns="0" lIns="0" rIns="0" tIns="0"/>
          <a:p>
            <a:pPr algn="r"/>
            <a:fld id="{D19111C1-41B1-41A1-9151-512171915121}" type="slidenum">
              <a:rPr lang="en-IN" sz="1300">
                <a:solidFill>
                  <a:srgbClr val="035c75"/>
                </a:solidFill>
                <a:latin typeface="Constantia"/>
              </a:rPr>
              <a:t>&lt;number&gt;</a:t>
            </a:fld>
            <a:endParaRPr/>
          </a:p>
        </p:txBody>
      </p:sp>
      <p:sp>
        <p:nvSpPr>
          <p:cNvPr id="109" name="CustomShape 2"/>
          <p:cNvSpPr/>
          <p:nvPr/>
        </p:nvSpPr>
        <p:spPr>
          <a:xfrm>
            <a:off x="936000" y="0"/>
            <a:ext cx="7704360" cy="823320"/>
          </a:xfrm>
          <a:prstGeom prst="rect">
            <a:avLst/>
          </a:prstGeom>
          <a:gradFill>
            <a:gsLst>
              <a:gs pos="0">
                <a:srgbClr val="8da7e3"/>
              </a:gs>
              <a:gs pos="100000">
                <a:srgbClr val="f7f9fe"/>
              </a:gs>
            </a:gsLst>
            <a:path path="circle"/>
          </a:gradFill>
          <a:ln w="9360">
            <a:solidFill>
              <a:srgbClr val="095294"/>
            </a:solidFill>
            <a:round/>
          </a:ln>
        </p:spPr>
        <p:txBody>
          <a:bodyPr/>
          <a:p>
            <a:r>
              <a:rPr b="1" lang="en-IN" sz="2400" u="sng">
                <a:solidFill>
                  <a:srgbClr val="000000"/>
                </a:solidFill>
                <a:latin typeface="Times New Roman"/>
                <a:ea typeface="ＭＳ Ｐゴシック"/>
              </a:rPr>
              <a:t>New trial function</a:t>
            </a:r>
            <a:r>
              <a:rPr lang="en-IN" sz="2400">
                <a:solidFill>
                  <a:srgbClr val="000000"/>
                </a:solidFill>
                <a:latin typeface="Times New Roman"/>
                <a:ea typeface="ＭＳ Ｐゴシック"/>
              </a:rPr>
              <a:t>: Linear combination of Фo and Ф1 </a:t>
            </a:r>
            <a:endParaRPr/>
          </a:p>
          <a:p>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(Two Configuration SCF) </a:t>
            </a:r>
            <a:endParaRPr/>
          </a:p>
        </p:txBody>
      </p:sp>
      <p:pic>
        <p:nvPicPr>
          <p:cNvPr descr="" id="110" name="Picture 4"/>
          <p:cNvPicPr/>
          <p:nvPr/>
        </p:nvPicPr>
        <p:blipFill>
          <a:blip r:embed="rId1"/>
          <a:stretch>
            <a:fillRect/>
          </a:stretch>
        </p:blipFill>
        <p:spPr>
          <a:xfrm>
            <a:off x="1152000" y="971640"/>
            <a:ext cx="7414920" cy="987120"/>
          </a:xfrm>
          <a:prstGeom prst="rect">
            <a:avLst/>
          </a:prstGeom>
        </p:spPr>
      </p:pic>
      <p:sp>
        <p:nvSpPr>
          <p:cNvPr id="111" name="CustomShape 3"/>
          <p:cNvSpPr/>
          <p:nvPr/>
        </p:nvSpPr>
        <p:spPr>
          <a:xfrm>
            <a:off x="215640" y="3059640"/>
            <a:ext cx="4248000" cy="4115160"/>
          </a:xfrm>
          <a:prstGeom prst="rect">
            <a:avLst/>
          </a:prstGeom>
          <a:gradFill>
            <a:gsLst>
              <a:gs pos="0">
                <a:srgbClr val="8da7e3"/>
              </a:gs>
              <a:gs pos="100000">
                <a:srgbClr val="f7f9fe"/>
              </a:gs>
            </a:gsLst>
            <a:path path="circle"/>
          </a:gradFill>
          <a:ln w="9360">
            <a:solidFill>
              <a:srgbClr val="095294"/>
            </a:solidFill>
            <a:round/>
          </a:ln>
        </p:spPr>
        <p:txBody>
          <a:bodyPr/>
          <a:p>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At R &gt; Re</a:t>
            </a:r>
            <a:endParaRPr/>
          </a:p>
          <a:p>
            <a:r>
              <a:rPr lang="en-IN" sz="2400">
                <a:solidFill>
                  <a:srgbClr val="000000"/>
                </a:solidFill>
                <a:latin typeface="Times New Roman"/>
                <a:ea typeface="ＭＳ Ｐゴシック"/>
              </a:rPr>
              <a:t> </a:t>
            </a:r>
            <a:r>
              <a:rPr i="1" lang="en-IN" sz="2400">
                <a:solidFill>
                  <a:srgbClr val="000000"/>
                </a:solidFill>
                <a:latin typeface="Times New Roman"/>
                <a:ea typeface="ＭＳ Ｐゴシック"/>
              </a:rPr>
              <a:t>a</a:t>
            </a:r>
            <a:r>
              <a:rPr lang="en-IN" sz="2400">
                <a:solidFill>
                  <a:srgbClr val="000000"/>
                </a:solidFill>
                <a:latin typeface="Times New Roman"/>
                <a:ea typeface="ＭＳ Ｐゴシック"/>
              </a:rPr>
              <a:t>1 = -</a:t>
            </a:r>
            <a:r>
              <a:rPr i="1" lang="en-IN" sz="2400">
                <a:solidFill>
                  <a:srgbClr val="000000"/>
                </a:solidFill>
                <a:latin typeface="Times New Roman"/>
                <a:ea typeface="ＭＳ Ｐゴシック"/>
              </a:rPr>
              <a:t>a</a:t>
            </a:r>
            <a:r>
              <a:rPr lang="en-IN" sz="2400">
                <a:solidFill>
                  <a:srgbClr val="000000"/>
                </a:solidFill>
                <a:latin typeface="Times New Roman"/>
                <a:ea typeface="ＭＳ Ｐゴシック"/>
              </a:rPr>
              <a:t>0 (ionic terms)       zero</a:t>
            </a:r>
            <a:endParaRPr/>
          </a:p>
          <a:p>
            <a:pPr>
              <a:buSzPct val="45000"/>
              <a:buFont typeface="Symbol"/>
              <a:buChar char="Y"/>
            </a:pPr>
            <a:r>
              <a:rPr lang="en-IN" sz="2400">
                <a:solidFill>
                  <a:srgbClr val="000000"/>
                </a:solidFill>
                <a:latin typeface="Times New Roman"/>
                <a:ea typeface="ＭＳ Ｐゴシック"/>
              </a:rPr>
              <a:t>= </a:t>
            </a:r>
            <a:r>
              <a:rPr lang="en-IN" sz="2400">
                <a:solidFill>
                  <a:srgbClr val="000000"/>
                </a:solidFill>
                <a:latin typeface="Symbol"/>
                <a:ea typeface="ＭＳ Ｐゴシック"/>
              </a:rPr>
              <a:t>Y</a:t>
            </a:r>
            <a:r>
              <a:rPr lang="en-IN" sz="2400">
                <a:solidFill>
                  <a:srgbClr val="000000"/>
                </a:solidFill>
                <a:latin typeface="Times New Roman"/>
                <a:ea typeface="ＭＳ Ｐゴシック"/>
              </a:rPr>
              <a:t>CI, an example of </a:t>
            </a:r>
            <a:r>
              <a:rPr b="1" i="1" lang="en-IN" sz="2400">
                <a:solidFill>
                  <a:srgbClr val="000000"/>
                </a:solidFill>
                <a:latin typeface="Times New Roman"/>
                <a:ea typeface="ＭＳ Ｐゴシック"/>
              </a:rPr>
              <a:t>CI</a:t>
            </a:r>
            <a:endParaRPr/>
          </a:p>
          <a:p>
            <a:endParaRPr/>
          </a:p>
          <a:p>
            <a:r>
              <a:rPr lang="en-IN" sz="2400">
                <a:solidFill>
                  <a:srgbClr val="000000"/>
                </a:solidFill>
                <a:latin typeface="Times New Roman"/>
                <a:ea typeface="ＭＳ Ｐゴシック"/>
              </a:rPr>
              <a:t>Incl. of </a:t>
            </a:r>
            <a:r>
              <a:rPr i="1" lang="en-IN" sz="2400">
                <a:solidFill>
                  <a:srgbClr val="000000"/>
                </a:solidFill>
                <a:latin typeface="Times New Roman"/>
                <a:ea typeface="ＭＳ Ｐゴシック"/>
              </a:rPr>
              <a:t>anti-bonding character</a:t>
            </a:r>
            <a:endParaRPr/>
          </a:p>
          <a:p>
            <a:r>
              <a:rPr lang="en-IN" sz="2400">
                <a:solidFill>
                  <a:srgbClr val="000000"/>
                </a:solidFill>
                <a:latin typeface="Times New Roman"/>
                <a:ea typeface="ＭＳ Ｐゴシック"/>
              </a:rPr>
              <a:t>-allows electrons to be farther apart – non dynamical correlation</a:t>
            </a:r>
            <a:endParaRPr/>
          </a:p>
          <a:p>
            <a:r>
              <a:rPr lang="en-IN" sz="2400">
                <a:solidFill>
                  <a:srgbClr val="000000"/>
                </a:solidFill>
                <a:latin typeface="Times New Roman"/>
                <a:ea typeface="ＭＳ Ｐゴシック"/>
              </a:rPr>
              <a:t> </a:t>
            </a:r>
            <a:endParaRPr/>
          </a:p>
          <a:p>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Lower energy than RHF</a:t>
            </a:r>
            <a:endParaRPr/>
          </a:p>
          <a:p>
            <a:r>
              <a:rPr lang="en-IN" sz="2400">
                <a:solidFill>
                  <a:srgbClr val="000000"/>
                </a:solidFill>
                <a:latin typeface="Times New Roman"/>
                <a:ea typeface="ＭＳ Ｐゴシック"/>
              </a:rPr>
              <a:t>(two variational parameters).</a:t>
            </a:r>
            <a:endParaRPr/>
          </a:p>
        </p:txBody>
      </p:sp>
      <p:pic>
        <p:nvPicPr>
          <p:cNvPr descr="" id="112" name="Picture 3"/>
          <p:cNvPicPr/>
          <p:nvPr/>
        </p:nvPicPr>
        <p:blipFill>
          <a:blip r:embed="rId2"/>
          <a:stretch>
            <a:fillRect/>
          </a:stretch>
        </p:blipFill>
        <p:spPr>
          <a:xfrm>
            <a:off x="4536360" y="3059640"/>
            <a:ext cx="5282280" cy="3960000"/>
          </a:xfrm>
          <a:prstGeom prst="rect">
            <a:avLst/>
          </a:prstGeom>
        </p:spPr>
      </p:pic>
      <p:sp>
        <p:nvSpPr>
          <p:cNvPr id="113" name="CustomShape 4"/>
          <p:cNvSpPr/>
          <p:nvPr/>
        </p:nvSpPr>
        <p:spPr>
          <a:xfrm>
            <a:off x="2376000" y="1907640"/>
            <a:ext cx="1728000" cy="1058040"/>
          </a:xfrm>
          <a:prstGeom prst="upArrowCallout">
            <a:avLst>
              <a:gd fmla="val 10000" name="adj1"/>
              <a:gd fmla="val 5000" name="adj2"/>
              <a:gd fmla="val 5000" name="adj3"/>
              <a:gd fmla="val 12995" name="adj4"/>
            </a:avLst>
          </a:prstGeom>
          <a:solidFill>
            <a:srgbClr val="bfbfbf"/>
          </a:solidFill>
          <a:ln w="25560">
            <a:solidFill>
              <a:srgbClr val="0b5292"/>
            </a:solidFill>
            <a:round/>
          </a:ln>
        </p:spPr>
        <p:txBody>
          <a:bodyPr anchor="ctr"/>
          <a:p>
            <a:pPr algn="ctr"/>
            <a:r>
              <a:rPr lang="en-IN" sz="2400">
                <a:solidFill>
                  <a:srgbClr val="000000"/>
                </a:solidFill>
                <a:latin typeface="Times New Roman"/>
                <a:ea typeface="ＭＳ Ｐゴシック"/>
              </a:rPr>
              <a:t>Ionic terms</a:t>
            </a:r>
            <a:endParaRPr/>
          </a:p>
        </p:txBody>
      </p:sp>
      <p:sp>
        <p:nvSpPr>
          <p:cNvPr id="114" name="CustomShape 5"/>
          <p:cNvSpPr/>
          <p:nvPr/>
        </p:nvSpPr>
        <p:spPr>
          <a:xfrm>
            <a:off x="5760360" y="1907640"/>
            <a:ext cx="1944000" cy="1079640"/>
          </a:xfrm>
          <a:prstGeom prst="upArrowCallout">
            <a:avLst>
              <a:gd fmla="val 10000" name="adj1"/>
              <a:gd fmla="val 5000" name="adj2"/>
              <a:gd fmla="val 5000" name="adj3"/>
              <a:gd fmla="val 12995" name="adj4"/>
            </a:avLst>
          </a:prstGeom>
          <a:solidFill>
            <a:srgbClr val="bfbfbf"/>
          </a:solidFill>
          <a:ln w="25560">
            <a:solidFill>
              <a:srgbClr val="0b5292"/>
            </a:solidFill>
            <a:round/>
          </a:ln>
        </p:spPr>
        <p:txBody>
          <a:bodyPr anchor="ctr"/>
          <a:p>
            <a:pPr algn="ctr"/>
            <a:r>
              <a:rPr lang="en-IN" sz="2400">
                <a:solidFill>
                  <a:srgbClr val="000000"/>
                </a:solidFill>
                <a:latin typeface="Times New Roman"/>
                <a:ea typeface="ＭＳ Ｐゴシック"/>
              </a:rPr>
              <a:t>Covalent terms</a:t>
            </a:r>
            <a:endParaRPr/>
          </a:p>
        </p:txBody>
      </p:sp>
      <p:cxnSp>
        <p:nvCxnSpPr>
          <p:cNvPr id="115" name="Line 6"/>
          <p:cNvCxnSpPr/>
          <p:nvPr/>
        </p:nvCxnSpPr>
        <p:spPr>
          <xfrm>
            <a:off x="3096000" y="3707640"/>
            <a:ext cx="360360" cy="360"/>
          </xfrm>
          <a:prstGeom prst="straightConnector1">
            <a:avLst/>
          </a:prstGeom>
          <a:ln w="22320">
            <a:solidFill>
              <a:srgbClr val="000000"/>
            </a:solidFill>
            <a:round/>
            <a:tailEnd len="med" type="triangle" w="med"/>
          </a:ln>
        </p:spPr>
      </p:cxn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 name="TextShape 1"/>
          <p:cNvSpPr txBox="1"/>
          <p:nvPr/>
        </p:nvSpPr>
        <p:spPr>
          <a:xfrm>
            <a:off x="8736120" y="7007400"/>
            <a:ext cx="840960" cy="401400"/>
          </a:xfrm>
          <a:prstGeom prst="rect">
            <a:avLst/>
          </a:prstGeom>
        </p:spPr>
        <p:txBody>
          <a:bodyPr anchor="b" bIns="0" lIns="0" rIns="0" tIns="0"/>
          <a:p>
            <a:pPr algn="r"/>
            <a:fld id="{31318131-A1E1-41D1-B101-B18101F1F161}" type="slidenum">
              <a:rPr lang="en-IN" sz="1300">
                <a:solidFill>
                  <a:srgbClr val="035c75"/>
                </a:solidFill>
                <a:latin typeface="Constantia"/>
              </a:rPr>
              <a:t>&lt;number&gt;</a:t>
            </a:fld>
            <a:endParaRPr/>
          </a:p>
        </p:txBody>
      </p:sp>
      <p:pic>
        <p:nvPicPr>
          <p:cNvPr descr="" id="117" name="Picture 8"/>
          <p:cNvPicPr/>
          <p:nvPr/>
        </p:nvPicPr>
        <p:blipFill>
          <a:blip r:embed="rId1"/>
          <a:stretch>
            <a:fillRect/>
          </a:stretch>
        </p:blipFill>
        <p:spPr>
          <a:xfrm>
            <a:off x="431640" y="0"/>
            <a:ext cx="3697200" cy="4492440"/>
          </a:xfrm>
          <a:prstGeom prst="rect">
            <a:avLst/>
          </a:prstGeom>
        </p:spPr>
      </p:pic>
      <p:sp>
        <p:nvSpPr>
          <p:cNvPr id="118" name="CustomShape 2"/>
          <p:cNvSpPr/>
          <p:nvPr/>
        </p:nvSpPr>
        <p:spPr>
          <a:xfrm>
            <a:off x="4464360" y="2195640"/>
            <a:ext cx="5328360" cy="1189080"/>
          </a:xfrm>
          <a:prstGeom prst="rect">
            <a:avLst/>
          </a:prstGeom>
          <a:gradFill>
            <a:gsLst>
              <a:gs pos="0">
                <a:srgbClr val="979797"/>
              </a:gs>
              <a:gs pos="100000">
                <a:srgbClr val="f9f9f9"/>
              </a:gs>
            </a:gsLst>
            <a:path path="circle"/>
          </a:gradFill>
          <a:ln w="9360">
            <a:solidFill>
              <a:srgbClr val="000000"/>
            </a:solidFill>
            <a:round/>
          </a:ln>
        </p:spPr>
        <p:txBody>
          <a:bodyPr/>
          <a:p>
            <a:r>
              <a:rPr lang="en-IN" sz="2400">
                <a:solidFill>
                  <a:srgbClr val="000000"/>
                </a:solidFill>
                <a:latin typeface="Times New Roman"/>
                <a:ea typeface="ＭＳ Ｐゴシック"/>
              </a:rPr>
              <a:t>With regular RHF orbitals, even correlated MP2, CISD, CCSD, CCSD(T) can fail </a:t>
            </a:r>
            <a:endParaRPr/>
          </a:p>
        </p:txBody>
      </p:sp>
      <p:sp>
        <p:nvSpPr>
          <p:cNvPr id="119" name="CustomShape 3"/>
          <p:cNvSpPr/>
          <p:nvPr/>
        </p:nvSpPr>
        <p:spPr>
          <a:xfrm>
            <a:off x="4392360" y="251280"/>
            <a:ext cx="5472360" cy="1189080"/>
          </a:xfrm>
          <a:prstGeom prst="rect">
            <a:avLst/>
          </a:prstGeom>
          <a:gradFill>
            <a:gsLst>
              <a:gs pos="0">
                <a:srgbClr val="8da7e3"/>
              </a:gs>
              <a:gs pos="100000">
                <a:srgbClr val="f7f9fe"/>
              </a:gs>
            </a:gsLst>
            <a:path path="circle"/>
          </a:gradFill>
          <a:ln w="9360">
            <a:solidFill>
              <a:srgbClr val="095294"/>
            </a:solidFill>
            <a:round/>
          </a:ln>
        </p:spPr>
        <p:txBody>
          <a:bodyPr/>
          <a:p>
            <a:r>
              <a:rPr lang="en-IN" sz="2400">
                <a:solidFill>
                  <a:srgbClr val="000000"/>
                </a:solidFill>
                <a:latin typeface="Times New Roman"/>
                <a:ea typeface="ＭＳ Ｐゴシック"/>
              </a:rPr>
              <a:t>Near degeneracy at large distances between bonding and anti-bonding MOs is bad for energy denominators </a:t>
            </a:r>
            <a:r>
              <a:rPr lang="en-IN" sz="2400">
                <a:solidFill>
                  <a:srgbClr val="ffffff"/>
                </a:solidFill>
                <a:latin typeface="Times New Roman"/>
                <a:ea typeface="ＭＳ Ｐゴシック"/>
              </a:rPr>
              <a:t>in MP2</a:t>
            </a:r>
            <a:endParaRPr/>
          </a:p>
        </p:txBody>
      </p:sp>
      <p:pic>
        <p:nvPicPr>
          <p:cNvPr descr="" id="120" name="Picture 1"/>
          <p:cNvPicPr/>
          <p:nvPr/>
        </p:nvPicPr>
        <p:blipFill>
          <a:blip r:embed="rId2"/>
          <a:stretch>
            <a:fillRect/>
          </a:stretch>
        </p:blipFill>
        <p:spPr>
          <a:xfrm>
            <a:off x="253800" y="4708440"/>
            <a:ext cx="5611320" cy="1804680"/>
          </a:xfrm>
          <a:prstGeom prst="rect">
            <a:avLst/>
          </a:prstGeom>
        </p:spPr>
      </p:pic>
      <p:sp>
        <p:nvSpPr>
          <p:cNvPr id="121" name="CustomShape 4"/>
          <p:cNvSpPr/>
          <p:nvPr/>
        </p:nvSpPr>
        <p:spPr>
          <a:xfrm>
            <a:off x="2350440" y="4351320"/>
            <a:ext cx="2036880" cy="457560"/>
          </a:xfrm>
          <a:prstGeom prst="rect">
            <a:avLst/>
          </a:prstGeom>
          <a:gradFill>
            <a:gsLst>
              <a:gs pos="0">
                <a:srgbClr val="979797"/>
              </a:gs>
              <a:gs pos="100000">
                <a:srgbClr val="f9f9f9"/>
              </a:gs>
            </a:gsLst>
            <a:path path="circle"/>
          </a:gradFill>
          <a:ln w="9360">
            <a:solidFill>
              <a:srgbClr val="000000"/>
            </a:solidFill>
            <a:round/>
          </a:ln>
        </p:spPr>
        <p:txBody>
          <a:bodyPr wrap="none"/>
          <a:p>
            <a:r>
              <a:rPr b="1" lang="en-IN" sz="2400">
                <a:solidFill>
                  <a:srgbClr val="000000"/>
                </a:solidFill>
                <a:latin typeface="Times New Roman"/>
                <a:ea typeface="ＭＳ Ｐゴシック"/>
              </a:rPr>
              <a:t>RHF Vz. UHF</a:t>
            </a:r>
            <a:endParaRPr/>
          </a:p>
        </p:txBody>
      </p:sp>
      <p:sp>
        <p:nvSpPr>
          <p:cNvPr id="122" name="CustomShape 5"/>
          <p:cNvSpPr/>
          <p:nvPr/>
        </p:nvSpPr>
        <p:spPr>
          <a:xfrm>
            <a:off x="5754600" y="4280040"/>
            <a:ext cx="4325400" cy="3017880"/>
          </a:xfrm>
          <a:prstGeom prst="rect">
            <a:avLst/>
          </a:prstGeom>
          <a:gradFill>
            <a:gsLst>
              <a:gs pos="0">
                <a:srgbClr val="8da7e3"/>
              </a:gs>
              <a:gs pos="100000">
                <a:srgbClr val="f7f9fe"/>
              </a:gs>
            </a:gsLst>
            <a:path path="circle"/>
          </a:gradFill>
          <a:ln w="9360">
            <a:solidFill>
              <a:srgbClr val="095294"/>
            </a:solidFill>
            <a:round/>
          </a:ln>
        </p:spPr>
        <p:txBody>
          <a:bodyPr/>
          <a:p>
            <a:pPr>
              <a:buSzPct val="45000"/>
              <a:buFont typeface="Arial"/>
              <a:buChar char="•"/>
            </a:pPr>
            <a:r>
              <a:rPr lang="en-IN" sz="2400">
                <a:solidFill>
                  <a:srgbClr val="000000"/>
                </a:solidFill>
                <a:latin typeface="Times New Roman"/>
                <a:ea typeface="ＭＳ Ｐゴシック"/>
              </a:rPr>
              <a:t>RHF and UHF good at short R </a:t>
            </a:r>
            <a:endParaRPr/>
          </a:p>
          <a:p>
            <a:pPr>
              <a:buSzPct val="45000"/>
              <a:buFont typeface="Arial"/>
              <a:buChar char="•"/>
            </a:pPr>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RHF not good at larger separations – UHF falls towards FCI</a:t>
            </a:r>
            <a:endParaRPr/>
          </a:p>
          <a:p>
            <a:pPr>
              <a:buSzPct val="45000"/>
              <a:buFont typeface="Arial"/>
              <a:buChar char="•"/>
            </a:pPr>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RHF remains singlet </a:t>
            </a:r>
            <a:endParaRPr/>
          </a:p>
          <a:p>
            <a:pPr>
              <a:buSzPct val="45000"/>
              <a:buFont typeface="Arial"/>
              <a:buChar char="•"/>
            </a:pPr>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UHF – incorrect spin – intermediate of a singlet and triplet</a:t>
            </a:r>
            <a:endParaRPr/>
          </a:p>
        </p:txBody>
      </p:sp>
      <p:sp>
        <p:nvSpPr>
          <p:cNvPr id="123" name="CustomShape 6"/>
          <p:cNvSpPr/>
          <p:nvPr/>
        </p:nvSpPr>
        <p:spPr>
          <a:xfrm>
            <a:off x="1065960" y="6851520"/>
            <a:ext cx="3985920" cy="457560"/>
          </a:xfrm>
          <a:prstGeom prst="rect">
            <a:avLst/>
          </a:prstGeom>
          <a:gradFill>
            <a:gsLst>
              <a:gs pos="0">
                <a:srgbClr val="979797"/>
              </a:gs>
              <a:gs pos="100000">
                <a:srgbClr val="f9f9f9"/>
              </a:gs>
            </a:gsLst>
            <a:path path="circle"/>
          </a:gradFill>
          <a:ln w="9360">
            <a:solidFill>
              <a:srgbClr val="000000"/>
            </a:solidFill>
            <a:round/>
          </a:ln>
        </p:spPr>
        <p:txBody>
          <a:bodyPr wrap="none"/>
          <a:p>
            <a:r>
              <a:rPr lang="en-IN" sz="2400">
                <a:solidFill>
                  <a:srgbClr val="000000"/>
                </a:solidFill>
                <a:latin typeface="Times New Roman"/>
                <a:ea typeface="ＭＳ Ｐゴシック"/>
              </a:rPr>
              <a:t>H2 molecule – RHF, UHF, FCI</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4" name="CustomShape 1"/>
          <p:cNvSpPr/>
          <p:nvPr/>
        </p:nvSpPr>
        <p:spPr>
          <a:xfrm>
            <a:off x="0" y="-30240"/>
            <a:ext cx="9961200" cy="1259640"/>
          </a:xfrm>
          <a:prstGeom prst="rect">
            <a:avLst/>
          </a:prstGeom>
        </p:spPr>
        <p:txBody>
          <a:bodyPr anchor="ctr" bIns="50400" lIns="100800" rIns="100800" tIns="50400"/>
          <a:p>
            <a:pPr algn="ctr"/>
            <a:r>
              <a:rPr lang="en-IN" sz="4900">
                <a:solidFill>
                  <a:srgbClr val="000000"/>
                </a:solidFill>
                <a:latin typeface="Calibri"/>
              </a:rPr>
              <a:t>H2 molecule</a:t>
            </a:r>
            <a:endParaRPr/>
          </a:p>
        </p:txBody>
      </p:sp>
      <p:pic>
        <p:nvPicPr>
          <p:cNvPr descr="" id="125" name="Picture 2"/>
          <p:cNvPicPr/>
          <p:nvPr/>
        </p:nvPicPr>
        <p:blipFill>
          <a:blip r:embed="rId1"/>
          <a:stretch>
            <a:fillRect/>
          </a:stretch>
        </p:blipFill>
        <p:spPr>
          <a:xfrm>
            <a:off x="287640" y="1187640"/>
            <a:ext cx="6172560" cy="5520960"/>
          </a:xfrm>
          <a:prstGeom prst="rect">
            <a:avLst/>
          </a:prstGeom>
        </p:spPr>
      </p:pic>
      <p:sp>
        <p:nvSpPr>
          <p:cNvPr id="126" name="CustomShape 2"/>
          <p:cNvSpPr/>
          <p:nvPr/>
        </p:nvSpPr>
        <p:spPr>
          <a:xfrm>
            <a:off x="4001760" y="4781520"/>
            <a:ext cx="1505520" cy="436320"/>
          </a:xfrm>
          <a:prstGeom prst="rect">
            <a:avLst/>
          </a:prstGeom>
          <a:solidFill>
            <a:srgbClr val="ffffff"/>
          </a:solidFill>
        </p:spPr>
        <p:txBody>
          <a:bodyPr bIns="50400" lIns="100800" rIns="100800" tIns="50400" wrap="none"/>
          <a:p>
            <a:r>
              <a:rPr lang="en-IN" sz="2200">
                <a:solidFill>
                  <a:srgbClr val="ffffff"/>
                </a:solidFill>
                <a:latin typeface="Times New Roman"/>
                <a:ea typeface="ＭＳ Ｐゴシック"/>
              </a:rPr>
              <a:t>Experiment</a:t>
            </a:r>
            <a:endParaRPr/>
          </a:p>
        </p:txBody>
      </p:sp>
      <p:cxnSp>
        <p:nvCxnSpPr>
          <p:cNvPr id="127" name="Line 3"/>
          <p:cNvCxnSpPr/>
          <p:nvPr/>
        </p:nvCxnSpPr>
        <p:spPr>
          <xfrm>
            <a:off x="3134880" y="4305240"/>
            <a:ext cx="360" cy="397080"/>
          </xfrm>
          <a:prstGeom prst="straightConnector1">
            <a:avLst/>
          </a:prstGeom>
          <a:ln w="38160">
            <a:solidFill>
              <a:srgbClr val="009dd9"/>
            </a:solidFill>
            <a:round/>
            <a:tailEnd len="med" type="triangle" w="med"/>
          </a:ln>
        </p:spPr>
      </p:cxnSp>
      <p:cxnSp>
        <p:nvCxnSpPr>
          <p:cNvPr id="128" name="Line 4"/>
          <p:cNvCxnSpPr/>
          <p:nvPr/>
        </p:nvCxnSpPr>
        <p:spPr>
          <xfrm>
            <a:off x="3134880" y="5019480"/>
            <a:ext cx="360" cy="397080"/>
          </xfrm>
          <a:prstGeom prst="straightConnector1">
            <a:avLst/>
          </a:prstGeom>
          <a:ln w="38160">
            <a:solidFill>
              <a:srgbClr val="009dd9"/>
            </a:solidFill>
            <a:round/>
            <a:tailEnd len="med" type="triangle" w="med"/>
          </a:ln>
        </p:spPr>
      </p:cxnSp>
      <p:sp>
        <p:nvSpPr>
          <p:cNvPr id="129" name="Line 5"/>
          <p:cNvSpPr/>
          <p:nvPr/>
        </p:nvSpPr>
        <p:spPr>
          <a:xfrm>
            <a:off x="3055680" y="4652640"/>
            <a:ext cx="2063880" cy="0"/>
          </a:xfrm>
          <a:prstGeom prst="line">
            <a:avLst/>
          </a:prstGeom>
          <a:ln w="38160">
            <a:solidFill>
              <a:srgbClr val="0f6fc6"/>
            </a:solidFill>
            <a:round/>
          </a:ln>
        </p:spPr>
      </p:sp>
      <p:sp>
        <p:nvSpPr>
          <p:cNvPr id="130" name="Line 6"/>
          <p:cNvSpPr/>
          <p:nvPr/>
        </p:nvSpPr>
        <p:spPr>
          <a:xfrm>
            <a:off x="3055680" y="5367240"/>
            <a:ext cx="2936880" cy="0"/>
          </a:xfrm>
          <a:prstGeom prst="line">
            <a:avLst/>
          </a:prstGeom>
          <a:ln w="38160">
            <a:solidFill>
              <a:srgbClr val="0f6fc6"/>
            </a:solidFill>
            <a:round/>
          </a:ln>
        </p:spPr>
      </p:sp>
      <p:cxnSp>
        <p:nvCxnSpPr>
          <p:cNvPr id="131" name="Line 7"/>
          <p:cNvCxnSpPr/>
          <p:nvPr/>
        </p:nvCxnSpPr>
        <p:spPr>
          <xfrm>
            <a:off x="4643280" y="3749400"/>
            <a:ext cx="360" cy="952920"/>
          </xfrm>
          <a:prstGeom prst="straightConnector1">
            <a:avLst/>
          </a:prstGeom>
          <a:ln w="38160">
            <a:solidFill>
              <a:srgbClr val="0f6fc6"/>
            </a:solidFill>
            <a:round/>
            <a:headEnd len="med" type="triangle" w="med"/>
            <a:tailEnd len="med" type="triangle" w="med"/>
          </a:ln>
        </p:spPr>
      </p:cxnSp>
      <p:cxnSp>
        <p:nvCxnSpPr>
          <p:cNvPr id="132" name="Line 8"/>
          <p:cNvCxnSpPr/>
          <p:nvPr/>
        </p:nvCxnSpPr>
        <p:spPr>
          <xfrm>
            <a:off x="5516280" y="3779640"/>
            <a:ext cx="360" cy="1587960"/>
          </xfrm>
          <a:prstGeom prst="straightConnector1">
            <a:avLst/>
          </a:prstGeom>
          <a:ln w="38160">
            <a:solidFill>
              <a:srgbClr val="0f6fc6"/>
            </a:solidFill>
            <a:round/>
            <a:headEnd len="med" type="triangle" w="med"/>
            <a:tailEnd len="med" type="triangle" w="med"/>
          </a:ln>
        </p:spPr>
      </p:cxnSp>
      <p:sp>
        <p:nvSpPr>
          <p:cNvPr id="133" name="CustomShape 9"/>
          <p:cNvSpPr/>
          <p:nvPr/>
        </p:nvSpPr>
        <p:spPr>
          <a:xfrm>
            <a:off x="5853600" y="1765440"/>
            <a:ext cx="3594600" cy="497160"/>
          </a:xfrm>
          <a:prstGeom prst="rect">
            <a:avLst/>
          </a:prstGeom>
        </p:spPr>
        <p:txBody>
          <a:bodyPr bIns="50400" lIns="100800" rIns="100800" tIns="50400" wrap="none"/>
          <a:p>
            <a:r>
              <a:rPr b="1" lang="en-IN" sz="2600">
                <a:solidFill>
                  <a:srgbClr val="009dd9"/>
                </a:solidFill>
                <a:latin typeface="Times New Roman"/>
                <a:ea typeface="ＭＳ Ｐゴシック"/>
              </a:rPr>
              <a:t>Re (calculated) = 0.85 </a:t>
            </a:r>
            <a:r>
              <a:rPr b="1" lang="en-IN" sz="2600">
                <a:solidFill>
                  <a:srgbClr val="009dd9"/>
                </a:solidFill>
                <a:latin typeface="Calibri"/>
                <a:ea typeface="ＭＳ Ｐゴシック"/>
              </a:rPr>
              <a:t>Å</a:t>
            </a:r>
            <a:endParaRPr/>
          </a:p>
        </p:txBody>
      </p:sp>
      <p:sp>
        <p:nvSpPr>
          <p:cNvPr id="134" name="CustomShape 10"/>
          <p:cNvSpPr/>
          <p:nvPr/>
        </p:nvSpPr>
        <p:spPr>
          <a:xfrm>
            <a:off x="5871600" y="2699640"/>
            <a:ext cx="3908880" cy="497160"/>
          </a:xfrm>
          <a:prstGeom prst="rect">
            <a:avLst/>
          </a:prstGeom>
        </p:spPr>
        <p:txBody>
          <a:bodyPr bIns="50400" lIns="100800" rIns="100800" tIns="50400" wrap="none"/>
          <a:p>
            <a:r>
              <a:rPr b="1" lang="en-IN" sz="2600">
                <a:solidFill>
                  <a:srgbClr val="009dd9"/>
                </a:solidFill>
                <a:latin typeface="Times New Roman"/>
                <a:ea typeface="ＭＳ Ｐゴシック"/>
              </a:rPr>
              <a:t>Re (experiment) = 0.741 </a:t>
            </a:r>
            <a:r>
              <a:rPr b="1" lang="en-IN" sz="2600">
                <a:solidFill>
                  <a:srgbClr val="009dd9"/>
                </a:solidFill>
                <a:latin typeface="Times New Roman"/>
                <a:ea typeface="ＭＳ Ｐゴシック"/>
              </a:rPr>
              <a:t>Å</a:t>
            </a:r>
            <a:endParaRPr/>
          </a:p>
        </p:txBody>
      </p:sp>
      <p:sp>
        <p:nvSpPr>
          <p:cNvPr id="135" name="CustomShape 11"/>
          <p:cNvSpPr/>
          <p:nvPr/>
        </p:nvSpPr>
        <p:spPr>
          <a:xfrm>
            <a:off x="5870520" y="4140000"/>
            <a:ext cx="4231800" cy="497160"/>
          </a:xfrm>
          <a:prstGeom prst="rect">
            <a:avLst/>
          </a:prstGeom>
        </p:spPr>
        <p:txBody>
          <a:bodyPr bIns="50400" lIns="100800" rIns="100800" tIns="50400" wrap="none"/>
          <a:p>
            <a:r>
              <a:rPr b="1" lang="en-IN" sz="2600">
                <a:solidFill>
                  <a:srgbClr val="0f6fc6"/>
                </a:solidFill>
                <a:latin typeface="Times New Roman"/>
                <a:ea typeface="ＭＳ Ｐゴシック"/>
              </a:rPr>
              <a:t>De (calculated) = 260 kJ/mol</a:t>
            </a:r>
            <a:endParaRPr/>
          </a:p>
        </p:txBody>
      </p:sp>
      <p:sp>
        <p:nvSpPr>
          <p:cNvPr id="136" name="CustomShape 12"/>
          <p:cNvSpPr/>
          <p:nvPr/>
        </p:nvSpPr>
        <p:spPr>
          <a:xfrm>
            <a:off x="5705280" y="5220000"/>
            <a:ext cx="4396320" cy="497160"/>
          </a:xfrm>
          <a:prstGeom prst="rect">
            <a:avLst/>
          </a:prstGeom>
        </p:spPr>
        <p:txBody>
          <a:bodyPr bIns="50400" lIns="100800" rIns="100800" tIns="50400" wrap="none"/>
          <a:p>
            <a:r>
              <a:rPr b="1" lang="en-IN" sz="2600">
                <a:solidFill>
                  <a:srgbClr val="0f6fc6"/>
                </a:solidFill>
                <a:latin typeface="Times New Roman"/>
                <a:ea typeface="ＭＳ Ｐゴシック"/>
              </a:rPr>
              <a:t>De (experiment) = 457 kJ/mol</a:t>
            </a:r>
            <a:endParaRPr/>
          </a:p>
        </p:txBody>
      </p:sp>
      <p:sp>
        <p:nvSpPr>
          <p:cNvPr id="137" name="CustomShape 13"/>
          <p:cNvSpPr/>
          <p:nvPr/>
        </p:nvSpPr>
        <p:spPr>
          <a:xfrm>
            <a:off x="5844960" y="2195640"/>
            <a:ext cx="3600720" cy="497160"/>
          </a:xfrm>
          <a:prstGeom prst="rect">
            <a:avLst/>
          </a:prstGeom>
        </p:spPr>
        <p:txBody>
          <a:bodyPr bIns="50400" lIns="100800" rIns="100800" tIns="50400" wrap="none"/>
          <a:p>
            <a:r>
              <a:rPr b="1" lang="en-IN" sz="2600">
                <a:solidFill>
                  <a:srgbClr val="009dd9"/>
                </a:solidFill>
                <a:latin typeface="Times New Roman"/>
                <a:ea typeface="ＭＳ Ｐゴシック"/>
              </a:rPr>
              <a:t>Re (HF limit) =  0.741 </a:t>
            </a:r>
            <a:r>
              <a:rPr b="1" lang="en-IN" sz="2600">
                <a:solidFill>
                  <a:srgbClr val="009dd9"/>
                </a:solidFill>
                <a:latin typeface="Calibri"/>
                <a:ea typeface="ＭＳ Ｐゴシック"/>
              </a:rPr>
              <a:t>Å</a:t>
            </a:r>
            <a:endParaRPr/>
          </a:p>
        </p:txBody>
      </p:sp>
      <p:sp>
        <p:nvSpPr>
          <p:cNvPr id="138" name="CustomShape 14"/>
          <p:cNvSpPr/>
          <p:nvPr/>
        </p:nvSpPr>
        <p:spPr>
          <a:xfrm>
            <a:off x="5810040" y="4716000"/>
            <a:ext cx="3989520" cy="497160"/>
          </a:xfrm>
          <a:prstGeom prst="rect">
            <a:avLst/>
          </a:prstGeom>
        </p:spPr>
        <p:txBody>
          <a:bodyPr bIns="50400" lIns="100800" rIns="100800" tIns="50400" wrap="none"/>
          <a:p>
            <a:r>
              <a:rPr b="1" lang="en-IN" sz="2600">
                <a:solidFill>
                  <a:srgbClr val="0f6fc6"/>
                </a:solidFill>
                <a:latin typeface="Times New Roman"/>
                <a:ea typeface="ＭＳ Ｐゴシック"/>
              </a:rPr>
              <a:t>De (HF limit) = 351 kJ/mol</a:t>
            </a:r>
            <a:endParaRPr/>
          </a:p>
        </p:txBody>
      </p:sp>
      <p:sp>
        <p:nvSpPr>
          <p:cNvPr id="139" name="CustomShape 15"/>
          <p:cNvSpPr/>
          <p:nvPr/>
        </p:nvSpPr>
        <p:spPr>
          <a:xfrm>
            <a:off x="3938400" y="6948360"/>
            <a:ext cx="2872080" cy="457560"/>
          </a:xfrm>
          <a:prstGeom prst="rect">
            <a:avLst/>
          </a:prstGeom>
          <a:gradFill>
            <a:gsLst>
              <a:gs pos="0">
                <a:srgbClr val="8da7e3"/>
              </a:gs>
              <a:gs pos="100000">
                <a:srgbClr val="f7f9fe"/>
              </a:gs>
            </a:gsLst>
            <a:path path="circle"/>
          </a:gradFill>
          <a:ln w="9360">
            <a:solidFill>
              <a:srgbClr val="095294"/>
            </a:solidFill>
            <a:round/>
          </a:ln>
        </p:spPr>
        <p:txBody>
          <a:bodyPr wrap="none"/>
          <a:p>
            <a:r>
              <a:rPr lang="en-IN" sz="2400">
                <a:solidFill>
                  <a:srgbClr val="ffffff"/>
                </a:solidFill>
                <a:latin typeface="Times New Roman"/>
                <a:ea typeface="ＭＳ Ｐゴシック"/>
              </a:rPr>
              <a:t>Ref: Abe san’s lecture</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0" name="TextShape 1"/>
          <p:cNvSpPr txBox="1"/>
          <p:nvPr/>
        </p:nvSpPr>
        <p:spPr>
          <a:xfrm>
            <a:off x="8736120" y="7007400"/>
            <a:ext cx="840960" cy="401400"/>
          </a:xfrm>
          <a:prstGeom prst="rect">
            <a:avLst/>
          </a:prstGeom>
        </p:spPr>
        <p:txBody>
          <a:bodyPr anchor="b" bIns="0" lIns="0" rIns="0" tIns="0"/>
          <a:p>
            <a:pPr algn="r"/>
            <a:fld id="{31517101-21D1-4181-8171-21D1214171C1}" type="slidenum">
              <a:rPr lang="en-IN" sz="1300">
                <a:solidFill>
                  <a:srgbClr val="035c75"/>
                </a:solidFill>
                <a:latin typeface="Constantia"/>
              </a:rPr>
              <a:t>&lt;number&gt;</a:t>
            </a:fld>
            <a:endParaRPr/>
          </a:p>
        </p:txBody>
      </p:sp>
      <p:pic>
        <p:nvPicPr>
          <p:cNvPr descr="" id="141" name="Picture 9"/>
          <p:cNvPicPr/>
          <p:nvPr/>
        </p:nvPicPr>
        <p:blipFill>
          <a:blip r:embed="rId1"/>
          <a:stretch>
            <a:fillRect/>
          </a:stretch>
        </p:blipFill>
        <p:spPr>
          <a:xfrm>
            <a:off x="396720" y="3494160"/>
            <a:ext cx="5071680" cy="3789720"/>
          </a:xfrm>
          <a:prstGeom prst="rect">
            <a:avLst/>
          </a:prstGeom>
        </p:spPr>
      </p:pic>
      <p:sp>
        <p:nvSpPr>
          <p:cNvPr id="142" name="CustomShape 2"/>
          <p:cNvSpPr/>
          <p:nvPr/>
        </p:nvSpPr>
        <p:spPr>
          <a:xfrm>
            <a:off x="6111720" y="3565440"/>
            <a:ext cx="3039840" cy="1554840"/>
          </a:xfrm>
          <a:prstGeom prst="rect">
            <a:avLst/>
          </a:prstGeom>
          <a:gradFill>
            <a:gsLst>
              <a:gs pos="0">
                <a:srgbClr val="8da7e3"/>
              </a:gs>
              <a:gs pos="100000">
                <a:srgbClr val="f7f9fe"/>
              </a:gs>
            </a:gsLst>
            <a:path path="circle"/>
          </a:gradFill>
          <a:ln w="9360">
            <a:solidFill>
              <a:srgbClr val="095294"/>
            </a:solidFill>
            <a:round/>
          </a:ln>
        </p:spPr>
        <p:txBody>
          <a:bodyPr/>
          <a:p>
            <a:r>
              <a:rPr lang="en-IN" sz="2400">
                <a:solidFill>
                  <a:srgbClr val="000000"/>
                </a:solidFill>
                <a:latin typeface="Times New Roman"/>
                <a:ea typeface="ＭＳ Ｐゴシック"/>
              </a:rPr>
              <a:t>The CASSCF wave function has the correct asymptotic behavior </a:t>
            </a:r>
            <a:endParaRPr/>
          </a:p>
        </p:txBody>
      </p:sp>
      <p:sp>
        <p:nvSpPr>
          <p:cNvPr id="143" name="CustomShape 3"/>
          <p:cNvSpPr/>
          <p:nvPr/>
        </p:nvSpPr>
        <p:spPr>
          <a:xfrm>
            <a:off x="6254640" y="5923080"/>
            <a:ext cx="3214440" cy="823320"/>
          </a:xfrm>
          <a:prstGeom prst="rect">
            <a:avLst/>
          </a:prstGeom>
        </p:spPr>
        <p:txBody>
          <a:bodyPr/>
          <a:p>
            <a:r>
              <a:rPr lang="en-IN" sz="2400">
                <a:solidFill>
                  <a:srgbClr val="000000"/>
                </a:solidFill>
                <a:latin typeface="Times New Roman"/>
                <a:ea typeface="ＭＳ Ｐゴシック"/>
              </a:rPr>
              <a:t>Prof. Lyndh, Winter school, Helsinki, 2011</a:t>
            </a:r>
            <a:endParaRPr/>
          </a:p>
        </p:txBody>
      </p:sp>
      <p:sp>
        <p:nvSpPr>
          <p:cNvPr id="144" name="CustomShape 4"/>
          <p:cNvSpPr/>
          <p:nvPr/>
        </p:nvSpPr>
        <p:spPr>
          <a:xfrm>
            <a:off x="325440" y="279360"/>
            <a:ext cx="9270360" cy="3017880"/>
          </a:xfrm>
          <a:prstGeom prst="rect">
            <a:avLst/>
          </a:prstGeom>
          <a:gradFill>
            <a:gsLst>
              <a:gs pos="0">
                <a:srgbClr val="8da7e3"/>
              </a:gs>
              <a:gs pos="100000">
                <a:srgbClr val="f7f9fe"/>
              </a:gs>
            </a:gsLst>
            <a:path path="circle"/>
          </a:gradFill>
          <a:ln w="9360">
            <a:solidFill>
              <a:srgbClr val="095294"/>
            </a:solidFill>
            <a:round/>
          </a:ln>
        </p:spPr>
        <p:txBody>
          <a:bodyPr/>
          <a:p>
            <a:pPr>
              <a:buSzPct val="45000"/>
              <a:buFont typeface="Arial"/>
              <a:buChar char="•"/>
            </a:pPr>
            <a:r>
              <a:rPr lang="en-IN" sz="2400">
                <a:solidFill>
                  <a:srgbClr val="000000"/>
                </a:solidFill>
                <a:latin typeface="Times New Roman"/>
                <a:ea typeface="ＭＳ Ｐゴシック"/>
              </a:rPr>
              <a:t>We need to include all near degenerate determinants in our reference (non dynamical)</a:t>
            </a:r>
            <a:endParaRPr/>
          </a:p>
          <a:p>
            <a:pPr>
              <a:buSzPct val="45000"/>
              <a:buFont typeface="Arial"/>
              <a:buChar char="•"/>
            </a:pPr>
            <a:r>
              <a:rPr lang="en-IN" sz="2400">
                <a:solidFill>
                  <a:srgbClr val="000000"/>
                </a:solidFill>
                <a:latin typeface="Times New Roman"/>
                <a:ea typeface="ＭＳ Ｐゴシック"/>
              </a:rPr>
              <a:t>Need to find orbital to minimize the energy of the mixture of near degenerate determinants (MCSCF)</a:t>
            </a:r>
            <a:endParaRPr/>
          </a:p>
          <a:p>
            <a:pPr>
              <a:buSzPct val="45000"/>
              <a:buFont typeface="Arial"/>
              <a:buChar char="•"/>
            </a:pPr>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A special case of MCSCF which takes full CI in a given active space(CASSCF)</a:t>
            </a:r>
            <a:endParaRPr/>
          </a:p>
          <a:p>
            <a:pPr>
              <a:buSzPct val="45000"/>
              <a:buFont typeface="Arial"/>
              <a:buChar char="•"/>
            </a:pPr>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Need to use multi-configurational references for subsequent treatment of dynamical correlation- MRPT, MRCI, MRCC, CASPT2</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5" name="TextShape 1"/>
          <p:cNvSpPr txBox="1"/>
          <p:nvPr/>
        </p:nvSpPr>
        <p:spPr>
          <a:xfrm>
            <a:off x="8736120" y="7007400"/>
            <a:ext cx="840960" cy="401400"/>
          </a:xfrm>
          <a:prstGeom prst="rect">
            <a:avLst/>
          </a:prstGeom>
        </p:spPr>
        <p:txBody>
          <a:bodyPr anchor="b" bIns="0" lIns="0" rIns="0" tIns="0"/>
          <a:p>
            <a:pPr algn="r"/>
            <a:fld id="{619181F1-01F1-4141-A181-91A191F1C1C1}" type="slidenum">
              <a:rPr lang="en-IN" sz="1300">
                <a:solidFill>
                  <a:srgbClr val="035c75"/>
                </a:solidFill>
                <a:latin typeface="Constantia"/>
              </a:rPr>
              <a:t>&lt;number&gt;</a:t>
            </a:fld>
            <a:endParaRPr/>
          </a:p>
        </p:txBody>
      </p:sp>
      <p:sp>
        <p:nvSpPr>
          <p:cNvPr id="146" name="CustomShape 2"/>
          <p:cNvSpPr/>
          <p:nvPr/>
        </p:nvSpPr>
        <p:spPr>
          <a:xfrm>
            <a:off x="594720" y="0"/>
            <a:ext cx="5654880" cy="579240"/>
          </a:xfrm>
          <a:prstGeom prst="rect">
            <a:avLst/>
          </a:prstGeom>
          <a:solidFill>
            <a:srgbClr val="009dd9"/>
          </a:solidFill>
          <a:ln w="38160">
            <a:solidFill>
              <a:srgbClr val="ffffff"/>
            </a:solidFill>
            <a:round/>
          </a:ln>
        </p:spPr>
        <p:txBody>
          <a:bodyPr wrap="none"/>
          <a:p>
            <a:r>
              <a:rPr lang="en-IN" sz="3200">
                <a:solidFill>
                  <a:srgbClr val="ffffff"/>
                </a:solidFill>
                <a:latin typeface="Times New Roman"/>
                <a:ea typeface="ＭＳ Ｐゴシック"/>
              </a:rPr>
              <a:t>What is CASSCF  and RASSCF?</a:t>
            </a:r>
            <a:endParaRPr/>
          </a:p>
        </p:txBody>
      </p:sp>
      <p:pic>
        <p:nvPicPr>
          <p:cNvPr descr="" id="147" name="Picture 1"/>
          <p:cNvPicPr/>
          <p:nvPr/>
        </p:nvPicPr>
        <p:blipFill>
          <a:blip r:embed="rId1"/>
          <a:stretch>
            <a:fillRect/>
          </a:stretch>
        </p:blipFill>
        <p:spPr>
          <a:xfrm>
            <a:off x="287640" y="755640"/>
            <a:ext cx="5472360" cy="3881880"/>
          </a:xfrm>
          <a:prstGeom prst="rect">
            <a:avLst/>
          </a:prstGeom>
        </p:spPr>
      </p:pic>
      <p:sp>
        <p:nvSpPr>
          <p:cNvPr id="148" name="CustomShape 3"/>
          <p:cNvSpPr/>
          <p:nvPr/>
        </p:nvSpPr>
        <p:spPr>
          <a:xfrm>
            <a:off x="792000" y="4716000"/>
            <a:ext cx="4752000" cy="823320"/>
          </a:xfrm>
          <a:prstGeom prst="rect">
            <a:avLst/>
          </a:prstGeom>
          <a:gradFill>
            <a:gsLst>
              <a:gs pos="0">
                <a:srgbClr val="979797"/>
              </a:gs>
              <a:gs pos="100000">
                <a:srgbClr val="f9f9f9"/>
              </a:gs>
            </a:gsLst>
            <a:path path="circle"/>
          </a:gradFill>
          <a:ln w="9360">
            <a:solidFill>
              <a:srgbClr val="000000"/>
            </a:solidFill>
            <a:round/>
          </a:ln>
        </p:spPr>
        <p:txBody>
          <a:bodyPr/>
          <a:p>
            <a:pPr algn="ctr"/>
            <a:r>
              <a:rPr lang="en-IN" sz="2400">
                <a:solidFill>
                  <a:srgbClr val="000000"/>
                </a:solidFill>
                <a:latin typeface="Times New Roman"/>
                <a:ea typeface="ＭＳ Ｐゴシック"/>
              </a:rPr>
              <a:t>RASSCF = CASSCF when</a:t>
            </a:r>
            <a:endParaRPr/>
          </a:p>
          <a:p>
            <a:pPr algn="ctr"/>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RAS1= RAS3 = zero</a:t>
            </a:r>
            <a:endParaRPr/>
          </a:p>
        </p:txBody>
      </p:sp>
      <p:pic>
        <p:nvPicPr>
          <p:cNvPr descr="" id="149" name="Picture 3"/>
          <p:cNvPicPr/>
          <p:nvPr/>
        </p:nvPicPr>
        <p:blipFill>
          <a:blip r:embed="rId2"/>
          <a:stretch>
            <a:fillRect/>
          </a:stretch>
        </p:blipFill>
        <p:spPr>
          <a:xfrm>
            <a:off x="6264360" y="899640"/>
            <a:ext cx="3179520" cy="4824000"/>
          </a:xfrm>
          <a:prstGeom prst="rect">
            <a:avLst/>
          </a:prstGeom>
        </p:spPr>
      </p:pic>
      <p:pic>
        <p:nvPicPr>
          <p:cNvPr descr="" id="150" name="Picture 2"/>
          <p:cNvPicPr/>
          <p:nvPr/>
        </p:nvPicPr>
        <p:blipFill>
          <a:blip r:embed="rId3"/>
          <a:stretch>
            <a:fillRect/>
          </a:stretch>
        </p:blipFill>
        <p:spPr>
          <a:xfrm>
            <a:off x="287640" y="5652000"/>
            <a:ext cx="6984360" cy="1621080"/>
          </a:xfrm>
          <a:prstGeom prst="rect">
            <a:avLst/>
          </a:prstGeom>
        </p:spPr>
      </p:pic>
      <p:sp>
        <p:nvSpPr>
          <p:cNvPr id="151" name="CustomShape 4"/>
          <p:cNvSpPr/>
          <p:nvPr/>
        </p:nvSpPr>
        <p:spPr>
          <a:xfrm>
            <a:off x="6696360" y="0"/>
            <a:ext cx="2880000" cy="823320"/>
          </a:xfrm>
          <a:prstGeom prst="rect">
            <a:avLst/>
          </a:prstGeom>
          <a:gradFill>
            <a:gsLst>
              <a:gs pos="0">
                <a:srgbClr val="8da7e3"/>
              </a:gs>
              <a:gs pos="100000">
                <a:srgbClr val="f7f9fe"/>
              </a:gs>
            </a:gsLst>
            <a:path path="circle"/>
          </a:gradFill>
          <a:ln w="9360">
            <a:solidFill>
              <a:srgbClr val="095294"/>
            </a:solidFill>
            <a:round/>
          </a:ln>
        </p:spPr>
        <p:txBody>
          <a:bodyPr/>
          <a:p>
            <a:pPr algn="ctr"/>
            <a:r>
              <a:rPr lang="en-IN" sz="2400">
                <a:solidFill>
                  <a:srgbClr val="000000"/>
                </a:solidFill>
                <a:latin typeface="Times New Roman"/>
                <a:ea typeface="ＭＳ Ｐゴシック"/>
              </a:rPr>
              <a:t>Electron occupancy</a:t>
            </a:r>
            <a:endParaRPr/>
          </a:p>
          <a:p>
            <a:pPr algn="ctr"/>
            <a:r>
              <a:rPr lang="en-IN" sz="2400">
                <a:solidFill>
                  <a:srgbClr val="000000"/>
                </a:solidFill>
                <a:latin typeface="Times New Roman"/>
                <a:ea typeface="ＭＳ Ｐゴシック"/>
              </a:rPr>
              <a:t>in RASSCF</a:t>
            </a:r>
            <a:endParaRPr/>
          </a:p>
        </p:txBody>
      </p:sp>
      <p:sp>
        <p:nvSpPr>
          <p:cNvPr id="152" name="CustomShape 5"/>
          <p:cNvSpPr/>
          <p:nvPr/>
        </p:nvSpPr>
        <p:spPr>
          <a:xfrm>
            <a:off x="6768360" y="6300000"/>
            <a:ext cx="3311640" cy="823320"/>
          </a:xfrm>
          <a:prstGeom prst="rect">
            <a:avLst/>
          </a:prstGeom>
          <a:gradFill>
            <a:gsLst>
              <a:gs pos="0">
                <a:srgbClr val="8da7e3"/>
              </a:gs>
              <a:gs pos="100000">
                <a:srgbClr val="f7f9fe"/>
              </a:gs>
            </a:gsLst>
            <a:path path="circle"/>
          </a:gradFill>
          <a:ln w="9360">
            <a:solidFill>
              <a:srgbClr val="095294"/>
            </a:solidFill>
            <a:round/>
          </a:ln>
        </p:spPr>
        <p:txBody>
          <a:bodyPr/>
          <a:p>
            <a:pPr algn="ctr"/>
            <a:r>
              <a:rPr lang="en-IN" sz="2400">
                <a:solidFill>
                  <a:srgbClr val="000000"/>
                </a:solidFill>
                <a:latin typeface="Times New Roman"/>
                <a:ea typeface="ＭＳ Ｐゴシック"/>
              </a:rPr>
              <a:t>Types of wave functions </a:t>
            </a:r>
            <a:endParaRPr/>
          </a:p>
          <a:p>
            <a:pPr algn="ctr"/>
            <a:r>
              <a:rPr lang="en-IN" sz="2400">
                <a:solidFill>
                  <a:srgbClr val="000000"/>
                </a:solidFill>
                <a:latin typeface="Times New Roman"/>
                <a:ea typeface="ＭＳ Ｐゴシック"/>
              </a:rPr>
              <a:t>using RASSCF</a:t>
            </a:r>
            <a:endParaRPr/>
          </a:p>
        </p:txBody>
      </p:sp>
      <p:sp>
        <p:nvSpPr>
          <p:cNvPr id="153" name="CustomShape 6"/>
          <p:cNvSpPr/>
          <p:nvPr/>
        </p:nvSpPr>
        <p:spPr>
          <a:xfrm>
            <a:off x="6849000" y="7098120"/>
            <a:ext cx="2553480" cy="396720"/>
          </a:xfrm>
          <a:prstGeom prst="rect">
            <a:avLst/>
          </a:prstGeom>
        </p:spPr>
        <p:txBody>
          <a:bodyPr wrap="none"/>
          <a:p>
            <a:r>
              <a:rPr lang="en-IN" sz="2000">
                <a:solidFill>
                  <a:srgbClr val="000000"/>
                </a:solidFill>
                <a:latin typeface="Times New Roman"/>
                <a:ea typeface="ＭＳ Ｐゴシック"/>
              </a:rPr>
              <a:t>Ref. MOLCAS manual</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4" name="TextShape 1"/>
          <p:cNvSpPr txBox="1"/>
          <p:nvPr/>
        </p:nvSpPr>
        <p:spPr>
          <a:xfrm>
            <a:off x="8736120" y="7007400"/>
            <a:ext cx="840960" cy="401400"/>
          </a:xfrm>
          <a:prstGeom prst="rect">
            <a:avLst/>
          </a:prstGeom>
        </p:spPr>
        <p:txBody>
          <a:bodyPr anchor="b" bIns="0" lIns="0" rIns="0" tIns="0"/>
          <a:p>
            <a:pPr algn="r"/>
            <a:fld id="{71F15181-5171-4121-A191-815151217151}" type="slidenum">
              <a:rPr lang="en-IN" sz="1300">
                <a:solidFill>
                  <a:srgbClr val="035c75"/>
                </a:solidFill>
                <a:latin typeface="Constantia"/>
              </a:rPr>
              <a:t>&lt;number&gt;</a:t>
            </a:fld>
            <a:endParaRPr/>
          </a:p>
        </p:txBody>
      </p:sp>
      <p:pic>
        <p:nvPicPr>
          <p:cNvPr descr="" id="155" name="Picture 2"/>
          <p:cNvPicPr/>
          <p:nvPr/>
        </p:nvPicPr>
        <p:blipFill>
          <a:blip r:embed="rId1"/>
          <a:stretch>
            <a:fillRect/>
          </a:stretch>
        </p:blipFill>
        <p:spPr>
          <a:xfrm>
            <a:off x="4982760" y="755640"/>
            <a:ext cx="5097600" cy="3816000"/>
          </a:xfrm>
          <a:prstGeom prst="rect">
            <a:avLst/>
          </a:prstGeom>
        </p:spPr>
      </p:pic>
      <p:sp>
        <p:nvSpPr>
          <p:cNvPr id="156" name="CustomShape 2"/>
          <p:cNvSpPr/>
          <p:nvPr/>
        </p:nvSpPr>
        <p:spPr>
          <a:xfrm>
            <a:off x="518040" y="251280"/>
            <a:ext cx="5672880" cy="823320"/>
          </a:xfrm>
          <a:prstGeom prst="rect">
            <a:avLst/>
          </a:prstGeom>
          <a:solidFill>
            <a:srgbClr val="009dd9"/>
          </a:solidFill>
          <a:ln w="38160">
            <a:solidFill>
              <a:srgbClr val="ffffff"/>
            </a:solidFill>
            <a:round/>
          </a:ln>
        </p:spPr>
        <p:txBody>
          <a:bodyPr wrap="none"/>
          <a:p>
            <a:r>
              <a:rPr lang="en-IN" sz="2400">
                <a:solidFill>
                  <a:srgbClr val="ffffff"/>
                </a:solidFill>
                <a:latin typeface="Times New Roman"/>
                <a:ea typeface="ＭＳ Ｐゴシック"/>
              </a:rPr>
              <a:t>MCSCF - excited state</a:t>
            </a:r>
            <a:endParaRPr/>
          </a:p>
          <a:p>
            <a:r>
              <a:rPr lang="en-IN" sz="2400">
                <a:solidFill>
                  <a:srgbClr val="ffffff"/>
                </a:solidFill>
                <a:latin typeface="Times New Roman"/>
                <a:ea typeface="ＭＳ Ｐゴシック"/>
              </a:rPr>
              <a:t>Separate calculations on the individual states</a:t>
            </a:r>
            <a:endParaRPr/>
          </a:p>
        </p:txBody>
      </p:sp>
      <p:sp>
        <p:nvSpPr>
          <p:cNvPr id="157" name="CustomShape 3"/>
          <p:cNvSpPr/>
          <p:nvPr/>
        </p:nvSpPr>
        <p:spPr>
          <a:xfrm>
            <a:off x="359640" y="4860000"/>
            <a:ext cx="9360720" cy="2286360"/>
          </a:xfrm>
          <a:prstGeom prst="rect">
            <a:avLst/>
          </a:prstGeom>
          <a:gradFill>
            <a:gsLst>
              <a:gs pos="0">
                <a:srgbClr val="8bc2f1"/>
              </a:gs>
              <a:gs pos="100000">
                <a:srgbClr val="f7fbff"/>
              </a:gs>
            </a:gsLst>
            <a:path path="circle"/>
          </a:gradFill>
          <a:ln w="9360">
            <a:solidFill>
              <a:srgbClr val="0074a0"/>
            </a:solidFill>
            <a:round/>
          </a:ln>
        </p:spPr>
        <p:txBody>
          <a:bodyPr/>
          <a:p>
            <a:r>
              <a:rPr lang="en-IN" sz="2400">
                <a:solidFill>
                  <a:srgbClr val="000000"/>
                </a:solidFill>
                <a:latin typeface="Times New Roman"/>
                <a:ea typeface="ＭＳ Ｐゴシック"/>
              </a:rPr>
              <a:t>SA-CASSCF – MO is optimized w.r.to (weighted)average  energy of the states  of a particular symmetry</a:t>
            </a:r>
            <a:endParaRPr/>
          </a:p>
          <a:p>
            <a:endParaRPr/>
          </a:p>
          <a:p>
            <a:r>
              <a:rPr lang="en-IN" sz="2400" u="sng">
                <a:solidFill>
                  <a:srgbClr val="000000"/>
                </a:solidFill>
                <a:latin typeface="Times New Roman"/>
                <a:ea typeface="ＭＳ Ｐゴシック"/>
              </a:rPr>
              <a:t>Advantage</a:t>
            </a:r>
            <a:r>
              <a:rPr lang="en-IN" sz="2400">
                <a:solidFill>
                  <a:srgbClr val="000000"/>
                </a:solidFill>
                <a:latin typeface="Times New Roman"/>
                <a:ea typeface="ＭＳ Ｐゴシック"/>
              </a:rPr>
              <a:t> : </a:t>
            </a:r>
            <a:endParaRPr/>
          </a:p>
          <a:p>
            <a:pPr>
              <a:buSzPct val="45000"/>
              <a:buFont typeface="Arial"/>
              <a:buChar char="•"/>
            </a:pPr>
            <a:r>
              <a:rPr lang="en-IN" sz="2400">
                <a:solidFill>
                  <a:srgbClr val="000000"/>
                </a:solidFill>
                <a:latin typeface="Times New Roman"/>
                <a:ea typeface="ＭＳ Ｐゴシック"/>
              </a:rPr>
              <a:t>Single set of orbitals with different coefficients describe all the states</a:t>
            </a:r>
            <a:endParaRPr/>
          </a:p>
          <a:p>
            <a:pPr>
              <a:buSzPct val="45000"/>
              <a:buFont typeface="Arial"/>
              <a:buChar char="•"/>
            </a:pPr>
            <a:r>
              <a:rPr lang="en-IN" sz="2400">
                <a:solidFill>
                  <a:srgbClr val="000000"/>
                </a:solidFill>
                <a:latin typeface="Times New Roman"/>
                <a:ea typeface="ＭＳ Ｐゴシック"/>
              </a:rPr>
              <a:t>CASSCF states are orthogonal to each other </a:t>
            </a:r>
            <a:endParaRPr/>
          </a:p>
        </p:txBody>
      </p:sp>
      <p:pic>
        <p:nvPicPr>
          <p:cNvPr descr="" id="158" name="Picture 2"/>
          <p:cNvPicPr/>
          <p:nvPr/>
        </p:nvPicPr>
        <p:blipFill>
          <a:blip r:embed="rId2"/>
          <a:stretch>
            <a:fillRect/>
          </a:stretch>
        </p:blipFill>
        <p:spPr>
          <a:xfrm>
            <a:off x="648000" y="1331640"/>
            <a:ext cx="3816000" cy="3229920"/>
          </a:xfrm>
          <a:prstGeom prst="rect">
            <a:avLst/>
          </a:prstGeom>
        </p:spPr>
      </p:pic>
      <p:sp>
        <p:nvSpPr>
          <p:cNvPr id="159" name="CustomShape 4"/>
          <p:cNvSpPr/>
          <p:nvPr/>
        </p:nvSpPr>
        <p:spPr>
          <a:xfrm>
            <a:off x="594360" y="1835640"/>
            <a:ext cx="1904040" cy="457560"/>
          </a:xfrm>
          <a:prstGeom prst="rect">
            <a:avLst/>
          </a:prstGeom>
        </p:spPr>
        <p:txBody>
          <a:bodyPr wrap="none"/>
          <a:p>
            <a:r>
              <a:rPr b="1" lang="en-IN" sz="2400">
                <a:solidFill>
                  <a:srgbClr val="000000"/>
                </a:solidFill>
                <a:latin typeface="Times New Roman"/>
                <a:ea typeface="ＭＳ Ｐゴシック"/>
              </a:rPr>
              <a:t>Root flipping</a:t>
            </a:r>
            <a:endParaRPr/>
          </a:p>
        </p:txBody>
      </p:sp>
    </p:spTree>
  </p:cSld>
</p:sld>
</file>

<file path=ppt/slides/slide17.xml><?xml version="1.0" encoding="UTF-8" standalone="yes"?>
<p:sld xmlns:a="http://schemas.openxmlformats.org/drawingml/2006/main" xmlns:p="http://schemas.openxmlformats.org/presentationml/2006/main" xmlns:r="http://schemas.openxmlformats.org/officeDocument/2006/relationships"><p:cSld><p:spTree><p:nvGrpSpPr>        <p:cNvPr id="1" name=""/>        <p:cNvGrpSpPr/>        <p:nvPr/>      </p:nvGrpSpPr>      <p:grpSpPr>        <a:xfrm>          <a:off x="0" y="0"/>          <a:ext cx="0" cy="0"/>          <a:chOff x="0" y="0"/>          <a:chExt cx="0" cy="0"/>        </a:xfrm>      </p:grpSpPr><p:sp><p:nvSpPr><p:cNvPr id="160" name="TextShape 1"/><p:cNvSpPr txBox="1"/><p:nvPr/></p:nvSpPr><p:spPr><a:xfrm><a:off x="8736120" y="7007400"/><a:ext cx="840960" cy="401400"/></a:xfrm><a:prstGeom prst="rect"><a:avLst/></a:prstGeom></p:spPr><p:txBody><a:bodyPr anchor="b" bIns="0" lIns="0" rIns="0" tIns="0"/><a:p><a:pPr algn="r"></a:pPr><a:fld id="{F11131A1-7121-41F1-9171-01715111F131}" type="slidenum"><a:rPr lang="en-IN" sz="1300"><a:solidFill><a:srgbClr val="035c75"/></a:solidFill><a:latin typeface="Constantia"/></a:rPr><a:t>&lt;number&gt;</a:t></a:fld><a:endParaRPr/></a:p></p:txBody></p:sp><p:sp><p:nvSpPr><p:cNvPr id="161" name="CustomShape 2"/><p:cNvSpPr/><p:nvPr/></p:nvSpPr><p:spPr><a:xfrm><a:off x="1016640" y="0"/><a:ext cx="7570440" cy="579240"/></a:xfrm><a:prstGeom prst="rect"><a:avLst></a:avLst></a:prstGeom><a:solidFill><a:srgbClr val="009dd9"/></a:solidFill><a:ln w="38160"><a:solidFill><a:srgbClr val="ffffff"/></a:solidFill><a:round/></a:ln></p:spPr><p:txBody><a:bodyPr wrap="none"/><a:p><a:r><a:rPr lang="en-IN" sz="3200"><a:solidFill><a:srgbClr val="ffffff"/></a:solidFill><a:latin typeface="Times New Roman"/><a:ea typeface="ＭＳ Ｐゴシック"/></a:rPr><a:t>How do we add dynamical correlations now?</a:t></a:r><a:endParaRPr/></a:p></p:txBody></p:sp><p:sp><p:nvSpPr><p:cNvPr id="162" name="CustomShape 3"/><p:cNvSpPr/><p:nvPr/></p:nvSpPr><p:spPr><a:xfrm><a:off x="287640" y="683640"/><a:ext cx="9288720" cy="1189080"/></a:xfrm><a:prstGeom prst="rect"><a:avLst></a:avLst></a:prstGeom><a:gradFill><a:gsLst><a:gs pos="0"><a:srgbClr val="979797"/></a:gs><a:gs pos="100000"><a:srgbClr val="f9f9f9"/></a:gs></a:gsLst><a:path path="circle"/></a:gradFill><a:ln w="9360"><a:solidFill><a:srgbClr val="000000"/></a:solidFill><a:round/></a:ln></p:spPr><p:txBody><a:bodyPr/><a:p><a:pPr><a:buSzPct val="45000"/><a:buFont typeface="Arial"/><a:buChar char="•"/></a:pPr><a:r><a:rPr lang="en-IN" sz="2400"><a:solidFill><a:srgbClr val="000000"/></a:solidFill><a:latin typeface="Times New Roman"/><a:ea typeface="ＭＳ Ｐゴシック"/></a:rPr><a:t>Multi reference Configuration Interaction (MR-CI)</a:t></a:r><a:endParaRPr/></a:p><a:p><a:pPr><a:buSzPct val="45000"/><a:buFont typeface="Arial"/><a:buChar char="•"/></a:pPr><a:r><a:rPr lang="en-IN" sz="2400"><a:solidFill><a:srgbClr val="000000"/></a:solidFill><a:latin typeface="Times New Roman"/><a:ea typeface="ＭＳ Ｐゴシック"/></a:rPr><a:t>Multi reference Coupled Cluster (MR-CC) - </a:t></a:r><a:endParaRPr/></a:p><a:p><a:pPr><a:buSzPct val="45000"/><a:buFont typeface="Arial"/><a:buChar char="•"/></a:pPr><a:r><a:rPr lang="en-IN" sz="2400"><a:solidFill><a:srgbClr val="000000"/></a:solidFill><a:latin typeface="Times New Roman"/><a:ea typeface="ＭＳ Ｐゴシック"/></a:rPr><a:t>Multi state Complete Active space Perturbation Theory (CASPT2) </a:t></a:r><a:endParaRPr/></a:p></p:txBody></p:sp><p:sp><p:nvSpPr><p:cNvPr id="163" name="CustomShape 4"/><p:cNvSpPr/><p:nvPr/></p:nvSpPr><p:spPr><a:xfrm><a:off x="6984360" y="2051640"/><a:ext cx="2808000" cy="4480920"/></a:xfrm><a:prstGeom prst="rect"><a:avLst></a:avLst></a:prstGeom><a:gradFill><a:gsLst><a:gs pos="0"><a:srgbClr val="979797"/></a:gs><a:gs pos="100000"><a:srgbClr val="f9f9f9"/></a:gs></a:gsLst><a:path path="circle"/></a:gradFill><a:ln w="9360"><a:solidFill><a:srgbClr val="000000"/></a:solidFill><a:round/></a:ln></p:spPr><p:txBody><a:bodyPr/><a:p><a:r><a:rPr b="1" lang="en-IN" sz="2400" u="sng"><a:solidFill><a:srgbClr val="000000"/></a:solidFill><a:latin typeface="Times New Roman"/><a:ea typeface="ＭＳ Ｐゴシック"/></a:rPr><a:t>MR-CI</a:t></a:r><a:endParaRPr/></a:p><a:p><a:pPr><a:buSzPct val="45000"/><a:buFont typeface="Arial"/><a:buChar char="•"/></a:pPr><a:r><a:rPr lang="en-IN" sz="2400"><a:solidFill><a:srgbClr val="000000"/></a:solidFill><a:latin typeface="Times New Roman"/><a:ea typeface="ＭＳ Ｐゴシック"/></a:rPr><a:t>Most accurate method for small molecules</a:t></a:r><a:endParaRPr/></a:p><a:p><a:pPr><a:buSzPct val="45000"/><a:buFont typeface="Arial"/><a:buChar char="•"/></a:pPr><a:r><a:rPr lang="en-IN" sz="2400"><a:solidFill><a:srgbClr val="000000"/></a:solidFill><a:latin typeface="Times New Roman"/><a:ea typeface="ＭＳ Ｐゴシック"/></a:rPr><a:t>Computationally expensive </a:t></a:r><a:endParaRPr/></a:p><a:p><a:r><a:rPr b="1" lang="en-IN" sz="2400" u="sng"><a:solidFill><a:srgbClr val="000000"/></a:solidFill><a:latin typeface="Times New Roman"/><a:ea typeface="ＭＳ Ｐゴシック"/></a:rPr><a:t>MR-CC</a:t></a:r><a:endParaRPr/></a:p><a:p><a:pPr><a:buSzPct val="45000"/><a:buFont typeface="Arial"/><a:buChar char="•"/></a:pPr><a:r><a:rPr lang="en-IN" sz="2400"><a:solidFill><a:srgbClr val="000000"/></a:solidFill><a:latin typeface="Times New Roman"/><a:ea typeface="ＭＳ Ｐゴシック"/></a:rPr><a:t> </a:t></a:r><a:r><a:rPr lang="en-IN" sz="2400"><a:solidFill><a:srgbClr val="000000"/></a:solidFill><a:latin typeface="Times New Roman"/><a:ea typeface="ＭＳ Ｐゴシック"/></a:rPr><a:t>SS CC + EOM-CC </a:t></a:r><a:endParaRPr/></a:p><a:p><a:r><a:rPr lang="en-IN" sz="2400"><a:solidFill><a:srgbClr val="000000"/></a:solidFill><a:latin typeface="Times New Roman"/><a:ea typeface="ＭＳ Ｐゴシック"/></a:rPr><a:t> </a:t></a:r><a:r><a:rPr lang="en-IN" sz="2400"><a:solidFill><a:srgbClr val="000000"/></a:solidFill><a:latin typeface="Times New Roman"/><a:ea typeface="ＭＳ Ｐゴシック"/></a:rPr><a:t>Multi-reference description on  some target states</a:t></a:r><a:endParaRPr/></a:p><a:p><a:pPr><a:buSzPct val="45000"/><a:buFont typeface="Arial"/><a:buChar char="•"/></a:pPr><a:r><a:rPr lang="en-IN" sz="2400"><a:solidFill><a:srgbClr val="000000"/></a:solidFill><a:latin typeface="Times New Roman"/><a:ea typeface="ＭＳ Ｐゴシック"/></a:rPr><a:t>Challenging area</a:t></a:r><a:endParaRPr/></a:p></p:txBody></p:sp><p:pic><p:nvPicPr><p:cNvPr descr="" id="164" name="Picture 3"/><p:cNvPicPr/><p:nvPr/></p:nvPicPr><p:blipFill><a:blip r:embed="rId1"></a:blip><a:stretch><a:fillRect/></a:stretch></p:blipFill><p:spPr><a:xfrm><a:off x="792000" y="1907640"/><a:ext cx="5400360" cy="4183200"/></a:xfrm><a:prstGeom prst="rect"><a:avLst/></a:prstGeom></p:spPr></p:pic><p:pic><p:nvPicPr><p:cNvPr descr="" id="165" name="Picture 4"/><p:cNvPicPr/><p:nvPr/></p:nvPicPr><p:blipFill><a:blip r:embed="rId2"></a:blip><a:stretch><a:fillRect/></a:stretch></p:blipFill><p:spPr><a:xfrm><a:off x="0" y="6084000"/><a:ext cx="6768000" cy="683280"/></a:xfrm><a:prstGeom prst="rect"><a:avLst/></a:prstGeom></p:spPr></p:pic><p:sp><p:nvSpPr><p:cNvPr id="166" name="CustomShape 5"/><p:cNvSpPr/><p:nvPr/></p:nvSpPr><p:spPr><a:xfrm><a:off x="0" y="6913440"/><a:ext cx="10080360" cy="640440"/></a:xfrm><a:prstGeom prst="rect"><a:avLst></a:avLst></a:prstGeom></p:spPr><p:txBody><a:bodyPr/><a:p><a:r><a:rPr lang="en-IN"><a:solidFill><a:srgbClr val="000000"/></a:solidFill><a:latin typeface="Times New Roman"/><a:ea typeface="ＭＳ Ｐゴシック"/></a:rPr><a:t>Ref: R.J. Bartlett, To multi reference or not to multi reference: That is the question? –</a:t></a:r><a:endParaRPr/></a:p><a:p><a:r><a:rPr lang="en-IN"><a:solidFill><a:srgbClr val="000000"/></a:solidFill><a:latin typeface="Times New Roman"/><a:ea typeface="ＭＳ Ｐゴシック"/></a:rPr><a:t>Int. J. Mol. Sci. 2002,3,579-603 </a:t></a:r><a:endParaRPr/></a:p></p:txBody></p:sp><p:cxnSp><p:nvCxnSpPr><p:cNvPr id="167" name="Line 6"/><p:cNvCxnSpPr></p:cNvCxnSpPr><p:nvPr/></p:nvCxnSpPr><p:spPr><xfrm flipH="1"><a:off x="4824000" y="3203640"/><a:ext cx="576360" cy="360360"/></xfrm><a:prstGeom prst="straightConnector1"><a:avLst/></a:prstGeom><a:ln w="25560"><a:solidFill><a:srgbClr val="000000"/></a:solidFill><a:round/><a:tailEnd len="med" type="triangle" w="med"/></a:ln></p:spPr></p:cxnSp><p:cxnSp><p:nvCxnSpPr><p:cNvPr id="168" name="Line 7"/><p:cNvCxnSpPr></p:cNvCxnSpPr><p:nvPr/></p:nvCxnSpPr><p:spPr><xfrm><a:off x="5112000" y="3635640"/><a:ext cx="288360" cy="432360"/></xfrm><a:prstGeom prst="straightConnector1"><a:avLst/></a:prstGeom><a:ln w="25560"><a:solidFill><a:srgbClr val="000000"/></a:solidFill><a:round/><a:tailEnd len="med" type="triangle" w="med"/></a:ln></p:spPr></p:cxnSp><p:sp><p:nvSpPr><p:cNvPr id="169" name="CustomShape 8"/><p:cNvSpPr/><p:nvPr/></p:nvSpPr><p:spPr><a:xfrm><a:off x="4615920" y="2699640"/><a:ext cx="1452960" cy="457560"/></a:xfrm><a:prstGeom prst="rect"><a:avLst></a:avLst></a:prstGeom><a:gradFill><a:gsLst><a:gs pos="0"><a:srgbClr val="979797"/></a:gs><a:gs pos="100000"><a:srgbClr val="f9f9f9"/></a:gs></a:gsLst><a:path path="circle"/></a:gradFill><a:ln w="9360"><a:solidFill><a:srgbClr val="000000"/></a:solidFill><a:round/></a:ln></p:spPr><p:txBody><a:bodyPr wrap="none"/><a:p><a:r><a:rPr lang="en-IN" sz="2400"><a:solidFill><a:srgbClr val="000000"/></a:solidFill><a:latin typeface="Times New Roman"/><a:ea typeface="ＭＳ Ｐゴシック"/></a:rPr><a:t>MR-CISD</a:t></a:r><a:endParaRPr/></a:p></p:txBody></p:sp><p:sp><p:nvSpPr><p:cNvPr id="170" name="CustomShape 9"/><p:cNvSpPr/><p:nvPr/></p:nvSpPr><p:spPr><a:xfrm><a:off x="5171400" y="4140000"/><a:ext cx="1739520" cy="457560"/></a:xfrm><a:prstGeom prst="rect"><a:avLst></a:avLst></a:prstGeom><a:gradFill><a:gsLst><a:gs pos="0"><a:srgbClr val="979797"/></a:gs><a:gs pos="100000"><a:srgbClr val="f9f9f9"/></a:gs></a:gsLst><a:path path="circle"/></a:gradFill><a:ln w="9360"><a:solidFill><a:srgbClr val="000000"/></a:solidFill><a:round/></a:ln></p:spPr><p:txBody><a:bodyPr wrap="none"/><a:p><a:r><a:rPr lang="en-IN" sz="2400"><a:solidFill><a:srgbClr val="000000"/></a:solidFill><a:latin typeface="Times New Roman"/><a:ea typeface="ＭＳ Ｐゴシック"/></a:rPr><a:t>MR-LCCSD</a:t></a:r><a:endParaRPr/></a:p></p:txBody></p:sp><p:sp><p:nvSpPr><p:cNvPr id="171" name="CustomShape 10"/><p:cNvSpPr/><p:nvPr/></p:nvSpPr><p:spPr><a:xfrm><a:off x="2164320" y="2195640"/><a:ext cx="876960" cy="457560"/></a:xfrm><a:prstGeom prst="rect"><a:avLst></a:avLst></a:prstGeom><a:gradFill><a:gsLst><a:gs pos="0"><a:srgbClr val="979797"/></a:gs><a:gs pos="100000"><a:srgbClr val="f9f9f9"/></a:gs></a:gsLst><a:path path="circle"/></a:gradFill><a:ln w="9360"><a:solidFill><a:srgbClr val="000000"/></a:solidFill><a:round/></a:ln></p:spPr><p:txBody><a:bodyPr wrap="none"/><a:p><a:r><a:rPr lang="en-IN" sz="2400"><a:solidFill><a:srgbClr val="000000"/></a:solidFill><a:latin typeface="Times New Roman"/><a:ea typeface="ＭＳ Ｐゴシック"/></a:rPr><a:t>CISD</a:t></a:r><a:endParaRPr/></a:p></p:txBody></p:sp><p:cxnSp><p:nvCxnSpPr><p:cNvPr id="172" name="Line 11"/><p:cNvCxnSpPr></p:cNvCxnSpPr><p:nvPr/></p:nvCxnSpPr><p:spPr><1pic:xfrm><a:off x="3045960" y="2324520"/><a:ext cx="1173960" cy="104040"/></1pic:xfrm><a:prstGeom prst="straightConnector1"><a:avLst/></a:prstGeom><a:ln w="25560"><a:solidFill><a:srgbClr val="000000"/></a:solidFill><a:round/><a:tailEnd len="med" type="triangle" w="med"/></a:ln></p:spPr></p:cxnSp><p:cxnSp><p:nvCxnSpPr><p:cNvPr id="173" name="Line 12"/><p:cNvCxnSpPr></p:cNvCxnSpPr><p:nvPr/></p:nvCxnSpPr><p:spPr><1pic:xfrm flipH="1"><a:off x="2592000" y="3203640"/><a:ext cx="966600" cy="216360"/></1pic:xfrm><a:prstGeom prst="straightConnector1"><a:avLst/></a:prstGeom><a:ln w="25560"><a:solidFill><a:srgbClr val="000000"/></a:solidFill><a:round/><a:tailEnd len="med" type="triangle" w="med"/></a:ln></p:spPr></p:cxnSp><p:sp><p:nvSpPr><p:cNvPr id="174" name="CustomShape 13"/><p:cNvSpPr/><p:nvPr/></p:nvSpPr><p:spPr><a:xfrm><a:off x="1653480" y="2843640"/><a:ext cx="977760" cy="457560"/></a:xfrm><a:prstGeom prst="rect"><a:avLst></a:avLst></a:prstGeom><a:gradFill><a:gsLst><a:gs pos="0"><a:srgbClr val="979797"/></a:gs><a:gs pos="100000"><a:srgbClr val="f9f9f9"/></a:gs></a:gsLst><a:path path="circle"/></a:gradFill><a:ln w="9360"><a:solidFill><a:srgbClr val="000000"/></a:solidFill><a:round/></a:ln></p:spPr><p:txBody><a:bodyPr wrap="none"/><a:p><a:r><a:rPr lang="en-IN" sz="2400"><a:solidFill><a:srgbClr val="000000"/></a:solidFill><a:latin typeface="Times New Roman"/><a:ea typeface="ＭＳ Ｐゴシック"/></a:rPr><a:t>CCSD</a:t></a:r><a:endParaRPr/></a:p></p:txBody></p:sp></p:spTree></p:cSld></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5" name="TextShape 1"/>
          <p:cNvSpPr txBox="1"/>
          <p:nvPr/>
        </p:nvSpPr>
        <p:spPr>
          <a:xfrm>
            <a:off x="8736120" y="7007400"/>
            <a:ext cx="840960" cy="401400"/>
          </a:xfrm>
          <a:prstGeom prst="rect">
            <a:avLst/>
          </a:prstGeom>
        </p:spPr>
        <p:txBody>
          <a:bodyPr anchor="b" bIns="0" lIns="0" rIns="0" tIns="0"/>
          <a:p>
            <a:pPr algn="r"/>
            <a:fld id="{A1C171A1-11D1-4101-A1B1-11512111C1E1}" type="slidenum">
              <a:rPr lang="en-IN" sz="1300">
                <a:solidFill>
                  <a:srgbClr val="035c75"/>
                </a:solidFill>
                <a:latin typeface="Constantia"/>
              </a:rPr>
              <a:t>&lt;number&gt;</a:t>
            </a:fld>
            <a:endParaRPr/>
          </a:p>
        </p:txBody>
      </p:sp>
      <p:sp>
        <p:nvSpPr>
          <p:cNvPr id="176" name="CustomShape 2"/>
          <p:cNvSpPr/>
          <p:nvPr/>
        </p:nvSpPr>
        <p:spPr>
          <a:xfrm>
            <a:off x="0" y="2051640"/>
            <a:ext cx="4536000" cy="5578200"/>
          </a:xfrm>
          <a:prstGeom prst="rect">
            <a:avLst/>
          </a:prstGeom>
          <a:solidFill>
            <a:srgbClr val="b3eaf2"/>
          </a:solidFill>
          <a:ln w="38160">
            <a:solidFill>
              <a:srgbClr val="ffffff"/>
            </a:solidFill>
            <a:round/>
          </a:ln>
        </p:spPr>
        <p:txBody>
          <a:bodyPr/>
          <a:p>
            <a:r>
              <a:rPr b="1" lang="en-IN" sz="2400" u="sng">
                <a:solidFill>
                  <a:srgbClr val="000000"/>
                </a:solidFill>
                <a:latin typeface="Times New Roman"/>
                <a:ea typeface="ＭＳ Ｐゴシック"/>
              </a:rPr>
              <a:t>Single-State (SS-CASPT2)</a:t>
            </a:r>
            <a:endParaRPr/>
          </a:p>
          <a:p>
            <a:endParaRPr/>
          </a:p>
          <a:p>
            <a:endParaRPr/>
          </a:p>
          <a:p>
            <a:endParaRPr/>
          </a:p>
          <a:p>
            <a:r>
              <a:rPr lang="en-IN" sz="2400">
                <a:solidFill>
                  <a:srgbClr val="000000"/>
                </a:solidFill>
                <a:latin typeface="Times New Roman"/>
                <a:ea typeface="ＭＳ Ｐゴシック"/>
              </a:rPr>
              <a:t>We need </a:t>
            </a:r>
            <a:r>
              <a:rPr b="1" lang="en-IN" sz="2400">
                <a:solidFill>
                  <a:srgbClr val="000000"/>
                </a:solidFill>
                <a:latin typeface="Times New Roman"/>
                <a:ea typeface="ＭＳ Ｐゴシック"/>
              </a:rPr>
              <a:t>Ω1α  and E2α </a:t>
            </a:r>
            <a:endParaRPr/>
          </a:p>
          <a:p>
            <a:endParaRPr/>
          </a:p>
          <a:p>
            <a:endParaRPr/>
          </a:p>
          <a:p>
            <a:endParaRPr/>
          </a:p>
          <a:p>
            <a:r>
              <a:rPr lang="en-IN" sz="2400">
                <a:solidFill>
                  <a:srgbClr val="000000"/>
                </a:solidFill>
                <a:latin typeface="Times New Roman"/>
                <a:ea typeface="ＭＳ Ｐゴシック"/>
              </a:rPr>
              <a:t>k : all states within the CAS orthogonal to α</a:t>
            </a:r>
            <a:endParaRPr/>
          </a:p>
          <a:p>
            <a:r>
              <a:rPr lang="en-IN" sz="2400">
                <a:solidFill>
                  <a:srgbClr val="000000"/>
                </a:solidFill>
                <a:latin typeface="Times New Roman"/>
                <a:ea typeface="ＭＳ Ｐゴシック"/>
              </a:rPr>
              <a:t>Qαsd = states obtained by  applying double excitation </a:t>
            </a:r>
            <a:endParaRPr/>
          </a:p>
          <a:p>
            <a:r>
              <a:rPr lang="en-IN" sz="2400">
                <a:solidFill>
                  <a:srgbClr val="000000"/>
                </a:solidFill>
                <a:latin typeface="Times New Roman"/>
                <a:ea typeface="ＭＳ Ｐゴシック"/>
              </a:rPr>
              <a:t>operator on  α</a:t>
            </a:r>
            <a:endParaRPr/>
          </a:p>
          <a:p>
            <a:endParaRPr/>
          </a:p>
          <a:p>
            <a:endParaRPr/>
          </a:p>
        </p:txBody>
      </p:sp>
      <p:sp>
        <p:nvSpPr>
          <p:cNvPr id="177" name="CustomShape 3"/>
          <p:cNvSpPr/>
          <p:nvPr/>
        </p:nvSpPr>
        <p:spPr>
          <a:xfrm>
            <a:off x="4556160" y="6948360"/>
            <a:ext cx="5541840" cy="351000"/>
          </a:xfrm>
          <a:prstGeom prst="rect">
            <a:avLst/>
          </a:prstGeom>
        </p:spPr>
        <p:txBody>
          <a:bodyPr wrap="none"/>
          <a:p>
            <a:r>
              <a:rPr lang="en-IN" sz="1700">
                <a:solidFill>
                  <a:srgbClr val="000000"/>
                </a:solidFill>
                <a:latin typeface="Times New Roman"/>
                <a:ea typeface="ＭＳ Ｐゴシック"/>
              </a:rPr>
              <a:t>Ref:J.Finley, Chhemical Physics Letters, 288, 299-306(1998) </a:t>
            </a:r>
            <a:endParaRPr/>
          </a:p>
        </p:txBody>
      </p:sp>
      <p:sp>
        <p:nvSpPr>
          <p:cNvPr id="178" name="CustomShape 4"/>
          <p:cNvSpPr/>
          <p:nvPr/>
        </p:nvSpPr>
        <p:spPr>
          <a:xfrm>
            <a:off x="4608360" y="1927440"/>
            <a:ext cx="5256360" cy="5578200"/>
          </a:xfrm>
          <a:prstGeom prst="rect">
            <a:avLst/>
          </a:prstGeom>
          <a:solidFill>
            <a:srgbClr val="b3eaf2"/>
          </a:solidFill>
          <a:ln w="38160">
            <a:solidFill>
              <a:srgbClr val="ffffff"/>
            </a:solidFill>
            <a:round/>
          </a:ln>
        </p:spPr>
        <p:txBody>
          <a:bodyPr/>
          <a:p>
            <a:r>
              <a:rPr b="1" lang="en-IN" sz="2400" u="sng">
                <a:solidFill>
                  <a:srgbClr val="000000"/>
                </a:solidFill>
                <a:latin typeface="Times New Roman"/>
                <a:ea typeface="ＭＳ Ｐゴシック"/>
              </a:rPr>
              <a:t>Multi-State (MS-CASPT2)</a:t>
            </a:r>
            <a:endParaRPr/>
          </a:p>
          <a:p>
            <a:endParaRPr/>
          </a:p>
          <a:p>
            <a:endParaRPr/>
          </a:p>
          <a:p>
            <a:endParaRPr/>
          </a:p>
          <a:p>
            <a:endParaRPr/>
          </a:p>
          <a:p>
            <a:r>
              <a:rPr lang="en-IN" sz="2400">
                <a:solidFill>
                  <a:srgbClr val="000000"/>
                </a:solidFill>
                <a:latin typeface="Times New Roman"/>
                <a:ea typeface="ＭＳ Ｐゴシック"/>
              </a:rPr>
              <a:t>We need </a:t>
            </a:r>
            <a:r>
              <a:rPr b="1" lang="en-IN" sz="2400">
                <a:solidFill>
                  <a:srgbClr val="000000"/>
                </a:solidFill>
                <a:latin typeface="Times New Roman"/>
                <a:ea typeface="ＭＳ Ｐゴシック"/>
              </a:rPr>
              <a:t>Ω1α  and E2α  (α = 1,2, …..,d)</a:t>
            </a:r>
            <a:endParaRPr/>
          </a:p>
          <a:p>
            <a:endParaRPr/>
          </a:p>
          <a:p>
            <a:endParaRPr/>
          </a:p>
          <a:p>
            <a:endParaRPr/>
          </a:p>
          <a:p>
            <a:endParaRPr/>
          </a:p>
          <a:p>
            <a:r>
              <a:rPr lang="en-IN" sz="2400">
                <a:solidFill>
                  <a:srgbClr val="000000"/>
                </a:solidFill>
                <a:latin typeface="Times New Roman"/>
                <a:ea typeface="ＭＳ Ｐゴシック"/>
              </a:rPr>
              <a:t>β space : (1,2,…..,d)</a:t>
            </a:r>
            <a:endParaRPr/>
          </a:p>
          <a:p>
            <a:endParaRPr/>
          </a:p>
          <a:p>
            <a:endParaRPr/>
          </a:p>
          <a:p>
            <a:endParaRPr/>
          </a:p>
          <a:p>
            <a:endParaRPr/>
          </a:p>
        </p:txBody>
      </p:sp>
      <p:sp>
        <p:nvSpPr>
          <p:cNvPr id="179" name="CustomShape 5"/>
          <p:cNvSpPr/>
          <p:nvPr/>
        </p:nvSpPr>
        <p:spPr>
          <a:xfrm>
            <a:off x="503640" y="251280"/>
            <a:ext cx="9216720" cy="1737720"/>
          </a:xfrm>
          <a:prstGeom prst="rect">
            <a:avLst/>
          </a:prstGeom>
          <a:gradFill>
            <a:gsLst>
              <a:gs pos="0">
                <a:srgbClr val="8bc2f1"/>
              </a:gs>
              <a:gs pos="100000">
                <a:srgbClr val="f7fbff"/>
              </a:gs>
            </a:gsLst>
            <a:path path="circle"/>
          </a:gradFill>
          <a:ln w="9360">
            <a:solidFill>
              <a:srgbClr val="0074a0"/>
            </a:solidFill>
            <a:round/>
          </a:ln>
        </p:spPr>
        <p:txBody>
          <a:bodyPr/>
          <a:p>
            <a:r>
              <a:rPr lang="en-IN" sz="2400">
                <a:solidFill>
                  <a:srgbClr val="000000"/>
                </a:solidFill>
                <a:latin typeface="Times New Roman"/>
                <a:ea typeface="ＭＳ Ｐゴシック"/>
              </a:rPr>
              <a:t>Perturbation Theory : Partition of Hamiltonian : H = H0 + V</a:t>
            </a:r>
            <a:endParaRPr/>
          </a:p>
          <a:p>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Hilbert space : P (reference space) + Q (secondary space) = 1</a:t>
            </a:r>
            <a:endParaRPr/>
          </a:p>
          <a:p>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Wave operator  </a:t>
            </a:r>
            <a:r>
              <a:rPr b="1" lang="en-IN" sz="2400">
                <a:solidFill>
                  <a:srgbClr val="000000"/>
                </a:solidFill>
                <a:latin typeface="Constantia"/>
                <a:ea typeface="ＭＳ Ｐゴシック"/>
              </a:rPr>
              <a:t>Ωα |</a:t>
            </a:r>
            <a:r>
              <a:rPr b="1" lang="en-IN" sz="3200">
                <a:solidFill>
                  <a:srgbClr val="000000"/>
                </a:solidFill>
                <a:latin typeface="Constantia"/>
                <a:ea typeface="ＭＳ Ｐゴシック"/>
              </a:rPr>
              <a:t>α </a:t>
            </a:r>
            <a:r>
              <a:rPr b="1" lang="en-IN" sz="3600">
                <a:solidFill>
                  <a:srgbClr val="000000"/>
                </a:solidFill>
                <a:latin typeface="Constantia"/>
                <a:ea typeface="ＭＳ Ｐゴシック"/>
              </a:rPr>
              <a:t>&gt; = </a:t>
            </a:r>
            <a:r>
              <a:rPr b="1" lang="en-IN" sz="2400">
                <a:solidFill>
                  <a:srgbClr val="000000"/>
                </a:solidFill>
                <a:latin typeface="Constantia"/>
                <a:ea typeface="ＭＳ Ｐゴシック"/>
              </a:rPr>
              <a:t>|Ψ </a:t>
            </a:r>
            <a:r>
              <a:rPr b="1" lang="en-IN" sz="3600">
                <a:solidFill>
                  <a:srgbClr val="000000"/>
                </a:solidFill>
                <a:latin typeface="Constantia"/>
                <a:ea typeface="ＭＳ Ｐゴシック"/>
              </a:rPr>
              <a:t>&gt;</a:t>
            </a:r>
            <a:r>
              <a:rPr b="1" lang="en-IN" sz="2400">
                <a:solidFill>
                  <a:srgbClr val="000000"/>
                </a:solidFill>
                <a:latin typeface="Constantia"/>
                <a:ea typeface="ＭＳ Ｐゴシック"/>
              </a:rPr>
              <a:t> </a:t>
            </a:r>
            <a:endParaRPr/>
          </a:p>
          <a:p>
            <a:r>
              <a:rPr b="1" lang="en-IN" sz="2400">
                <a:solidFill>
                  <a:srgbClr val="000000"/>
                </a:solidFill>
                <a:latin typeface="Constantia"/>
                <a:ea typeface="ＭＳ Ｐゴシック"/>
              </a:rPr>
              <a:t>                         </a:t>
            </a:r>
            <a:r>
              <a:rPr b="1" lang="en-IN" sz="2400">
                <a:solidFill>
                  <a:srgbClr val="000000"/>
                </a:solidFill>
                <a:latin typeface="Constantia"/>
                <a:ea typeface="ＭＳ Ｐゴシック"/>
              </a:rPr>
              <a:t>BLOCH equation </a:t>
            </a:r>
            <a:endParaRPr/>
          </a:p>
        </p:txBody>
      </p:sp>
      <p:pic>
        <p:nvPicPr>
          <p:cNvPr descr="" id="180" name="Picture 3"/>
          <p:cNvPicPr/>
          <p:nvPr/>
        </p:nvPicPr>
        <p:blipFill>
          <a:blip r:embed="rId1"/>
          <a:stretch>
            <a:fillRect/>
          </a:stretch>
        </p:blipFill>
        <p:spPr>
          <a:xfrm>
            <a:off x="287640" y="2483640"/>
            <a:ext cx="1800000" cy="534960"/>
          </a:xfrm>
          <a:prstGeom prst="rect">
            <a:avLst/>
          </a:prstGeom>
        </p:spPr>
      </p:pic>
      <p:pic>
        <p:nvPicPr>
          <p:cNvPr descr="" id="181" name="Picture 4"/>
          <p:cNvPicPr/>
          <p:nvPr/>
        </p:nvPicPr>
        <p:blipFill>
          <a:blip r:embed="rId2"/>
          <a:stretch>
            <a:fillRect/>
          </a:stretch>
        </p:blipFill>
        <p:spPr>
          <a:xfrm>
            <a:off x="287640" y="3059640"/>
            <a:ext cx="2088000" cy="483120"/>
          </a:xfrm>
          <a:prstGeom prst="rect">
            <a:avLst/>
          </a:prstGeom>
        </p:spPr>
      </p:pic>
      <p:pic>
        <p:nvPicPr>
          <p:cNvPr descr="" id="182" name="Picture 5"/>
          <p:cNvPicPr/>
          <p:nvPr/>
        </p:nvPicPr>
        <p:blipFill>
          <a:blip r:embed="rId3"/>
          <a:stretch>
            <a:fillRect/>
          </a:stretch>
        </p:blipFill>
        <p:spPr>
          <a:xfrm>
            <a:off x="4680360" y="2339640"/>
            <a:ext cx="1872000" cy="784800"/>
          </a:xfrm>
          <a:prstGeom prst="rect">
            <a:avLst/>
          </a:prstGeom>
        </p:spPr>
      </p:pic>
      <p:pic>
        <p:nvPicPr>
          <p:cNvPr descr="" id="183" name="Picture 6"/>
          <p:cNvPicPr/>
          <p:nvPr/>
        </p:nvPicPr>
        <p:blipFill>
          <a:blip r:embed="rId4"/>
          <a:stretch>
            <a:fillRect/>
          </a:stretch>
        </p:blipFill>
        <p:spPr>
          <a:xfrm>
            <a:off x="4680360" y="3203640"/>
            <a:ext cx="4939560" cy="546120"/>
          </a:xfrm>
          <a:prstGeom prst="rect">
            <a:avLst/>
          </a:prstGeom>
        </p:spPr>
      </p:pic>
      <p:pic>
        <p:nvPicPr>
          <p:cNvPr descr="" id="184" name="Picture 7"/>
          <p:cNvPicPr/>
          <p:nvPr/>
        </p:nvPicPr>
        <p:blipFill>
          <a:blip r:embed="rId5"/>
          <a:stretch>
            <a:fillRect/>
          </a:stretch>
        </p:blipFill>
        <p:spPr>
          <a:xfrm>
            <a:off x="5184360" y="1115640"/>
            <a:ext cx="4442400" cy="791640"/>
          </a:xfrm>
          <a:prstGeom prst="rect">
            <a:avLst/>
          </a:prstGeom>
        </p:spPr>
      </p:pic>
      <p:pic>
        <p:nvPicPr>
          <p:cNvPr descr="" id="185" name="Picture 8"/>
          <p:cNvPicPr/>
          <p:nvPr/>
        </p:nvPicPr>
        <p:blipFill>
          <a:blip r:embed="rId6"/>
          <a:stretch>
            <a:fillRect/>
          </a:stretch>
        </p:blipFill>
        <p:spPr>
          <a:xfrm>
            <a:off x="0" y="3924000"/>
            <a:ext cx="3952080" cy="1007640"/>
          </a:xfrm>
          <a:prstGeom prst="rect">
            <a:avLst/>
          </a:prstGeom>
        </p:spPr>
      </p:pic>
      <p:pic>
        <p:nvPicPr>
          <p:cNvPr descr="" id="186" name="Picture 9"/>
          <p:cNvPicPr/>
          <p:nvPr/>
        </p:nvPicPr>
        <p:blipFill>
          <a:blip r:embed="rId7"/>
          <a:stretch>
            <a:fillRect/>
          </a:stretch>
        </p:blipFill>
        <p:spPr>
          <a:xfrm>
            <a:off x="4752360" y="4212000"/>
            <a:ext cx="4608000" cy="1307520"/>
          </a:xfrm>
          <a:prstGeom prst="rect">
            <a:avLst/>
          </a:prstGeom>
        </p:spPr>
      </p:pic>
      <p:pic>
        <p:nvPicPr>
          <p:cNvPr descr="" id="187" name="Picture 10"/>
          <p:cNvPicPr/>
          <p:nvPr/>
        </p:nvPicPr>
        <p:blipFill>
          <a:blip r:embed="rId8"/>
          <a:stretch>
            <a:fillRect/>
          </a:stretch>
        </p:blipFill>
        <p:spPr>
          <a:xfrm>
            <a:off x="359640" y="6804000"/>
            <a:ext cx="3528000" cy="511920"/>
          </a:xfrm>
          <a:prstGeom prst="rect">
            <a:avLst/>
          </a:prstGeom>
        </p:spPr>
      </p:pic>
      <p:sp>
        <p:nvSpPr>
          <p:cNvPr id="188" name="CustomShape 6"/>
          <p:cNvSpPr/>
          <p:nvPr/>
        </p:nvSpPr>
        <p:spPr>
          <a:xfrm>
            <a:off x="4410360" y="6228000"/>
            <a:ext cx="5427720" cy="457560"/>
          </a:xfrm>
          <a:prstGeom prst="rect">
            <a:avLst/>
          </a:prstGeom>
          <a:gradFill>
            <a:gsLst>
              <a:gs pos="0">
                <a:srgbClr val="8bc2f1"/>
              </a:gs>
              <a:gs pos="100000">
                <a:srgbClr val="f7fbff"/>
              </a:gs>
            </a:gsLst>
            <a:path path="circle"/>
          </a:gradFill>
          <a:ln w="9360">
            <a:solidFill>
              <a:srgbClr val="0074a0"/>
            </a:solidFill>
            <a:round/>
          </a:ln>
        </p:spPr>
        <p:txBody>
          <a:bodyPr wrap="none"/>
          <a:p>
            <a:r>
              <a:rPr lang="en-IN" sz="2400">
                <a:solidFill>
                  <a:srgbClr val="ffffff"/>
                </a:solidFill>
                <a:latin typeface="Times New Roman"/>
                <a:ea typeface="ＭＳ Ｐゴシック"/>
              </a:rPr>
              <a:t>MR- </a:t>
            </a:r>
            <a:r>
              <a:rPr lang="en-IN" sz="2400">
                <a:solidFill>
                  <a:srgbClr val="ffffff"/>
                </a:solidFill>
                <a:latin typeface="Constantia"/>
                <a:ea typeface="ＭＳ Ｐゴシック"/>
              </a:rPr>
              <a:t>Ω : linear combination of SS Ω</a:t>
            </a:r>
            <a:endParaRPr/>
          </a:p>
        </p:txBody>
      </p:sp>
      <p:pic>
        <p:nvPicPr>
          <p:cNvPr descr="" id="189" name="Picture 11"/>
          <p:cNvPicPr/>
          <p:nvPr/>
        </p:nvPicPr>
        <p:blipFill>
          <a:blip r:embed="rId9"/>
          <a:stretch>
            <a:fillRect/>
          </a:stretch>
        </p:blipFill>
        <p:spPr>
          <a:xfrm>
            <a:off x="7344720" y="5652000"/>
            <a:ext cx="2016000" cy="556920"/>
          </a:xfrm>
          <a:prstGeom prst="rect">
            <a:avLst/>
          </a:prstGeom>
        </p:spPr>
      </p:pic>
      <p:pic>
        <p:nvPicPr>
          <p:cNvPr descr="" id="190" name="Picture 13"/>
          <p:cNvPicPr/>
          <p:nvPr/>
        </p:nvPicPr>
        <p:blipFill>
          <a:blip r:embed="rId10"/>
          <a:stretch>
            <a:fillRect/>
          </a:stretch>
        </p:blipFill>
        <p:spPr>
          <a:xfrm>
            <a:off x="5328360" y="6660000"/>
            <a:ext cx="2808000" cy="646200"/>
          </a:xfrm>
          <a:prstGeom prst="rect">
            <a:avLst/>
          </a:prstGeom>
        </p:spPr>
      </p:pic>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1" name="TextShape 1"/>
          <p:cNvSpPr txBox="1"/>
          <p:nvPr/>
        </p:nvSpPr>
        <p:spPr>
          <a:xfrm>
            <a:off x="8736120" y="7007400"/>
            <a:ext cx="840960" cy="401400"/>
          </a:xfrm>
          <a:prstGeom prst="rect">
            <a:avLst/>
          </a:prstGeom>
        </p:spPr>
        <p:txBody>
          <a:bodyPr anchor="b" bIns="0" lIns="0" rIns="0" tIns="0"/>
          <a:p>
            <a:pPr algn="r"/>
            <a:fld id="{E1D1A1A1-6191-4191-9111-3111B1D1E1A1}" type="slidenum">
              <a:rPr lang="en-IN" sz="1300">
                <a:solidFill>
                  <a:srgbClr val="035c75"/>
                </a:solidFill>
                <a:latin typeface="Constantia"/>
              </a:rPr>
              <a:t>&lt;number&gt;</a:t>
            </a:fld>
            <a:endParaRPr/>
          </a:p>
        </p:txBody>
      </p:sp>
      <p:sp>
        <p:nvSpPr>
          <p:cNvPr id="192" name="CustomShape 2"/>
          <p:cNvSpPr/>
          <p:nvPr/>
        </p:nvSpPr>
        <p:spPr>
          <a:xfrm>
            <a:off x="444600" y="251280"/>
            <a:ext cx="2629800" cy="457560"/>
          </a:xfrm>
          <a:prstGeom prst="rect">
            <a:avLst/>
          </a:prstGeom>
          <a:solidFill>
            <a:srgbClr val="009dd9"/>
          </a:solidFill>
          <a:ln w="38160">
            <a:solidFill>
              <a:srgbClr val="ffffff"/>
            </a:solidFill>
            <a:round/>
          </a:ln>
        </p:spPr>
        <p:txBody>
          <a:bodyPr wrap="none"/>
          <a:p>
            <a:r>
              <a:rPr lang="en-IN" sz="2400">
                <a:solidFill>
                  <a:srgbClr val="ffffff"/>
                </a:solidFill>
                <a:latin typeface="Times New Roman"/>
                <a:ea typeface="ＭＳ Ｐゴシック"/>
              </a:rPr>
              <a:t>Why MS-CASPT2?</a:t>
            </a:r>
            <a:endParaRPr/>
          </a:p>
        </p:txBody>
      </p:sp>
      <p:sp>
        <p:nvSpPr>
          <p:cNvPr id="193" name="CustomShape 3"/>
          <p:cNvSpPr/>
          <p:nvPr/>
        </p:nvSpPr>
        <p:spPr>
          <a:xfrm>
            <a:off x="215640" y="899640"/>
            <a:ext cx="4536000" cy="2652120"/>
          </a:xfrm>
          <a:prstGeom prst="rect">
            <a:avLst/>
          </a:prstGeom>
          <a:solidFill>
            <a:srgbClr val="b3eaf2"/>
          </a:solidFill>
          <a:ln w="9360">
            <a:solidFill>
              <a:srgbClr val="000000"/>
            </a:solidFill>
            <a:round/>
          </a:ln>
        </p:spPr>
        <p:txBody>
          <a:bodyPr/>
          <a:p>
            <a:pPr>
              <a:buSzPct val="45000"/>
              <a:buFont typeface="Arial"/>
              <a:buChar char="•"/>
            </a:pPr>
            <a:r>
              <a:rPr lang="en-IN" sz="2400">
                <a:solidFill>
                  <a:srgbClr val="000000"/>
                </a:solidFill>
                <a:latin typeface="Times New Roman"/>
                <a:ea typeface="ＭＳ Ｐゴシック"/>
              </a:rPr>
              <a:t>CASSCF is not a good reference </a:t>
            </a:r>
            <a:endParaRPr/>
          </a:p>
          <a:p>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Strong mixing of reference with the secondary space  - PT2 fails</a:t>
            </a:r>
            <a:endParaRPr/>
          </a:p>
          <a:p>
            <a:pPr>
              <a:buSzPct val="45000"/>
              <a:buFont typeface="Arial"/>
              <a:buChar char="•"/>
            </a:pPr>
            <a:r>
              <a:rPr lang="en-IN" sz="2400">
                <a:solidFill>
                  <a:srgbClr val="000000"/>
                </a:solidFill>
                <a:latin typeface="Times New Roman"/>
                <a:ea typeface="ＭＳ Ｐゴシック"/>
              </a:rPr>
              <a:t>SS-CASPT2 can be inadequate at avoided crossings (same symmetry states cannot cross each other – adiabatic approximation)</a:t>
            </a:r>
            <a:endParaRPr/>
          </a:p>
        </p:txBody>
      </p:sp>
      <p:pic>
        <p:nvPicPr>
          <p:cNvPr descr="" id="194" name="Picture 4"/>
          <p:cNvPicPr/>
          <p:nvPr/>
        </p:nvPicPr>
        <p:blipFill>
          <a:blip r:embed="rId1"/>
          <a:stretch>
            <a:fillRect/>
          </a:stretch>
        </p:blipFill>
        <p:spPr>
          <a:xfrm>
            <a:off x="4968360" y="251280"/>
            <a:ext cx="2719800" cy="2051280"/>
          </a:xfrm>
          <a:prstGeom prst="rect">
            <a:avLst/>
          </a:prstGeom>
        </p:spPr>
      </p:pic>
      <p:pic>
        <p:nvPicPr>
          <p:cNvPr descr="" id="195" name="Picture 5"/>
          <p:cNvPicPr/>
          <p:nvPr/>
        </p:nvPicPr>
        <p:blipFill>
          <a:blip r:embed="rId2"/>
          <a:stretch>
            <a:fillRect/>
          </a:stretch>
        </p:blipFill>
        <p:spPr>
          <a:xfrm>
            <a:off x="5976360" y="2195640"/>
            <a:ext cx="2541240" cy="1916640"/>
          </a:xfrm>
          <a:prstGeom prst="rect">
            <a:avLst/>
          </a:prstGeom>
        </p:spPr>
      </p:pic>
      <p:sp>
        <p:nvSpPr>
          <p:cNvPr id="196" name="CustomShape 4"/>
          <p:cNvSpPr/>
          <p:nvPr/>
        </p:nvSpPr>
        <p:spPr>
          <a:xfrm>
            <a:off x="0" y="4068000"/>
            <a:ext cx="6048000" cy="457560"/>
          </a:xfrm>
          <a:prstGeom prst="rect">
            <a:avLst/>
          </a:prstGeom>
          <a:gradFill>
            <a:gsLst>
              <a:gs pos="0">
                <a:srgbClr val="8bc2f1"/>
              </a:gs>
              <a:gs pos="100000">
                <a:srgbClr val="f7fbff"/>
              </a:gs>
            </a:gsLst>
            <a:path path="circle"/>
          </a:gradFill>
          <a:ln w="9360">
            <a:solidFill>
              <a:srgbClr val="0074a0"/>
            </a:solidFill>
            <a:round/>
          </a:ln>
        </p:spPr>
        <p:txBody>
          <a:bodyPr/>
          <a:p>
            <a:r>
              <a:rPr lang="en-IN" sz="2400">
                <a:solidFill>
                  <a:srgbClr val="000000"/>
                </a:solidFill>
                <a:latin typeface="Times New Roman"/>
                <a:ea typeface="ＭＳ Ｐゴシック"/>
              </a:rPr>
              <a:t>Ionic-neutral curve crossing of LiF molecule</a:t>
            </a:r>
            <a:endParaRPr/>
          </a:p>
        </p:txBody>
      </p:sp>
      <p:sp>
        <p:nvSpPr>
          <p:cNvPr id="197" name="CustomShape 5"/>
          <p:cNvSpPr/>
          <p:nvPr/>
        </p:nvSpPr>
        <p:spPr>
          <a:xfrm>
            <a:off x="8136720" y="323280"/>
            <a:ext cx="1583640" cy="1920600"/>
          </a:xfrm>
          <a:prstGeom prst="rect">
            <a:avLst/>
          </a:prstGeom>
          <a:solidFill>
            <a:srgbClr val="ffffff"/>
          </a:solidFill>
          <a:ln w="25560">
            <a:solidFill>
              <a:srgbClr val="009dd9"/>
            </a:solidFill>
            <a:round/>
          </a:ln>
        </p:spPr>
        <p:txBody>
          <a:bodyPr/>
          <a:p>
            <a:r>
              <a:rPr lang="en-IN" sz="2400">
                <a:solidFill>
                  <a:srgbClr val="000000"/>
                </a:solidFill>
                <a:latin typeface="Times New Roman"/>
                <a:ea typeface="ＭＳ Ｐゴシック"/>
              </a:rPr>
              <a:t>Mixing of ionic and covalent PECs of</a:t>
            </a:r>
            <a:endParaRPr/>
          </a:p>
          <a:p>
            <a:r>
              <a:rPr lang="en-IN" sz="2400">
                <a:solidFill>
                  <a:srgbClr val="000000"/>
                </a:solidFill>
                <a:latin typeface="Times New Roman"/>
                <a:ea typeface="ＭＳ Ｐゴシック"/>
              </a:rPr>
              <a:t>NaCl</a:t>
            </a:r>
            <a:endParaRPr/>
          </a:p>
        </p:txBody>
      </p:sp>
      <p:sp>
        <p:nvSpPr>
          <p:cNvPr id="198" name="CustomShape 6"/>
          <p:cNvSpPr/>
          <p:nvPr/>
        </p:nvSpPr>
        <p:spPr>
          <a:xfrm>
            <a:off x="6264360" y="3924000"/>
            <a:ext cx="3816000" cy="823320"/>
          </a:xfrm>
          <a:prstGeom prst="rect">
            <a:avLst/>
          </a:prstGeom>
          <a:solidFill>
            <a:srgbClr val="ffffff"/>
          </a:solidFill>
          <a:ln w="25560">
            <a:solidFill>
              <a:srgbClr val="009dd9"/>
            </a:solidFill>
            <a:round/>
          </a:ln>
        </p:spPr>
        <p:txBody>
          <a:bodyPr/>
          <a:p>
            <a:r>
              <a:rPr lang="en-IN" sz="2400">
                <a:solidFill>
                  <a:srgbClr val="000000"/>
                </a:solidFill>
                <a:latin typeface="Times New Roman"/>
                <a:ea typeface="ＭＳ Ｐゴシック"/>
              </a:rPr>
              <a:t>Avoided crossing of mixed w.f of NaCl energies</a:t>
            </a:r>
            <a:endParaRPr/>
          </a:p>
        </p:txBody>
      </p:sp>
      <p:pic>
        <p:nvPicPr>
          <p:cNvPr descr="" id="199" name="Picture 2"/>
          <p:cNvPicPr/>
          <p:nvPr/>
        </p:nvPicPr>
        <p:blipFill>
          <a:blip r:embed="rId3"/>
          <a:stretch>
            <a:fillRect/>
          </a:stretch>
        </p:blipFill>
        <p:spPr>
          <a:xfrm>
            <a:off x="215640" y="4807080"/>
            <a:ext cx="2771280" cy="2752200"/>
          </a:xfrm>
          <a:prstGeom prst="rect">
            <a:avLst/>
          </a:prstGeom>
        </p:spPr>
      </p:pic>
      <p:pic>
        <p:nvPicPr>
          <p:cNvPr descr="" id="200" name="Picture 3"/>
          <p:cNvPicPr/>
          <p:nvPr/>
        </p:nvPicPr>
        <p:blipFill>
          <a:blip r:embed="rId4"/>
          <a:stretch>
            <a:fillRect/>
          </a:stretch>
        </p:blipFill>
        <p:spPr>
          <a:xfrm>
            <a:off x="3240000" y="5364000"/>
            <a:ext cx="6600240" cy="1583640"/>
          </a:xfrm>
          <a:prstGeom prst="rect">
            <a:avLst/>
          </a:prstGeom>
        </p:spPr>
      </p:pic>
      <p:sp>
        <p:nvSpPr>
          <p:cNvPr id="201" name="CustomShape 7"/>
          <p:cNvSpPr/>
          <p:nvPr/>
        </p:nvSpPr>
        <p:spPr>
          <a:xfrm>
            <a:off x="4124160" y="7221240"/>
            <a:ext cx="5541840" cy="351000"/>
          </a:xfrm>
          <a:prstGeom prst="rect">
            <a:avLst/>
          </a:prstGeom>
        </p:spPr>
        <p:txBody>
          <a:bodyPr wrap="none"/>
          <a:p>
            <a:r>
              <a:rPr lang="en-IN" sz="1700">
                <a:solidFill>
                  <a:srgbClr val="000000"/>
                </a:solidFill>
                <a:latin typeface="Times New Roman"/>
                <a:ea typeface="ＭＳ Ｐゴシック"/>
              </a:rPr>
              <a:t>Ref:J.Finley, Chhemical Physics Letters, 288, 299-306(1998) </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 name="CustomShape 1"/>
          <p:cNvSpPr/>
          <p:nvPr/>
        </p:nvSpPr>
        <p:spPr>
          <a:xfrm>
            <a:off x="-2147483520" y="-2147483520"/>
            <a:ext cx="2147483160" cy="408240"/>
          </a:xfrm>
          <a:prstGeom prst="roundRect">
            <a:avLst>
              <a:gd fmla="val 3600" name="adj"/>
            </a:avLst>
          </a:prstGeom>
          <a:solidFill>
            <a:srgbClr val="000000"/>
          </a:solidFill>
          <a:ln w="25560">
            <a:solidFill>
              <a:srgbClr val="000000"/>
            </a:solidFill>
            <a:round/>
          </a:ln>
        </p:spPr>
        <p:txBody>
          <a:bodyPr bIns="57600" lIns="102600" rIns="102600" tIns="57600"/>
          <a:p>
            <a:r>
              <a:rPr lang="en-IN">
                <a:solidFill>
                  <a:srgbClr val="ffffff"/>
                </a:solidFill>
                <a:latin typeface="Times New Roman"/>
              </a:rPr>
              <a:t>Outline</a:t>
            </a:r>
            <a:endParaRPr/>
          </a:p>
        </p:txBody>
      </p:sp>
      <p:sp>
        <p:nvSpPr>
          <p:cNvPr id="29" name="TextShape 2"/>
          <p:cNvSpPr txBox="1"/>
          <p:nvPr/>
        </p:nvSpPr>
        <p:spPr>
          <a:xfrm>
            <a:off x="215640" y="899640"/>
            <a:ext cx="9504720" cy="6264360"/>
          </a:xfrm>
          <a:prstGeom prst="rect">
            <a:avLst/>
          </a:prstGeom>
        </p:spPr>
        <p:txBody>
          <a:bodyPr bIns="50400" lIns="100440" rIns="100440" tIns="50400"/>
          <a:p>
            <a:pPr>
              <a:lnSpc>
                <a:spcPct val="150000"/>
              </a:lnSpc>
            </a:pPr>
            <a:r>
              <a:rPr b="1" lang="en-GB" sz="2800" u="sng">
                <a:solidFill>
                  <a:srgbClr val="000000"/>
                </a:solidFill>
                <a:latin typeface="Times New Roman"/>
              </a:rPr>
              <a:t>General aspects about molecular calculations</a:t>
            </a:r>
            <a:endParaRPr/>
          </a:p>
          <a:p>
            <a:pPr>
              <a:lnSpc>
                <a:spcPct val="150000"/>
              </a:lnSpc>
              <a:buSzPct val="45000"/>
              <a:buFont typeface="Wingdings"/>
              <a:buChar char="v"/>
            </a:pPr>
            <a:r>
              <a:rPr lang="en-GB" sz="2800">
                <a:solidFill>
                  <a:srgbClr val="000000"/>
                </a:solidFill>
                <a:latin typeface="Times New Roman"/>
              </a:rPr>
              <a:t>Importance of multi-reference correlation methods in molecules</a:t>
            </a:r>
            <a:endParaRPr/>
          </a:p>
          <a:p>
            <a:pPr>
              <a:lnSpc>
                <a:spcPct val="150000"/>
              </a:lnSpc>
              <a:buSzPct val="45000"/>
              <a:buFont typeface="Wingdings"/>
              <a:buChar char="v"/>
            </a:pPr>
            <a:r>
              <a:rPr lang="en-GB" sz="2800">
                <a:solidFill>
                  <a:srgbClr val="000000"/>
                </a:solidFill>
                <a:latin typeface="Times New Roman"/>
              </a:rPr>
              <a:t>Relativistic effects in Quantum Chemistry</a:t>
            </a:r>
            <a:endParaRPr/>
          </a:p>
          <a:p>
            <a:pPr>
              <a:lnSpc>
                <a:spcPct val="150000"/>
              </a:lnSpc>
            </a:pPr>
            <a:r>
              <a:rPr b="1" lang="en-GB" sz="2800" u="sng">
                <a:solidFill>
                  <a:srgbClr val="000000"/>
                </a:solidFill>
                <a:latin typeface="Times New Roman"/>
              </a:rPr>
              <a:t>Application to fundamental physics</a:t>
            </a:r>
            <a:endParaRPr/>
          </a:p>
          <a:p>
            <a:pPr>
              <a:lnSpc>
                <a:spcPct val="150000"/>
              </a:lnSpc>
              <a:buSzPct val="45000"/>
              <a:buFont typeface="Wingdings"/>
              <a:buChar char="v"/>
            </a:pPr>
            <a:r>
              <a:rPr lang="en-GB" sz="2800">
                <a:solidFill>
                  <a:srgbClr val="000000"/>
                </a:solidFill>
                <a:latin typeface="Times New Roman"/>
              </a:rPr>
              <a:t>Photoassociation spectroscopy in ultracold  polar molecules in an optical lattice </a:t>
            </a:r>
            <a:endParaRPr/>
          </a:p>
          <a:p>
            <a:pPr>
              <a:lnSpc>
                <a:spcPct val="150000"/>
              </a:lnSpc>
            </a:pPr>
            <a:r>
              <a:rPr lang="en-GB" sz="2800">
                <a:solidFill>
                  <a:srgbClr val="000000"/>
                </a:solidFill>
                <a:latin typeface="Times New Roman"/>
              </a:rPr>
              <a:t>    </a:t>
            </a:r>
            <a:r>
              <a:rPr lang="en-GB" sz="2400">
                <a:solidFill>
                  <a:srgbClr val="000000"/>
                </a:solidFill>
                <a:latin typeface="Times New Roman"/>
              </a:rPr>
              <a:t>LiX (X-alkaline-earth-metal) – mp/me variation studies - open shell  </a:t>
            </a:r>
            <a:endParaRPr/>
          </a:p>
          <a:p>
            <a:pPr>
              <a:lnSpc>
                <a:spcPct val="150000"/>
              </a:lnSpc>
            </a:pPr>
            <a:r>
              <a:rPr lang="en-GB" sz="2400">
                <a:solidFill>
                  <a:srgbClr val="000000"/>
                </a:solidFill>
                <a:latin typeface="Times New Roman"/>
              </a:rPr>
              <a:t>    </a:t>
            </a:r>
            <a:r>
              <a:rPr lang="en-GB" sz="2400">
                <a:solidFill>
                  <a:srgbClr val="000000"/>
                </a:solidFill>
                <a:latin typeface="Times New Roman"/>
              </a:rPr>
              <a:t>HgYb  - Nuclear EDM measurement – closed shell</a:t>
            </a:r>
            <a:endParaRPr/>
          </a:p>
        </p:txBody>
      </p:sp>
      <p:sp>
        <p:nvSpPr>
          <p:cNvPr id="30" name="TextShape 3"/>
          <p:cNvSpPr txBox="1"/>
          <p:nvPr/>
        </p:nvSpPr>
        <p:spPr>
          <a:xfrm>
            <a:off x="8736120" y="7007400"/>
            <a:ext cx="840960" cy="401400"/>
          </a:xfrm>
          <a:prstGeom prst="rect">
            <a:avLst/>
          </a:prstGeom>
        </p:spPr>
        <p:txBody>
          <a:bodyPr anchor="b" bIns="0" lIns="0" rIns="0" tIns="0"/>
          <a:p>
            <a:pPr algn="r"/>
            <a:fld id="{41C141A1-0191-41D1-A191-1161412191B1}" type="slidenum">
              <a:rPr lang="en-IN" sz="1300">
                <a:solidFill>
                  <a:srgbClr val="035c75"/>
                </a:solidFill>
                <a:latin typeface="Constantia"/>
              </a:rPr>
              <a:t>&lt;number&gt;</a:t>
            </a:fld>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2" name="TextShape 1"/>
          <p:cNvSpPr txBox="1"/>
          <p:nvPr/>
        </p:nvSpPr>
        <p:spPr>
          <a:xfrm>
            <a:off x="8736120" y="7007400"/>
            <a:ext cx="840960" cy="401400"/>
          </a:xfrm>
          <a:prstGeom prst="rect">
            <a:avLst/>
          </a:prstGeom>
        </p:spPr>
        <p:txBody>
          <a:bodyPr anchor="b" bIns="0" lIns="0" rIns="0" tIns="0"/>
          <a:p>
            <a:pPr algn="r"/>
            <a:fld id="{41315151-01A1-4131-9191-11C1F121C191}" type="slidenum">
              <a:rPr lang="en-IN" sz="1300">
                <a:solidFill>
                  <a:srgbClr val="035c75"/>
                </a:solidFill>
                <a:latin typeface="Constantia"/>
              </a:rPr>
              <a:t>&lt;number&gt;</a:t>
            </a:fld>
            <a:endParaRPr/>
          </a:p>
        </p:txBody>
      </p:sp>
      <p:sp>
        <p:nvSpPr>
          <p:cNvPr id="203" name="CustomShape 2"/>
          <p:cNvSpPr/>
          <p:nvPr/>
        </p:nvSpPr>
        <p:spPr>
          <a:xfrm>
            <a:off x="573840" y="251280"/>
            <a:ext cx="6716880" cy="457560"/>
          </a:xfrm>
          <a:prstGeom prst="rect">
            <a:avLst/>
          </a:prstGeom>
          <a:solidFill>
            <a:srgbClr val="009dd9"/>
          </a:solidFill>
          <a:ln w="38160">
            <a:solidFill>
              <a:srgbClr val="ffffff"/>
            </a:solidFill>
            <a:round/>
          </a:ln>
        </p:spPr>
        <p:txBody>
          <a:bodyPr wrap="none"/>
          <a:p>
            <a:r>
              <a:rPr lang="en-IN" sz="2400">
                <a:solidFill>
                  <a:srgbClr val="ffffff"/>
                </a:solidFill>
                <a:latin typeface="Times New Roman"/>
                <a:ea typeface="ＭＳ Ｐゴシック"/>
              </a:rPr>
              <a:t>Summery of methods for treating electron correlation</a:t>
            </a:r>
            <a:endParaRPr/>
          </a:p>
        </p:txBody>
      </p:sp>
      <p:pic>
        <p:nvPicPr>
          <p:cNvPr descr="" id="204" name="Picture 2"/>
          <p:cNvPicPr/>
          <p:nvPr/>
        </p:nvPicPr>
        <p:blipFill>
          <a:blip r:embed="rId1"/>
          <a:stretch>
            <a:fillRect/>
          </a:stretch>
        </p:blipFill>
        <p:spPr>
          <a:xfrm>
            <a:off x="359640" y="755640"/>
            <a:ext cx="9469440" cy="6549120"/>
          </a:xfrm>
          <a:prstGeom prst="rect">
            <a:avLst/>
          </a:prstGeom>
        </p:spPr>
      </p:pic>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5" name="TextShape 1"/>
          <p:cNvSpPr txBox="1"/>
          <p:nvPr/>
        </p:nvSpPr>
        <p:spPr>
          <a:xfrm>
            <a:off x="720000" y="611640"/>
            <a:ext cx="8928720" cy="1656000"/>
          </a:xfrm>
          <a:prstGeom prst="rect">
            <a:avLst/>
          </a:prstGeom>
        </p:spPr>
        <p:txBody>
          <a:bodyPr anchor="b" bIns="0" lIns="0" rIns="0" tIns="50400"/>
          <a:p>
            <a:pPr algn="ctr"/>
            <a:r>
              <a:rPr lang="en-GB" sz="5500">
                <a:solidFill>
                  <a:srgbClr val="04617b"/>
                </a:solidFill>
                <a:latin typeface="Calibri"/>
              </a:rPr>
              <a:t>
</a:t>
            </a:r>
            <a:r>
              <a:rPr lang="en-GB" sz="4400">
                <a:solidFill>
                  <a:srgbClr val="04617b"/>
                </a:solidFill>
                <a:latin typeface="Times New Roman"/>
              </a:rPr>
              <a:t>Relativistic effects in Quantum Chemistry</a:t>
            </a:r>
            <a:endParaRPr/>
          </a:p>
        </p:txBody>
      </p:sp>
      <p:sp>
        <p:nvSpPr>
          <p:cNvPr id="206" name="TextShape 2"/>
          <p:cNvSpPr txBox="1"/>
          <p:nvPr/>
        </p:nvSpPr>
        <p:spPr>
          <a:xfrm>
            <a:off x="8736120" y="7007400"/>
            <a:ext cx="840960" cy="401400"/>
          </a:xfrm>
          <a:prstGeom prst="rect">
            <a:avLst/>
          </a:prstGeom>
        </p:spPr>
        <p:txBody>
          <a:bodyPr anchor="b" bIns="0" lIns="0" rIns="0" tIns="0"/>
          <a:p>
            <a:pPr algn="r"/>
            <a:fld id="{61618101-E1B1-4171-8131-6121B11191D1}" type="slidenum">
              <a:rPr lang="en-IN" sz="1300">
                <a:solidFill>
                  <a:srgbClr val="035c75"/>
                </a:solidFill>
                <a:latin typeface="Constantia"/>
              </a:rPr>
              <a:t>&lt;number&gt;</a:t>
            </a:fld>
            <a:endParaRPr/>
          </a:p>
        </p:txBody>
      </p:sp>
      <p:sp>
        <p:nvSpPr>
          <p:cNvPr id="207" name="CustomShape 3"/>
          <p:cNvSpPr/>
          <p:nvPr/>
        </p:nvSpPr>
        <p:spPr>
          <a:xfrm>
            <a:off x="431640" y="3419640"/>
            <a:ext cx="9216360" cy="2652120"/>
          </a:xfrm>
          <a:prstGeom prst="rect">
            <a:avLst/>
          </a:prstGeom>
          <a:gradFill>
            <a:gsLst>
              <a:gs pos="0">
                <a:srgbClr val="979797"/>
              </a:gs>
              <a:gs pos="100000">
                <a:srgbClr val="f9f9f9"/>
              </a:gs>
            </a:gsLst>
            <a:path path="circle"/>
          </a:gradFill>
          <a:ln w="9360">
            <a:solidFill>
              <a:srgbClr val="000000"/>
            </a:solidFill>
            <a:round/>
          </a:ln>
        </p:spPr>
        <p:txBody>
          <a:bodyPr/>
          <a:p>
            <a:r>
              <a:rPr lang="en-IN" sz="2400" u="sng">
                <a:solidFill>
                  <a:srgbClr val="000000"/>
                </a:solidFill>
                <a:latin typeface="Times New Roman"/>
                <a:ea typeface="ＭＳ Ｐゴシック"/>
              </a:rPr>
              <a:t>Reference</a:t>
            </a:r>
            <a:endParaRPr/>
          </a:p>
          <a:p>
            <a:pPr>
              <a:buSzPct val="45000"/>
              <a:buFont typeface="Arial"/>
              <a:buChar char="•"/>
            </a:pPr>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Relativistic effects in atoms and molecular properties, M. Illias, V. Kello, M. Urban, acta physica slovaca vol. 60, No.3, 259-391 (2010)</a:t>
            </a:r>
            <a:endParaRPr/>
          </a:p>
          <a:p>
            <a:pPr>
              <a:buSzPct val="45000"/>
              <a:buFont typeface="Arial"/>
              <a:buChar char="•"/>
            </a:pPr>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An introduction to relativistic Quantum Chemistry, Bernd Hess</a:t>
            </a:r>
            <a:endParaRPr/>
          </a:p>
          <a:p>
            <a:pPr>
              <a:buSzPct val="45000"/>
              <a:buFont typeface="Arial"/>
              <a:buChar char="•"/>
            </a:pPr>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Relativistic Electronic Structure calculations for atoms and molecules, Markus Reiher and Bernd A Hess, Modern Methods and Algorithms of Quantum Chemistry (2000) </a:t>
            </a:r>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8" name="TextShape 1"/>
          <p:cNvSpPr txBox="1"/>
          <p:nvPr/>
        </p:nvSpPr>
        <p:spPr>
          <a:xfrm>
            <a:off x="8736120" y="7007400"/>
            <a:ext cx="840960" cy="401400"/>
          </a:xfrm>
          <a:prstGeom prst="rect">
            <a:avLst/>
          </a:prstGeom>
        </p:spPr>
        <p:txBody>
          <a:bodyPr anchor="b" bIns="0" lIns="0" rIns="0" tIns="0"/>
          <a:p>
            <a:pPr algn="r"/>
            <a:fld id="{71213161-A1C1-41E1-B111-A1A191D141E1}" type="slidenum">
              <a:rPr lang="en-IN" sz="1300">
                <a:solidFill>
                  <a:srgbClr val="035c75"/>
                </a:solidFill>
                <a:latin typeface="Constantia"/>
              </a:rPr>
              <a:t>&lt;number&gt;</a:t>
            </a:fld>
            <a:endParaRPr/>
          </a:p>
        </p:txBody>
      </p:sp>
      <p:sp>
        <p:nvSpPr>
          <p:cNvPr id="209" name="CustomShape 2"/>
          <p:cNvSpPr/>
          <p:nvPr/>
        </p:nvSpPr>
        <p:spPr>
          <a:xfrm>
            <a:off x="0" y="251280"/>
            <a:ext cx="4896360" cy="579240"/>
          </a:xfrm>
          <a:prstGeom prst="rect">
            <a:avLst/>
          </a:prstGeom>
          <a:solidFill>
            <a:srgbClr val="009dd9"/>
          </a:solidFill>
          <a:ln w="38160">
            <a:solidFill>
              <a:srgbClr val="ffffff"/>
            </a:solidFill>
            <a:round/>
          </a:ln>
        </p:spPr>
        <p:txBody>
          <a:bodyPr/>
          <a:p>
            <a:r>
              <a:rPr lang="en-IN" sz="3200">
                <a:solidFill>
                  <a:srgbClr val="ffffff"/>
                </a:solidFill>
                <a:latin typeface="Times New Roman"/>
                <a:ea typeface="ＭＳ Ｐゴシック"/>
              </a:rPr>
              <a:t>Relativistic effects in atoms</a:t>
            </a:r>
            <a:endParaRPr/>
          </a:p>
        </p:txBody>
      </p:sp>
      <p:pic>
        <p:nvPicPr>
          <p:cNvPr descr="" id="210" name="Picture 5"/>
          <p:cNvPicPr/>
          <p:nvPr/>
        </p:nvPicPr>
        <p:blipFill>
          <a:blip r:embed="rId1"/>
          <a:stretch>
            <a:fillRect/>
          </a:stretch>
        </p:blipFill>
        <p:spPr>
          <a:xfrm>
            <a:off x="575640" y="1115640"/>
            <a:ext cx="3672000" cy="495000"/>
          </a:xfrm>
          <a:prstGeom prst="rect">
            <a:avLst/>
          </a:prstGeom>
        </p:spPr>
      </p:pic>
      <p:sp>
        <p:nvSpPr>
          <p:cNvPr id="211" name="CustomShape 3"/>
          <p:cNvSpPr/>
          <p:nvPr/>
        </p:nvSpPr>
        <p:spPr>
          <a:xfrm>
            <a:off x="22320" y="1763640"/>
            <a:ext cx="5510160" cy="457560"/>
          </a:xfrm>
          <a:prstGeom prst="rect">
            <a:avLst/>
          </a:prstGeom>
        </p:spPr>
        <p:txBody>
          <a:bodyPr wrap="none"/>
          <a:p>
            <a:r>
              <a:rPr lang="en-IN" sz="2400">
                <a:solidFill>
                  <a:srgbClr val="000000"/>
                </a:solidFill>
                <a:latin typeface="Times New Roman"/>
                <a:ea typeface="ＭＳ Ｐゴシック"/>
              </a:rPr>
              <a:t>m, m0 are the masses at velocity v and zero</a:t>
            </a:r>
            <a:endParaRPr/>
          </a:p>
        </p:txBody>
      </p:sp>
      <p:pic>
        <p:nvPicPr>
          <p:cNvPr descr="" id="212" name="Picture 6"/>
          <p:cNvPicPr/>
          <p:nvPr/>
        </p:nvPicPr>
        <p:blipFill>
          <a:blip r:embed="rId2"/>
          <a:stretch>
            <a:fillRect/>
          </a:stretch>
        </p:blipFill>
        <p:spPr>
          <a:xfrm>
            <a:off x="287640" y="2771640"/>
            <a:ext cx="4968360" cy="1209240"/>
          </a:xfrm>
          <a:prstGeom prst="rect">
            <a:avLst/>
          </a:prstGeom>
        </p:spPr>
      </p:pic>
      <p:sp>
        <p:nvSpPr>
          <p:cNvPr id="213" name="CustomShape 4"/>
          <p:cNvSpPr/>
          <p:nvPr/>
        </p:nvSpPr>
        <p:spPr>
          <a:xfrm>
            <a:off x="0" y="2195640"/>
            <a:ext cx="5400360" cy="457560"/>
          </a:xfrm>
          <a:prstGeom prst="rect">
            <a:avLst/>
          </a:prstGeom>
          <a:gradFill>
            <a:gsLst>
              <a:gs pos="0">
                <a:srgbClr val="979797"/>
              </a:gs>
              <a:gs pos="100000">
                <a:srgbClr val="f9f9f9"/>
              </a:gs>
            </a:gsLst>
            <a:path path="circle"/>
          </a:gradFill>
          <a:ln w="9360">
            <a:solidFill>
              <a:srgbClr val="000000"/>
            </a:solidFill>
            <a:round/>
          </a:ln>
        </p:spPr>
        <p:txBody>
          <a:bodyPr/>
          <a:p>
            <a:r>
              <a:rPr lang="en-IN" sz="2400">
                <a:solidFill>
                  <a:srgbClr val="000000"/>
                </a:solidFill>
                <a:latin typeface="Times New Roman"/>
                <a:ea typeface="ＭＳ Ｐゴシック"/>
              </a:rPr>
              <a:t>Bohr’s model for hydrogen like species</a:t>
            </a:r>
            <a:endParaRPr/>
          </a:p>
        </p:txBody>
      </p:sp>
      <p:pic>
        <p:nvPicPr>
          <p:cNvPr descr="" id="214" name="Picture 7"/>
          <p:cNvPicPr/>
          <p:nvPr/>
        </p:nvPicPr>
        <p:blipFill>
          <a:blip r:embed="rId3"/>
          <a:stretch>
            <a:fillRect/>
          </a:stretch>
        </p:blipFill>
        <p:spPr>
          <a:xfrm>
            <a:off x="5760360" y="611640"/>
            <a:ext cx="3888000" cy="4367520"/>
          </a:xfrm>
          <a:prstGeom prst="rect">
            <a:avLst/>
          </a:prstGeom>
        </p:spPr>
      </p:pic>
      <p:sp>
        <p:nvSpPr>
          <p:cNvPr id="215" name="CustomShape 5"/>
          <p:cNvSpPr/>
          <p:nvPr/>
        </p:nvSpPr>
        <p:spPr>
          <a:xfrm>
            <a:off x="4896360" y="0"/>
            <a:ext cx="5184000" cy="457560"/>
          </a:xfrm>
          <a:prstGeom prst="rect">
            <a:avLst/>
          </a:prstGeom>
          <a:solidFill>
            <a:srgbClr val="ffffff"/>
          </a:solidFill>
          <a:ln w="25560">
            <a:solidFill>
              <a:srgbClr val="009dd9"/>
            </a:solidFill>
            <a:round/>
          </a:ln>
        </p:spPr>
        <p:txBody>
          <a:bodyPr/>
          <a:p>
            <a:r>
              <a:rPr lang="en-IN" sz="2400">
                <a:solidFill>
                  <a:srgbClr val="000000"/>
                </a:solidFill>
                <a:latin typeface="Times New Roman"/>
                <a:ea typeface="ＭＳ Ｐゴシック"/>
              </a:rPr>
              <a:t>Calculated m/m0 for ground state n=1</a:t>
            </a:r>
            <a:endParaRPr/>
          </a:p>
        </p:txBody>
      </p:sp>
      <p:sp>
        <p:nvSpPr>
          <p:cNvPr id="216" name="CustomShape 6"/>
          <p:cNvSpPr/>
          <p:nvPr/>
        </p:nvSpPr>
        <p:spPr>
          <a:xfrm>
            <a:off x="5549400" y="4932000"/>
            <a:ext cx="4543920" cy="1920600"/>
          </a:xfrm>
          <a:prstGeom prst="rect">
            <a:avLst/>
          </a:prstGeom>
          <a:solidFill>
            <a:srgbClr val="ffffff"/>
          </a:solidFill>
          <a:ln w="25560">
            <a:solidFill>
              <a:srgbClr val="009dd9"/>
            </a:solidFill>
            <a:round/>
          </a:ln>
        </p:spPr>
        <p:txBody>
          <a:bodyPr wrap="none"/>
          <a:p>
            <a:r>
              <a:rPr lang="en-IN" sz="2400">
                <a:solidFill>
                  <a:srgbClr val="000000"/>
                </a:solidFill>
                <a:latin typeface="Times New Roman"/>
                <a:ea typeface="ＭＳ Ｐゴシック"/>
              </a:rPr>
              <a:t>(H to Na) -1-3 : less than 1%</a:t>
            </a:r>
            <a:endParaRPr/>
          </a:p>
          <a:p>
            <a:r>
              <a:rPr lang="en-IN" sz="2400">
                <a:solidFill>
                  <a:srgbClr val="000000"/>
                </a:solidFill>
                <a:latin typeface="Times New Roman"/>
                <a:ea typeface="ＭＳ Ｐゴシック"/>
              </a:rPr>
              <a:t>K – 4 : 0.9% to 3.6%</a:t>
            </a:r>
            <a:endParaRPr/>
          </a:p>
          <a:p>
            <a:r>
              <a:rPr lang="en-IN" sz="2400">
                <a:solidFill>
                  <a:srgbClr val="000000"/>
                </a:solidFill>
                <a:latin typeface="Times New Roman"/>
                <a:ea typeface="ＭＳ Ｐゴシック"/>
              </a:rPr>
              <a:t>Rb – 5 : ~ 8%</a:t>
            </a:r>
            <a:endParaRPr/>
          </a:p>
          <a:p>
            <a:r>
              <a:rPr lang="en-IN" sz="2400">
                <a:solidFill>
                  <a:srgbClr val="000000"/>
                </a:solidFill>
                <a:latin typeface="Times New Roman"/>
                <a:ea typeface="ＭＳ Ｐゴシック"/>
              </a:rPr>
              <a:t>Cs – 6 : ~ 10%</a:t>
            </a:r>
            <a:endParaRPr/>
          </a:p>
          <a:p>
            <a:r>
              <a:rPr lang="en-IN" sz="2400">
                <a:solidFill>
                  <a:srgbClr val="000000"/>
                </a:solidFill>
                <a:latin typeface="Times New Roman"/>
                <a:ea typeface="ＭＳ Ｐゴシック"/>
              </a:rPr>
              <a:t>All other elements : more than 10%</a:t>
            </a:r>
            <a:endParaRPr/>
          </a:p>
        </p:txBody>
      </p:sp>
      <p:sp>
        <p:nvSpPr>
          <p:cNvPr id="217" name="CustomShape 7"/>
          <p:cNvSpPr/>
          <p:nvPr/>
        </p:nvSpPr>
        <p:spPr>
          <a:xfrm>
            <a:off x="431640" y="6975000"/>
            <a:ext cx="9648360" cy="610200"/>
          </a:xfrm>
          <a:prstGeom prst="rect">
            <a:avLst/>
          </a:prstGeom>
        </p:spPr>
        <p:txBody>
          <a:bodyPr/>
          <a:p>
            <a:r>
              <a:rPr lang="en-IN" sz="1700">
                <a:solidFill>
                  <a:srgbClr val="000000"/>
                </a:solidFill>
                <a:latin typeface="Times New Roman"/>
                <a:ea typeface="ＭＳ Ｐゴシック"/>
              </a:rPr>
              <a:t>Ref: Relativistic methods for Chemists,  edited by M. Baryzs and Y. Ishikawa, Chapter 2 by John S. Thayer, Relativistic effects and the chemistry of the heavier main group elements</a:t>
            </a:r>
            <a:endParaRPr/>
          </a:p>
        </p:txBody>
      </p:sp>
      <p:pic>
        <p:nvPicPr>
          <p:cNvPr descr="" id="218" name="Picture 40"/>
          <p:cNvPicPr/>
          <p:nvPr/>
        </p:nvPicPr>
        <p:blipFill>
          <a:blip r:embed="rId4"/>
          <a:stretch>
            <a:fillRect/>
          </a:stretch>
        </p:blipFill>
        <p:spPr>
          <a:xfrm>
            <a:off x="287640" y="4068000"/>
            <a:ext cx="4988880" cy="3006720"/>
          </a:xfrm>
          <a:prstGeom prst="rect">
            <a:avLst/>
          </a:prstGeom>
        </p:spPr>
      </p:pic>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9" name="TextShape 1"/>
          <p:cNvSpPr txBox="1"/>
          <p:nvPr/>
        </p:nvSpPr>
        <p:spPr>
          <a:xfrm>
            <a:off x="8736120" y="7007400"/>
            <a:ext cx="840960" cy="401400"/>
          </a:xfrm>
          <a:prstGeom prst="rect">
            <a:avLst/>
          </a:prstGeom>
        </p:spPr>
        <p:txBody>
          <a:bodyPr anchor="b" bIns="0" lIns="0" rIns="0" tIns="0"/>
          <a:p>
            <a:pPr algn="r"/>
            <a:fld id="{C1A18111-3101-4111-8131-B1E1B1F12191}" type="slidenum">
              <a:rPr lang="en-IN" sz="1300">
                <a:solidFill>
                  <a:srgbClr val="035c75"/>
                </a:solidFill>
                <a:latin typeface="Constantia"/>
              </a:rPr>
              <a:t>&lt;number&gt;</a:t>
            </a:fld>
            <a:endParaRPr/>
          </a:p>
        </p:txBody>
      </p:sp>
      <p:pic>
        <p:nvPicPr>
          <p:cNvPr descr="" id="220" name="Picture 4"/>
          <p:cNvPicPr/>
          <p:nvPr/>
        </p:nvPicPr>
        <p:blipFill>
          <a:blip r:embed="rId1"/>
          <a:stretch>
            <a:fillRect/>
          </a:stretch>
        </p:blipFill>
        <p:spPr>
          <a:xfrm>
            <a:off x="287640" y="971640"/>
            <a:ext cx="4561560" cy="2952000"/>
          </a:xfrm>
          <a:prstGeom prst="rect">
            <a:avLst/>
          </a:prstGeom>
        </p:spPr>
      </p:pic>
      <p:sp>
        <p:nvSpPr>
          <p:cNvPr id="221" name="CustomShape 2"/>
          <p:cNvSpPr/>
          <p:nvPr/>
        </p:nvSpPr>
        <p:spPr>
          <a:xfrm>
            <a:off x="215640" y="251280"/>
            <a:ext cx="9144360" cy="518400"/>
          </a:xfrm>
          <a:prstGeom prst="rect">
            <a:avLst/>
          </a:prstGeom>
          <a:solidFill>
            <a:srgbClr val="009dd9"/>
          </a:solidFill>
          <a:ln w="38160">
            <a:solidFill>
              <a:srgbClr val="ffffff"/>
            </a:solidFill>
            <a:round/>
          </a:ln>
        </p:spPr>
        <p:txBody>
          <a:bodyPr/>
          <a:p>
            <a:r>
              <a:rPr lang="en-IN" sz="2800">
                <a:solidFill>
                  <a:srgbClr val="ffffff"/>
                </a:solidFill>
                <a:latin typeface="Times New Roman"/>
                <a:ea typeface="ＭＳ Ｐゴシック"/>
              </a:rPr>
              <a:t>Relativistic effects in properties (coinage elements)-Group 11</a:t>
            </a:r>
            <a:endParaRPr/>
          </a:p>
        </p:txBody>
      </p:sp>
      <p:sp>
        <p:nvSpPr>
          <p:cNvPr id="222" name="CustomShape 3"/>
          <p:cNvSpPr/>
          <p:nvPr/>
        </p:nvSpPr>
        <p:spPr>
          <a:xfrm>
            <a:off x="5574600" y="899640"/>
            <a:ext cx="3173760" cy="1189080"/>
          </a:xfrm>
          <a:prstGeom prst="rect">
            <a:avLst/>
          </a:prstGeom>
          <a:solidFill>
            <a:srgbClr val="ffffff"/>
          </a:solidFill>
          <a:ln w="25560">
            <a:solidFill>
              <a:srgbClr val="0f6fc6"/>
            </a:solidFill>
            <a:round/>
          </a:ln>
        </p:spPr>
        <p:txBody>
          <a:bodyPr wrap="none"/>
          <a:p>
            <a:r>
              <a:rPr lang="en-IN" sz="2400">
                <a:solidFill>
                  <a:srgbClr val="000000"/>
                </a:solidFill>
                <a:latin typeface="Times New Roman"/>
                <a:ea typeface="ＭＳ Ｐゴシック"/>
              </a:rPr>
              <a:t>29Cu: [Ar]3d104s1</a:t>
            </a:r>
            <a:endParaRPr/>
          </a:p>
          <a:p>
            <a:r>
              <a:rPr lang="en-IN" sz="2400">
                <a:solidFill>
                  <a:srgbClr val="000000"/>
                </a:solidFill>
                <a:latin typeface="Times New Roman"/>
                <a:ea typeface="ＭＳ Ｐゴシック"/>
              </a:rPr>
              <a:t>47Ag: [Kr]4d10 5s1</a:t>
            </a:r>
            <a:endParaRPr/>
          </a:p>
          <a:p>
            <a:r>
              <a:rPr lang="en-IN" sz="2400">
                <a:solidFill>
                  <a:srgbClr val="000000"/>
                </a:solidFill>
                <a:latin typeface="Times New Roman"/>
                <a:ea typeface="ＭＳ Ｐゴシック"/>
              </a:rPr>
              <a:t>79Au: [Xe]5d104f146s1</a:t>
            </a:r>
            <a:endParaRPr/>
          </a:p>
        </p:txBody>
      </p:sp>
      <p:sp>
        <p:nvSpPr>
          <p:cNvPr id="223" name="CustomShape 4"/>
          <p:cNvSpPr/>
          <p:nvPr/>
        </p:nvSpPr>
        <p:spPr>
          <a:xfrm>
            <a:off x="4824360" y="2195640"/>
            <a:ext cx="5256000" cy="2226240"/>
          </a:xfrm>
          <a:prstGeom prst="rect">
            <a:avLst/>
          </a:prstGeom>
          <a:gradFill>
            <a:gsLst>
              <a:gs pos="0">
                <a:srgbClr val="979797"/>
              </a:gs>
              <a:gs pos="100000">
                <a:srgbClr val="f9f9f9"/>
              </a:gs>
            </a:gsLst>
            <a:path path="circle"/>
          </a:gradFill>
          <a:ln w="9360">
            <a:solidFill>
              <a:srgbClr val="000000"/>
            </a:solidFill>
            <a:round/>
          </a:ln>
        </p:spPr>
        <p:txBody>
          <a:bodyPr/>
          <a:p>
            <a:pPr>
              <a:buSzPct val="45000"/>
              <a:buFont typeface="Arial"/>
              <a:buChar char="•"/>
            </a:pPr>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Cu, Ag, Au – ROHF and NR- CCSD(T)</a:t>
            </a:r>
            <a:endParaRPr/>
          </a:p>
          <a:p>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Electron correlation effects are similar</a:t>
            </a:r>
            <a:endParaRPr/>
          </a:p>
          <a:p>
            <a:pPr>
              <a:buSzPct val="45000"/>
              <a:buFont typeface="Arial"/>
              <a:buChar char="•"/>
            </a:pPr>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Cu – NR CCSD(T) result is close to expt.</a:t>
            </a:r>
            <a:endParaRPr/>
          </a:p>
          <a:p>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Ag – NR CCSD(T) result is differing by 0.5eV</a:t>
            </a:r>
            <a:endParaRPr/>
          </a:p>
          <a:p>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Au – NR CCSD(T) result is misleading</a:t>
            </a:r>
            <a:endParaRPr/>
          </a:p>
          <a:p>
            <a:pPr>
              <a:buSzPct val="45000"/>
              <a:buFont typeface="Arial"/>
              <a:buChar char="•"/>
            </a:pPr>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One component scalar relativistic DK – </a:t>
            </a:r>
            <a:endParaRPr/>
          </a:p>
          <a:p>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Close to experiment</a:t>
            </a:r>
            <a:endParaRPr/>
          </a:p>
        </p:txBody>
      </p:sp>
      <p:sp>
        <p:nvSpPr>
          <p:cNvPr id="224" name="CustomShape 5"/>
          <p:cNvSpPr/>
          <p:nvPr/>
        </p:nvSpPr>
        <p:spPr>
          <a:xfrm>
            <a:off x="0" y="4572000"/>
            <a:ext cx="10080360" cy="1554840"/>
          </a:xfrm>
          <a:prstGeom prst="rect">
            <a:avLst/>
          </a:prstGeom>
          <a:gradFill>
            <a:gsLst>
              <a:gs pos="0">
                <a:srgbClr val="979797"/>
              </a:gs>
              <a:gs pos="100000">
                <a:srgbClr val="f9f9f9"/>
              </a:gs>
            </a:gsLst>
            <a:path path="circle"/>
          </a:gradFill>
          <a:ln w="9360">
            <a:solidFill>
              <a:srgbClr val="000000"/>
            </a:solidFill>
            <a:round/>
          </a:ln>
        </p:spPr>
        <p:txBody>
          <a:bodyPr/>
          <a:p>
            <a:r>
              <a:rPr lang="en-IN" sz="2400">
                <a:solidFill>
                  <a:srgbClr val="ffffff"/>
                </a:solidFill>
                <a:latin typeface="Times New Roman"/>
                <a:ea typeface="ＭＳ Ｐゴシック"/>
              </a:rPr>
              <a:t>Apart from electron correlation – relativistic treatment is also  important</a:t>
            </a:r>
            <a:endParaRPr/>
          </a:p>
          <a:p>
            <a:pPr>
              <a:buSzPct val="45000"/>
              <a:buFont typeface="Wingdings"/>
              <a:buChar char="ü"/>
            </a:pPr>
            <a:r>
              <a:rPr lang="en-IN" sz="2400">
                <a:solidFill>
                  <a:srgbClr val="ffffff"/>
                </a:solidFill>
                <a:latin typeface="Times New Roman"/>
                <a:ea typeface="ＭＳ Ｐゴシック"/>
              </a:rPr>
              <a:t> </a:t>
            </a:r>
            <a:r>
              <a:rPr lang="en-IN" sz="2400">
                <a:solidFill>
                  <a:srgbClr val="ffffff"/>
                </a:solidFill>
                <a:latin typeface="Times New Roman"/>
                <a:ea typeface="ＭＳ Ｐゴシック"/>
              </a:rPr>
              <a:t>Non-relativistic Hamiltonian</a:t>
            </a:r>
            <a:endParaRPr/>
          </a:p>
          <a:p>
            <a:pPr>
              <a:buSzPct val="45000"/>
              <a:buFont typeface="Wingdings"/>
              <a:buChar char="ü"/>
            </a:pPr>
            <a:r>
              <a:rPr lang="en-IN" sz="2400">
                <a:solidFill>
                  <a:srgbClr val="ffffff"/>
                </a:solidFill>
                <a:latin typeface="Times New Roman"/>
                <a:ea typeface="ＭＳ Ｐゴシック"/>
              </a:rPr>
              <a:t> </a:t>
            </a:r>
            <a:r>
              <a:rPr lang="en-IN" sz="2400">
                <a:solidFill>
                  <a:srgbClr val="ffffff"/>
                </a:solidFill>
                <a:latin typeface="Times New Roman"/>
                <a:ea typeface="ＭＳ Ｐゴシック"/>
              </a:rPr>
              <a:t>Non-relativistic Hamiltonian + correlation</a:t>
            </a:r>
            <a:endParaRPr/>
          </a:p>
          <a:p>
            <a:pPr>
              <a:buSzPct val="45000"/>
              <a:buFont typeface="Wingdings"/>
              <a:buChar char="ü"/>
            </a:pPr>
            <a:r>
              <a:rPr lang="en-IN" sz="2400">
                <a:solidFill>
                  <a:srgbClr val="ffffff"/>
                </a:solidFill>
                <a:latin typeface="Times New Roman"/>
                <a:ea typeface="ＭＳ Ｐゴシック"/>
              </a:rPr>
              <a:t> </a:t>
            </a:r>
            <a:r>
              <a:rPr lang="en-IN" sz="2400">
                <a:solidFill>
                  <a:srgbClr val="ffffff"/>
                </a:solidFill>
                <a:latin typeface="Times New Roman"/>
                <a:ea typeface="ＭＳ Ｐゴシック"/>
              </a:rPr>
              <a:t>Relativistic Hamiltonian (at different approximations) </a:t>
            </a:r>
            <a:endParaRPr/>
          </a:p>
        </p:txBody>
      </p:sp>
      <p:sp>
        <p:nvSpPr>
          <p:cNvPr id="225" name="CustomShape 6"/>
          <p:cNvSpPr/>
          <p:nvPr/>
        </p:nvSpPr>
        <p:spPr>
          <a:xfrm>
            <a:off x="575640" y="6084000"/>
            <a:ext cx="8856720" cy="1189080"/>
          </a:xfrm>
          <a:prstGeom prst="rect">
            <a:avLst/>
          </a:prstGeom>
          <a:gradFill>
            <a:gsLst>
              <a:gs pos="0">
                <a:srgbClr val="005f90"/>
              </a:gs>
              <a:gs pos="100000">
                <a:srgbClr val="b0d5f8"/>
              </a:gs>
            </a:gsLst>
            <a:path path="circle"/>
          </a:gradFill>
          <a:ln w="9360">
            <a:solidFill>
              <a:srgbClr val="0074a0"/>
            </a:solidFill>
            <a:round/>
          </a:ln>
        </p:spPr>
        <p:txBody>
          <a:bodyPr/>
          <a:p>
            <a:r>
              <a:rPr lang="en-IN" sz="2400" u="sng">
                <a:solidFill>
                  <a:srgbClr val="000000"/>
                </a:solidFill>
                <a:latin typeface="Times New Roman"/>
                <a:ea typeface="ＭＳ Ｐゴシック"/>
              </a:rPr>
              <a:t>Atoms and Molecules are neither Relativistic or Non Relativistic – </a:t>
            </a:r>
            <a:r>
              <a:rPr lang="en-IN" sz="2400">
                <a:solidFill>
                  <a:srgbClr val="000000"/>
                </a:solidFill>
                <a:latin typeface="Times New Roman"/>
                <a:ea typeface="ＭＳ Ｐゴシック"/>
              </a:rPr>
              <a:t>The magnitude of relativistic effects are related to the accuracy  required for the property under consideration</a:t>
            </a:r>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6" name="TextShape 1"/>
          <p:cNvSpPr txBox="1"/>
          <p:nvPr/>
        </p:nvSpPr>
        <p:spPr>
          <a:xfrm>
            <a:off x="8736120" y="7007400"/>
            <a:ext cx="840960" cy="401400"/>
          </a:xfrm>
          <a:prstGeom prst="rect">
            <a:avLst/>
          </a:prstGeom>
        </p:spPr>
        <p:txBody>
          <a:bodyPr anchor="b" bIns="0" lIns="0" rIns="0" tIns="0"/>
          <a:p>
            <a:pPr algn="r"/>
            <a:fld id="{819151E1-E1D1-41F1-81B1-918101C1A171}" type="slidenum">
              <a:rPr lang="en-IN" sz="1300">
                <a:solidFill>
                  <a:srgbClr val="035c75"/>
                </a:solidFill>
                <a:latin typeface="Constantia"/>
              </a:rPr>
              <a:t>&lt;number&gt;</a:t>
            </a:fld>
            <a:endParaRPr/>
          </a:p>
        </p:txBody>
      </p:sp>
      <p:sp>
        <p:nvSpPr>
          <p:cNvPr id="227" name="CustomShape 2"/>
          <p:cNvSpPr/>
          <p:nvPr/>
        </p:nvSpPr>
        <p:spPr>
          <a:xfrm>
            <a:off x="215640" y="683640"/>
            <a:ext cx="9504720" cy="6490800"/>
          </a:xfrm>
          <a:prstGeom prst="rect">
            <a:avLst/>
          </a:prstGeom>
          <a:gradFill>
            <a:gsLst>
              <a:gs pos="0">
                <a:srgbClr val="979797"/>
              </a:gs>
              <a:gs pos="100000">
                <a:srgbClr val="f9f9f9"/>
              </a:gs>
            </a:gsLst>
            <a:path path="circle"/>
          </a:gradFill>
          <a:ln w="9360">
            <a:solidFill>
              <a:srgbClr val="000000"/>
            </a:solidFill>
            <a:round/>
          </a:ln>
        </p:spPr>
        <p:txBody>
          <a:bodyPr/>
          <a:p>
            <a:r>
              <a:rPr lang="en-IN" sz="3200" u="sng">
                <a:solidFill>
                  <a:srgbClr val="ffffff"/>
                </a:solidFill>
                <a:latin typeface="Times New Roman"/>
                <a:ea typeface="ＭＳ Ｐゴシック"/>
              </a:rPr>
              <a:t>Relativistic Calculations in Molecules</a:t>
            </a:r>
            <a:endParaRPr/>
          </a:p>
          <a:p>
            <a:pPr>
              <a:buSzPct val="45000"/>
              <a:buFont typeface="Arial"/>
              <a:buChar char="•"/>
            </a:pPr>
            <a:r>
              <a:rPr lang="en-IN" sz="2800">
                <a:solidFill>
                  <a:srgbClr val="ffffff"/>
                </a:solidFill>
                <a:latin typeface="Times New Roman"/>
                <a:ea typeface="ＭＳ Ｐゴシック"/>
              </a:rPr>
              <a:t> </a:t>
            </a:r>
            <a:r>
              <a:rPr b="1" lang="en-IN" sz="2800">
                <a:solidFill>
                  <a:srgbClr val="ffffff"/>
                </a:solidFill>
                <a:latin typeface="Times New Roman"/>
                <a:ea typeface="ＭＳ Ｐゴシック"/>
              </a:rPr>
              <a:t>Z&lt;40 – relativistic effects are small </a:t>
            </a:r>
            <a:r>
              <a:rPr lang="en-IN" sz="2800">
                <a:solidFill>
                  <a:srgbClr val="ffffff"/>
                </a:solidFill>
                <a:latin typeface="Times New Roman"/>
                <a:ea typeface="ＭＳ Ｐゴシック"/>
              </a:rPr>
              <a:t>(except nuclear dependent) </a:t>
            </a:r>
            <a:endParaRPr/>
          </a:p>
          <a:p>
            <a:endParaRPr/>
          </a:p>
          <a:p>
            <a:pPr>
              <a:buSzPct val="45000"/>
              <a:buFont typeface="Arial"/>
              <a:buChar char="•"/>
            </a:pPr>
            <a:r>
              <a:rPr lang="en-IN" sz="2800">
                <a:solidFill>
                  <a:srgbClr val="ffffff"/>
                </a:solidFill>
                <a:latin typeface="Times New Roman"/>
                <a:ea typeface="ＭＳ Ｐゴシック"/>
              </a:rPr>
              <a:t> </a:t>
            </a:r>
            <a:r>
              <a:rPr b="1" lang="en-IN" sz="2800">
                <a:solidFill>
                  <a:srgbClr val="ffffff"/>
                </a:solidFill>
                <a:latin typeface="Times New Roman"/>
                <a:ea typeface="ＭＳ Ｐゴシック"/>
              </a:rPr>
              <a:t>Computationally expensive</a:t>
            </a:r>
            <a:endParaRPr/>
          </a:p>
          <a:p>
            <a:r>
              <a:rPr lang="en-IN" sz="2800">
                <a:solidFill>
                  <a:srgbClr val="ffffff"/>
                </a:solidFill>
                <a:latin typeface="Times New Roman"/>
                <a:ea typeface="ＭＳ Ｐゴシック"/>
              </a:rPr>
              <a:t>    </a:t>
            </a:r>
            <a:r>
              <a:rPr lang="en-IN" sz="2800">
                <a:solidFill>
                  <a:srgbClr val="ffffff"/>
                </a:solidFill>
                <a:latin typeface="Times New Roman"/>
                <a:ea typeface="ＭＳ Ｐゴシック"/>
              </a:rPr>
              <a:t>Molecular calculation:  expansion techniques (Gaussians)</a:t>
            </a:r>
            <a:endParaRPr/>
          </a:p>
          <a:p>
            <a:endParaRPr/>
          </a:p>
          <a:p>
            <a:endParaRPr/>
          </a:p>
          <a:p>
            <a:endParaRPr/>
          </a:p>
          <a:p>
            <a:r>
              <a:rPr lang="en-IN" sz="2800">
                <a:solidFill>
                  <a:srgbClr val="ffffff"/>
                </a:solidFill>
                <a:latin typeface="Times New Roman"/>
                <a:ea typeface="ＭＳ Ｐゴシック"/>
              </a:rPr>
              <a:t>        </a:t>
            </a:r>
            <a:r>
              <a:rPr lang="en-IN" sz="2800">
                <a:solidFill>
                  <a:srgbClr val="ffffff"/>
                </a:solidFill>
                <a:latin typeface="Times New Roman"/>
                <a:ea typeface="ＭＳ Ｐゴシック"/>
              </a:rPr>
              <a:t>No. of small comp. = 2 * No. of large comp.</a:t>
            </a:r>
            <a:endParaRPr/>
          </a:p>
          <a:p>
            <a:endParaRPr/>
          </a:p>
          <a:p>
            <a:pPr>
              <a:buSzPct val="45000"/>
              <a:buFont typeface="Arial"/>
              <a:buChar char="•"/>
            </a:pPr>
            <a:r>
              <a:rPr lang="en-IN" sz="2800">
                <a:solidFill>
                  <a:srgbClr val="ffffff"/>
                </a:solidFill>
                <a:latin typeface="Times New Roman"/>
                <a:ea typeface="ＭＳ Ｐゴシック"/>
              </a:rPr>
              <a:t> </a:t>
            </a:r>
            <a:r>
              <a:rPr b="1" lang="en-IN" sz="2800">
                <a:solidFill>
                  <a:srgbClr val="ffffff"/>
                </a:solidFill>
                <a:latin typeface="Times New Roman"/>
                <a:ea typeface="ＭＳ Ｐゴシック"/>
              </a:rPr>
              <a:t>Coupling of spin and spatial wf – complex wf</a:t>
            </a:r>
            <a:endParaRPr/>
          </a:p>
          <a:p>
            <a:r>
              <a:rPr lang="en-IN" sz="2800">
                <a:solidFill>
                  <a:srgbClr val="ffffff"/>
                </a:solidFill>
                <a:latin typeface="Times New Roman"/>
                <a:ea typeface="ＭＳ Ｐゴシック"/>
              </a:rPr>
              <a:t> </a:t>
            </a:r>
            <a:r>
              <a:rPr lang="en-IN" sz="2800">
                <a:solidFill>
                  <a:srgbClr val="ffffff"/>
                </a:solidFill>
                <a:latin typeface="Times New Roman"/>
                <a:ea typeface="ＭＳ Ｐゴシック"/>
              </a:rPr>
              <a:t>- prevents  handling of spin and point group symmetry                  separately  </a:t>
            </a:r>
            <a:endParaRPr/>
          </a:p>
          <a:p>
            <a:endParaRPr/>
          </a:p>
        </p:txBody>
      </p:sp>
      <p:pic>
        <p:nvPicPr>
          <p:cNvPr descr="" id="228" name="Picture 2"/>
          <p:cNvPicPr/>
          <p:nvPr/>
        </p:nvPicPr>
        <p:blipFill>
          <a:blip r:embed="rId1"/>
          <a:stretch>
            <a:fillRect/>
          </a:stretch>
        </p:blipFill>
        <p:spPr>
          <a:xfrm>
            <a:off x="648000" y="3563640"/>
            <a:ext cx="7923960" cy="831600"/>
          </a:xfrm>
          <a:prstGeom prst="rect">
            <a:avLst/>
          </a:prstGeom>
        </p:spPr>
      </p:pic>
    </p:spTree>
  </p:cSld>
</p:sld>
</file>

<file path=ppt/slides/slide25.xml><?xml version="1.0" encoding="UTF-8" standalone="yes"?>
<p:sld xmlns:a="http://schemas.openxmlformats.org/drawingml/2006/main" xmlns:p="http://schemas.openxmlformats.org/presentationml/2006/main" xmlns:r="http://schemas.openxmlformats.org/officeDocument/2006/relationships"><p:cSld><p:spTree><p:nvGrpSpPr>        <p:cNvPr id="1" name=""/>        <p:cNvGrpSpPr/>        <p:nvPr/>      </p:nvGrpSpPr>      <p:grpSpPr>        <a:xfrm>          <a:off x="0" y="0"/>          <a:ext cx="0" cy="0"/>          <a:chOff x="0" y="0"/>          <a:chExt cx="0" cy="0"/>        </a:xfrm>      </p:grpSpPr><p:sp><p:nvSpPr><p:cNvPr id="229" name="TextShape 1"/><p:cNvSpPr txBox="1"/><p:nvPr/></p:nvSpPr><p:spPr><a:xfrm><a:off x="8736120" y="7007400"/><a:ext cx="840960" cy="401400"/></a:xfrm><a:prstGeom prst="rect"><a:avLst/></a:prstGeom></p:spPr><p:txBody><a:bodyPr anchor="b" bIns="0" lIns="0" rIns="0" tIns="0"/><a:p><a:pPr algn="r"></a:pPr><a:fld id="{3101A121-D121-41A1-8151-715141118141}" type="slidenum"><a:rPr lang="en-IN" sz="1300"><a:solidFill><a:srgbClr val="035c75"/></a:solidFill><a:latin typeface="Constantia"/></a:rPr><a:t>&lt;number&gt;</a:t></a:fld><a:endParaRPr/></a:p></p:txBody></p:sp><p:sp><p:nvSpPr><p:cNvPr id="230" name="CustomShape 2"/><p:cNvSpPr/><p:nvPr/></p:nvSpPr><p:spPr><a:xfrm><a:off x="0" y="0"/><a:ext cx="9720360" cy="1310760"/></a:xfrm><a:prstGeom prst="rect"><a:avLst></a:avLst></a:prstGeom><a:solidFill><a:srgbClr val="009dd9"/></a:solidFill><a:ln w="38160"><a:solidFill><a:srgbClr val="ffffff"/></a:solidFill><a:round/></a:ln></p:spPr><p:txBody><a:bodyPr/><a:p><a:r><a:rPr lang="en-IN" sz="3200"><a:solidFill><a:srgbClr val="ffffff"/></a:solidFill><a:latin typeface="Times New Roman"/><a:ea typeface="ＭＳ Ｐゴシック"/></a:rPr><a:t>Decoupling schemes: 4 to 2 component Hamiltonians</a:t></a:r><a:endParaRPr/></a:p><a:p><a:r><a:rPr lang="en-IN" sz="2400"><a:solidFill><a:srgbClr val="ffffff"/></a:solidFill><a:latin typeface="Times New Roman"/><a:ea typeface="ＭＳ Ｐゴシック"/></a:rPr><a:t>- Unitary transformation of the Dirac Hamiltonian accurate to various orders of some expansion parameters</a:t></a:r><a:endParaRPr/></a:p></p:txBody></p:sp><p:sp><p:nvSpPr><p:cNvPr id="231" name="CustomShape 3"/><p:cNvSpPr/><p:nvPr/></p:nvSpPr><p:spPr><a:xfrm><a:off x="359640" y="1475640"/><a:ext cx="9360720" cy="2286360"/></a:xfrm><a:prstGeom prst="rect"><a:avLst></a:avLst></a:prstGeom><a:gradFill><a:gsLst><a:gs pos="0"><a:srgbClr val="979797"/></a:gs><a:gs pos="100000"><a:srgbClr val="f9f9f9"/></a:gs></a:gsLst><a:path path="circle"/></a:gradFill><a:ln w="9360"><a:solidFill><a:srgbClr val="000000"/></a:solidFill><a:round/></a:ln></p:spPr><p:txBody><a:bodyPr/><a:p><a:r><a:rPr b="1" lang="en-IN" sz="2400" u="sng"><a:solidFill><a:srgbClr val="ffffff"/></a:solidFill><a:latin typeface="Times New Roman"/><a:ea typeface="ＭＳ Ｐゴシック"/></a:rPr><a:t>Attributes of approximate relativistic Hamiltonian</a:t></a:r><a:endParaRPr/></a:p><a:p><a:pPr><a:buSzPct val="45000"/><a:buFont typeface="Arial"/><a:buChar char="•"/></a:pPr><a:r><a:rPr lang="en-IN" sz="2400"><a:solidFill><a:srgbClr val="ffffff"/></a:solidFill><a:latin typeface="Times New Roman"/><a:ea typeface="ＭＳ Ｐゴシック"/></a:rPr><a:t>Accurate results close to 4 component calculations</a:t></a:r><a:endParaRPr/></a:p><a:p><a:pPr><a:buSzPct val="45000"/><a:buFont typeface="Arial"/><a:buChar char="•"/></a:pPr><a:r><a:rPr lang="en-IN" sz="2400"><a:solidFill><a:srgbClr val="ffffff"/></a:solidFill><a:latin typeface="Times New Roman"/><a:ea typeface="ＭＳ Ｐゴシック"/></a:rPr><a:t>Well balanced to treat heavy and light elements and molecules</a:t></a:r><a:endParaRPr/></a:p><a:p><a:pPr><a:buSzPct val="45000"/><a:buFont typeface="Arial"/><a:buChar char="•"/></a:pPr><a:r><a:rPr lang="en-IN" sz="2400"><a:solidFill><a:srgbClr val="ffffff"/></a:solidFill><a:latin typeface="Times New Roman"/><a:ea typeface="ＭＳ Ｐゴシック"/></a:rPr><a:t>Variationally stable</a:t></a:r><a:endParaRPr/></a:p><a:p><a:r><a:rPr lang="en-IN" sz="2400"><a:solidFill><a:srgbClr val="ffffff"/></a:solidFill><a:latin typeface="Times New Roman"/><a:ea typeface="ＭＳ Ｐゴシック"/></a:rPr><a:t>              </a:t></a:r><a:r><a:rPr lang="en-IN" sz="2400"><a:solidFill><a:srgbClr val="ffffff"/></a:solidFill><a:latin typeface="Times New Roman"/><a:ea typeface="ＭＳ Ｐゴシック"/></a:rPr><a:t>(i)   Foldy-Wouthuysen (FW) transformation</a:t></a:r><a:endParaRPr/></a:p><a:p><a:r><a:rPr lang="en-IN" sz="2400"><a:solidFill><a:srgbClr val="ffffff"/></a:solidFill><a:latin typeface="Times New Roman"/><a:ea typeface="ＭＳ Ｐゴシック"/></a:rPr><a:t>              </a:t></a:r><a:r><a:rPr lang="en-IN" sz="2400"><a:solidFill><a:srgbClr val="ffffff"/></a:solidFill><a:latin typeface="Times New Roman"/><a:ea typeface="ＭＳ Ｐゴシック"/></a:rPr><a:t>(ii)  Douglas-Kroll (DK) transformation</a:t></a:r><a:endParaRPr/></a:p></p:txBody></p:sp><p:pic><p:nvPicPr><p:cNvPr descr="" id="232" name="Picture 5"/><p:cNvPicPr/><p:nvPr/></p:nvPicPr><p:blipFill><a:blip r:embed="rId1"></a:blip><a:stretch><a:fillRect/></a:stretch></p:blipFill><p:spPr><a:xfrm><a:off x="431640" y="4428000"/><a:ext cx="3596400" cy="819000"/></a:xfrm><a:prstGeom prst="rect"><a:avLst/></a:prstGeom></p:spPr></p:pic><p:sp><p:nvSpPr><p:cNvPr id="233" name="CustomShape 4"/><p:cNvSpPr/><p:nvPr/></p:nvSpPr><p:spPr><a:xfrm><a:off x="287640" y="3852000"/><a:ext cx="7992360" cy="457560"/></a:xfrm><a:prstGeom prst="rect"><a:avLst></a:avLst></a:prstGeom><a:gradFill><a:gsLst><a:gs pos="0"><a:srgbClr val="8da7e3"/></a:gs><a:gs pos="100000"><a:srgbClr val="f7f9fe"/></a:gs></a:gsLst><a:path path="circle"/></a:gradFill><a:ln w="9360"><a:solidFill><a:srgbClr val="095294"/></a:solidFill><a:round/></a:ln></p:spPr><p:txBody><a:bodyPr/><a:p><a:r><a:rPr lang="en-IN" sz="2400"><a:solidFill><a:srgbClr val="ffffff"/></a:solidFill><a:latin typeface="Times New Roman"/><a:ea typeface="ＭＳ Ｐゴシック"/></a:rPr><a:t>Foldy-Wouthuysen (FW) transformation : PRA, 78, (1950) 29</a:t></a:r><a:endParaRPr/></a:p></p:txBody></p:sp><p:pic><p:nvPicPr><p:cNvPr descr="" id="234" name="Picture 6"/><p:cNvPicPr/><p:nvPr/></p:nvPicPr><p:blipFill><a:blip r:embed="rId2"></a:blip><a:stretch><a:fillRect/></a:stretch></p:blipFill><p:spPr><a:xfrm><a:off x="4176360" y="4500000"/><a:ext cx="2952000" cy="572040"/></a:xfrm><a:prstGeom prst="rect"><a:avLst/></a:prstGeom></p:spPr></p:pic><p:sp><p:nvSpPr><p:cNvPr id="235" name="CustomShape 5"/><p:cNvSpPr/><p:nvPr/></p:nvSpPr><p:spPr><a:xfrm><a:off x="7272720" y="4428000"/><a:ext cx="2807640" cy="823320"/></a:xfrm><a:prstGeom prst="rect"><a:avLst></a:avLst></a:prstGeom><a:gradFill><a:gsLst><a:gs pos="0"><a:srgbClr val="979797"/></a:gs><a:gs pos="100000"><a:srgbClr val="f9f9f9"/></a:gs></a:gsLst><a:path path="circle"/></a:gradFill><a:ln w="9360"><a:solidFill><a:srgbClr val="000000"/></a:solidFill><a:round/></a:ln></p:spPr><p:txBody><a:bodyPr/><a:p><a:r><a:rPr lang="en-IN" sz="2400"><a:solidFill><a:srgbClr val="ffffff"/></a:solidFill><a:latin typeface="Times New Roman"/><a:ea typeface="ＭＳ Ｐゴシック"/></a:rPr><a:t>Product of series of</a:t></a:r><a:endParaRPr/></a:p><a:p><a:r><a:rPr lang="en-IN" sz="2400"><a:solidFill><a:srgbClr val="ffffff"/></a:solidFill><a:latin typeface="Times New Roman"/><a:ea typeface="ＭＳ Ｐゴシック"/></a:rPr><a:t> </a:t></a:r><a:r><a:rPr lang="en-IN" sz="2400"><a:solidFill><a:srgbClr val="ffffff"/></a:solidFill><a:latin typeface="Times New Roman"/><a:ea typeface="ＭＳ Ｐゴシック"/></a:rPr><a:t>transformations</a:t></a:r><a:endParaRPr/></a:p></p:txBody></p:sp><p:pic><p:nvPicPr><p:cNvPr descr="" id="236" name="Picture 7"/><p:cNvPicPr/><p:nvPr/></p:nvPicPr><p:blipFill><a:blip r:embed="rId3"></a:blip><a:stretch><a:fillRect/></a:stretch></p:blipFill><p:spPr><a:xfrm><a:off x="0" y="5292000"/><a:ext cx="4817520" cy="647640"/></a:xfrm><a:prstGeom prst="rect"><a:avLst/></a:prstGeom></p:spPr></p:pic><p:sp><p:nvSpPr><p:cNvPr id="237" name="CustomShape 6"/><p:cNvSpPr/><p:nvPr/></p:nvSpPr><p:spPr><a:xfrm><a:off x="5040360" y="5292000"/><a:ext cx="1511640" cy="719640"/></a:xfrm><a:prstGeom prst="rightArrow"><a:avLst><a:gd fmla="val 16200" name="adj1"/><a:gd fmla="val 5400" name="adj2"/></a:avLst></a:prstGeom><a:solidFill><a:srgbClr val="0f6fc6"/></a:solidFill><a:ln w="25560"><a:solidFill><a:srgbClr val="0b5292"/></a:solidFill><a:round/></a:ln></p:spPr><p:txBody><a:bodyPr anchor="ctr"/><a:p><a:pPr algn="ctr"></a:pPr><a:r><a:rPr lang="en-IN" sz="2400"><a:solidFill><a:srgbClr val="ffffff"/></a:solidFill><a:latin typeface="Times New Roman"/><a:ea typeface="ＭＳ Ｐゴシック"/></a:rPr><a:t>FW </a:t></a:r><a:endParaRPr/></a:p></p:txBody></p:sp><p:pic><p:nvPicPr><p:cNvPr descr="" id="238" name="Picture 8"/><p:cNvPicPr/><p:nvPr/></p:nvPicPr><p:blipFill><a:blip r:embed="rId4"></a:blip><a:stretch><a:fillRect/></a:stretch></p:blipFill><p:spPr><a:xfrm><a:off x="6768360" y="5292000"/><a:ext cx="2664000" cy="689040"/></a:xfrm><a:prstGeom prst="rect"><a:avLst/></a:prstGeom></p:spPr></p:pic><p:sp><p:nvSpPr><p:cNvPr id="239" name="CustomShape 7"/><p:cNvSpPr/><p:nvPr/></p:nvSpPr><p:spPr><a:xfrm><a:off x="3096000" y="6084000"/><a:ext cx="3240000" cy="1259280"/></a:xfrm><a:prstGeom prst="flowChartAlternateProcess"><a:avLst></a:avLst></a:prstGeom><a:solidFill><a:srgbClr val="0f6fc6"/></a:solidFill><a:ln w="25560"><a:solidFill><a:srgbClr val="0b5292"/></a:solidFill><a:round/></a:ln></p:spPr><p:txBody><a:bodyPr anchor="ctr"/><a:p><a:pPr algn="ctr"></a:pPr><a:r><a:rPr lang="en-IN" sz="2400"><a:solidFill><a:srgbClr val="000000"/></a:solidFill><a:latin typeface="Times New Roman"/><a:ea typeface="ＭＳ Ｐゴシック"/></a:rPr><a:t>Coulomb, spin-orbit, spin-spin, orbit-orbit, higher order terms</a:t></a:r><a:endParaRPr/></a:p></p:txBody></p:sp><p:sp><p:nvSpPr><p:cNvPr id="240" name="CustomShape 8"/><p:cNvSpPr/><p:nvPr/></p:nvSpPr><p:spPr><a:xfrm><a:off x="6552360" y="6228000"/><a:ext cx="3528000" cy="1331280"/></a:xfrm><a:prstGeom prst="ellipse"><a:avLst></a:avLst></a:prstGeom><a:solidFill><a:srgbClr val="0f6fc6"/></a:solidFill><a:ln w="25560"><a:solidFill><a:srgbClr val="0b5292"/></a:solidFill><a:round/></a:ln></p:spPr><p:txBody><a:bodyPr anchor="ctr"/><a:p><a:pPr algn="ctr"></a:pPr><a:r><a:rPr lang="en-IN" sz="2400"><a:solidFill><a:srgbClr val="000000"/></a:solidFill><a:latin typeface="Times New Roman"/><a:ea typeface="ＭＳ Ｐゴシック"/></a:rPr><a:t>First order relativistic Hamiltonian</a:t></a:r><a:endParaRPr/></a:p></p:txBody></p:sp><p:cxnSp><p:nvCxnSpPr><p:cNvPr id="241" name="Line 9"/><p:cNvCxnSpPr></p:cNvCxnSpPr><p:nvPr/></p:nvCxnSpPr><p:spPr><1pic:xfrm><a:off x="6192360" y="5724000"/><a:ext cx="2664720" cy="792360"/></1pic:xfrm><a:prstGeom prst="straightConnector1"><a:avLst/></a:prstGeom><a:ln w="25560"><a:solidFill><a:srgbClr val="095294"/></a:solidFill><a:round/><a:tailEnd len="med" type="triangle" w="med"/></a:ln></p:spPr></p:cxnSp><p:sp><p:nvSpPr><p:cNvPr id="242" name="CustomShape 10"/><p:cNvSpPr/><p:nvPr/></p:nvSpPr><p:spPr><a:xfrm><a:off x="215640" y="6228000"/><a:ext cx="2736000" cy="1043280"/></a:xfrm><a:prstGeom prst="flowChartAlternateProcess"><a:avLst></a:avLst></a:prstGeom><a:solidFill><a:srgbClr val="0f6fc6"/></a:solidFill><a:ln w="25560"><a:solidFill><a:srgbClr val="0b5292"/></a:solidFill><a:round/></a:ln></p:spPr><p:txBody><a:bodyPr anchor="ctr"/><a:p><a:pPr><a:buSzPct val="45000"/><a:buFont typeface="Arial"/><a:buChar char="•"/></a:pPr><a:r><a:rPr lang="en-IN" sz="2400"><a:solidFill><a:srgbClr val="000000"/></a:solidFill><a:latin typeface="Times New Roman"/><a:ea typeface="ＭＳ Ｐゴシック"/></a:rPr><a:t>Highly singular</a:t></a:r><a:endParaRPr/></a:p><a:p><a:pPr><a:buSzPct val="45000"/><a:buFont typeface="Arial"/><a:buChar char="•"/></a:pPr><a:r><a:rPr lang="en-IN" sz="2400"><a:solidFill><a:srgbClr val="000000"/></a:solidFill><a:latin typeface="Times New Roman"/><a:ea typeface="ＭＳ Ｐゴシック"/></a:rPr><a:t>Variationally unstable</a:t></a:r><a:endParaRPr/></a:p></p:txBody></p:sp></p:spTree></p:cSld></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3" name="TextShape 1"/>
          <p:cNvSpPr txBox="1"/>
          <p:nvPr/>
        </p:nvSpPr>
        <p:spPr>
          <a:xfrm>
            <a:off x="8736120" y="7007400"/>
            <a:ext cx="840960" cy="401400"/>
          </a:xfrm>
          <a:prstGeom prst="rect">
            <a:avLst/>
          </a:prstGeom>
        </p:spPr>
        <p:txBody>
          <a:bodyPr anchor="b" bIns="0" lIns="0" rIns="0" tIns="0"/>
          <a:p>
            <a:pPr algn="r"/>
            <a:fld id="{81A111E1-91C1-4191-91D1-51B141F181C1}" type="slidenum">
              <a:rPr lang="en-IN" sz="1300">
                <a:solidFill>
                  <a:srgbClr val="035c75"/>
                </a:solidFill>
                <a:latin typeface="Constantia"/>
              </a:rPr>
              <a:t>&lt;number&gt;</a:t>
            </a:fld>
            <a:endParaRPr/>
          </a:p>
        </p:txBody>
      </p:sp>
      <p:sp>
        <p:nvSpPr>
          <p:cNvPr id="244" name="CustomShape 2"/>
          <p:cNvSpPr/>
          <p:nvPr/>
        </p:nvSpPr>
        <p:spPr>
          <a:xfrm>
            <a:off x="287640" y="251280"/>
            <a:ext cx="6048360" cy="945000"/>
          </a:xfrm>
          <a:prstGeom prst="rect">
            <a:avLst/>
          </a:prstGeom>
          <a:gradFill>
            <a:gsLst>
              <a:gs pos="0">
                <a:srgbClr val="8da7e3"/>
              </a:gs>
              <a:gs pos="100000">
                <a:srgbClr val="f7f9fe"/>
              </a:gs>
            </a:gsLst>
            <a:path path="circle"/>
          </a:gradFill>
          <a:ln w="9360">
            <a:solidFill>
              <a:srgbClr val="095294"/>
            </a:solidFill>
            <a:round/>
          </a:ln>
        </p:spPr>
        <p:txBody>
          <a:bodyPr/>
          <a:p>
            <a:r>
              <a:rPr lang="en-IN" sz="3200">
                <a:solidFill>
                  <a:srgbClr val="ffffff"/>
                </a:solidFill>
                <a:latin typeface="Times New Roman"/>
                <a:ea typeface="ＭＳ Ｐゴシック"/>
              </a:rPr>
              <a:t>Douglas-Kroll (DK) transformation</a:t>
            </a:r>
            <a:endParaRPr/>
          </a:p>
          <a:p>
            <a:r>
              <a:rPr lang="en-IN" sz="2400">
                <a:solidFill>
                  <a:srgbClr val="ffffff"/>
                </a:solidFill>
                <a:latin typeface="Times New Roman"/>
                <a:ea typeface="ＭＳ Ｐゴシック"/>
              </a:rPr>
              <a:t>(Ann. Phys. 82(1974)89) </a:t>
            </a:r>
            <a:endParaRPr/>
          </a:p>
        </p:txBody>
      </p:sp>
      <p:sp>
        <p:nvSpPr>
          <p:cNvPr id="245" name="CustomShape 3"/>
          <p:cNvSpPr/>
          <p:nvPr/>
        </p:nvSpPr>
        <p:spPr>
          <a:xfrm>
            <a:off x="6441840" y="323280"/>
            <a:ext cx="3422520" cy="1142640"/>
          </a:xfrm>
          <a:prstGeom prst="rect">
            <a:avLst/>
          </a:prstGeom>
          <a:gradFill>
            <a:gsLst>
              <a:gs pos="0">
                <a:srgbClr val="979797"/>
              </a:gs>
              <a:gs pos="100000">
                <a:srgbClr val="f9f9f9"/>
              </a:gs>
            </a:gsLst>
            <a:path path="circle"/>
          </a:gradFill>
          <a:ln w="9360">
            <a:solidFill>
              <a:srgbClr val="000000"/>
            </a:solidFill>
            <a:round/>
          </a:ln>
        </p:spPr>
        <p:txBody>
          <a:bodyPr/>
          <a:p>
            <a:r>
              <a:rPr lang="en-IN" sz="2300" u="sng">
                <a:solidFill>
                  <a:srgbClr val="ffffff"/>
                </a:solidFill>
                <a:latin typeface="Times New Roman"/>
                <a:ea typeface="ＭＳ Ｐゴシック"/>
              </a:rPr>
              <a:t>Expansion parameter:</a:t>
            </a:r>
            <a:endParaRPr/>
          </a:p>
          <a:p>
            <a:r>
              <a:rPr lang="en-IN" sz="2300">
                <a:solidFill>
                  <a:srgbClr val="ffffff"/>
                </a:solidFill>
                <a:latin typeface="Times New Roman"/>
                <a:ea typeface="ＭＳ Ｐゴシック"/>
              </a:rPr>
              <a:t>FW transformation : (1/c)</a:t>
            </a:r>
            <a:endParaRPr/>
          </a:p>
          <a:p>
            <a:r>
              <a:rPr lang="en-IN" sz="2300">
                <a:solidFill>
                  <a:srgbClr val="ffffff"/>
                </a:solidFill>
                <a:latin typeface="Times New Roman"/>
                <a:ea typeface="ＭＳ Ｐゴシック"/>
              </a:rPr>
              <a:t>DK transformation : V ext</a:t>
            </a:r>
            <a:endParaRPr/>
          </a:p>
        </p:txBody>
      </p:sp>
      <p:sp>
        <p:nvSpPr>
          <p:cNvPr id="246" name="CustomShape 4"/>
          <p:cNvSpPr/>
          <p:nvPr/>
        </p:nvSpPr>
        <p:spPr>
          <a:xfrm>
            <a:off x="0" y="2195640"/>
            <a:ext cx="9864360" cy="3078000"/>
          </a:xfrm>
          <a:prstGeom prst="rect">
            <a:avLst/>
          </a:prstGeom>
          <a:gradFill>
            <a:gsLst>
              <a:gs pos="0">
                <a:srgbClr val="979797"/>
              </a:gs>
              <a:gs pos="100000">
                <a:srgbClr val="f9f9f9"/>
              </a:gs>
            </a:gsLst>
            <a:path path="circle"/>
          </a:gradFill>
          <a:ln w="9360">
            <a:solidFill>
              <a:srgbClr val="000000"/>
            </a:solidFill>
            <a:round/>
          </a:ln>
        </p:spPr>
        <p:txBody>
          <a:bodyPr/>
          <a:p>
            <a:r>
              <a:rPr b="1" lang="en-IN" sz="2800" u="sng">
                <a:solidFill>
                  <a:srgbClr val="ffffff"/>
                </a:solidFill>
                <a:latin typeface="Times New Roman"/>
                <a:ea typeface="ＭＳ Ｐゴシック"/>
              </a:rPr>
              <a:t>Idea</a:t>
            </a:r>
            <a:r>
              <a:rPr lang="en-IN" sz="2800">
                <a:solidFill>
                  <a:srgbClr val="ffffff"/>
                </a:solidFill>
                <a:latin typeface="Times New Roman"/>
                <a:ea typeface="ＭＳ Ｐゴシック"/>
              </a:rPr>
              <a:t>: Block diagonalisation of the Dirac operator</a:t>
            </a:r>
            <a:endParaRPr/>
          </a:p>
          <a:p>
            <a:endParaRPr/>
          </a:p>
          <a:p>
            <a:endParaRPr/>
          </a:p>
          <a:p>
            <a:endParaRPr/>
          </a:p>
          <a:p>
            <a:r>
              <a:rPr b="1" lang="en-IN" sz="2800" u="sng">
                <a:solidFill>
                  <a:srgbClr val="ffffff"/>
                </a:solidFill>
                <a:latin typeface="Times New Roman"/>
                <a:ea typeface="ＭＳ Ｐゴシック"/>
              </a:rPr>
              <a:t>Identify:</a:t>
            </a:r>
            <a:r>
              <a:rPr lang="en-IN" sz="2800">
                <a:solidFill>
                  <a:srgbClr val="ffffff"/>
                </a:solidFill>
                <a:latin typeface="Times New Roman"/>
                <a:ea typeface="ＭＳ Ｐゴシック"/>
              </a:rPr>
              <a:t>  odd  operators (couples LS or SL) : cαp </a:t>
            </a:r>
            <a:endParaRPr/>
          </a:p>
          <a:p>
            <a:r>
              <a:rPr lang="en-IN" sz="2800">
                <a:solidFill>
                  <a:srgbClr val="ffffff"/>
                </a:solidFill>
                <a:latin typeface="Times New Roman"/>
                <a:ea typeface="ＭＳ Ｐゴシック"/>
              </a:rPr>
              <a:t>                  </a:t>
            </a:r>
            <a:r>
              <a:rPr lang="en-IN" sz="2800">
                <a:solidFill>
                  <a:srgbClr val="ffffff"/>
                </a:solidFill>
                <a:latin typeface="Times New Roman"/>
                <a:ea typeface="ＭＳ Ｐゴシック"/>
              </a:rPr>
              <a:t>even operators (couples LL or SS) : (β -1), V</a:t>
            </a:r>
            <a:endParaRPr/>
          </a:p>
          <a:p>
            <a:r>
              <a:rPr b="1" lang="en-IN" sz="2800" u="sng">
                <a:solidFill>
                  <a:srgbClr val="ffffff"/>
                </a:solidFill>
                <a:latin typeface="Times New Roman"/>
                <a:ea typeface="ＭＳ Ｐゴシック"/>
              </a:rPr>
              <a:t>Find: </a:t>
            </a:r>
            <a:r>
              <a:rPr lang="en-IN" sz="2800">
                <a:solidFill>
                  <a:srgbClr val="ffffff"/>
                </a:solidFill>
                <a:latin typeface="Times New Roman"/>
                <a:ea typeface="ＭＳ Ｐゴシック"/>
              </a:rPr>
              <a:t>A unitary matrix which removes the odd terms</a:t>
            </a:r>
            <a:endParaRPr/>
          </a:p>
        </p:txBody>
      </p:sp>
      <p:pic>
        <p:nvPicPr>
          <p:cNvPr descr="" id="247" name="Picture 2"/>
          <p:cNvPicPr/>
          <p:nvPr/>
        </p:nvPicPr>
        <p:blipFill>
          <a:blip r:embed="rId1"/>
          <a:stretch>
            <a:fillRect/>
          </a:stretch>
        </p:blipFill>
        <p:spPr>
          <a:xfrm>
            <a:off x="1008000" y="1403640"/>
            <a:ext cx="3205800" cy="647640"/>
          </a:xfrm>
          <a:prstGeom prst="rect">
            <a:avLst/>
          </a:prstGeom>
        </p:spPr>
      </p:pic>
      <p:sp>
        <p:nvSpPr>
          <p:cNvPr id="248" name="CustomShape 5"/>
          <p:cNvSpPr/>
          <p:nvPr/>
        </p:nvSpPr>
        <p:spPr>
          <a:xfrm>
            <a:off x="4777200" y="1547640"/>
            <a:ext cx="4309200" cy="457560"/>
          </a:xfrm>
          <a:prstGeom prst="rect">
            <a:avLst/>
          </a:prstGeom>
          <a:gradFill>
            <a:gsLst>
              <a:gs pos="0">
                <a:srgbClr val="8da7e3"/>
              </a:gs>
              <a:gs pos="100000">
                <a:srgbClr val="f7f9fe"/>
              </a:gs>
            </a:gsLst>
            <a:path path="circle"/>
          </a:gradFill>
          <a:ln w="9360">
            <a:solidFill>
              <a:srgbClr val="095294"/>
            </a:solidFill>
            <a:round/>
          </a:ln>
        </p:spPr>
        <p:txBody>
          <a:bodyPr wrap="none"/>
          <a:p>
            <a:r>
              <a:rPr lang="en-IN" sz="2400">
                <a:solidFill>
                  <a:srgbClr val="ffffff"/>
                </a:solidFill>
                <a:latin typeface="Times New Roman"/>
                <a:ea typeface="ＭＳ Ｐゴシック"/>
              </a:rPr>
              <a:t>W n is an anti-Hermitian operator</a:t>
            </a:r>
            <a:endParaRPr/>
          </a:p>
        </p:txBody>
      </p:sp>
      <p:pic>
        <p:nvPicPr>
          <p:cNvPr descr="" id="249" name="Picture 3"/>
          <p:cNvPicPr/>
          <p:nvPr/>
        </p:nvPicPr>
        <p:blipFill>
          <a:blip r:embed="rId2"/>
          <a:stretch>
            <a:fillRect/>
          </a:stretch>
        </p:blipFill>
        <p:spPr>
          <a:xfrm>
            <a:off x="0" y="5508000"/>
            <a:ext cx="6942240" cy="675000"/>
          </a:xfrm>
          <a:prstGeom prst="rect">
            <a:avLst/>
          </a:prstGeom>
        </p:spPr>
      </p:pic>
      <p:sp>
        <p:nvSpPr>
          <p:cNvPr id="250" name="CustomShape 6"/>
          <p:cNvSpPr/>
          <p:nvPr/>
        </p:nvSpPr>
        <p:spPr>
          <a:xfrm>
            <a:off x="287640" y="6300000"/>
            <a:ext cx="9360720" cy="1006560"/>
          </a:xfrm>
          <a:prstGeom prst="rect">
            <a:avLst/>
          </a:prstGeom>
          <a:gradFill>
            <a:gsLst>
              <a:gs pos="0">
                <a:srgbClr val="8da7e3"/>
              </a:gs>
              <a:gs pos="100000">
                <a:srgbClr val="f7f9fe"/>
              </a:gs>
            </a:gsLst>
            <a:path path="circle"/>
          </a:gradFill>
          <a:ln w="9360">
            <a:solidFill>
              <a:srgbClr val="095294"/>
            </a:solidFill>
            <a:round/>
          </a:ln>
        </p:spPr>
        <p:txBody>
          <a:bodyPr/>
          <a:p>
            <a:r>
              <a:rPr lang="en-IN" sz="2000">
                <a:solidFill>
                  <a:srgbClr val="ffffff"/>
                </a:solidFill>
                <a:latin typeface="Times New Roman"/>
                <a:ea typeface="ＭＳ Ｐゴシック"/>
              </a:rPr>
              <a:t>DK2- Hess, PRA 32(1985) 756, Hess, PRA 33(1986) 3742</a:t>
            </a:r>
            <a:endParaRPr/>
          </a:p>
          <a:p>
            <a:r>
              <a:rPr lang="en-IN" sz="2000">
                <a:solidFill>
                  <a:srgbClr val="ffffff"/>
                </a:solidFill>
                <a:latin typeface="Times New Roman"/>
                <a:ea typeface="ＭＳ Ｐゴシック"/>
              </a:rPr>
              <a:t>DK3- Nakajima, Hirao, JCP, 113 (2000) 7786</a:t>
            </a:r>
            <a:endParaRPr/>
          </a:p>
          <a:p>
            <a:r>
              <a:rPr lang="en-IN" sz="2000">
                <a:solidFill>
                  <a:srgbClr val="ffffff"/>
                </a:solidFill>
                <a:latin typeface="Times New Roman"/>
                <a:ea typeface="ＭＳ Ｐゴシック"/>
              </a:rPr>
              <a:t>DKH – infinite order – Reiher, Wolf, JCP, 121 (2004) 2037; JCP, 121(2004) 10945</a:t>
            </a:r>
            <a:endParaRPr/>
          </a:p>
        </p:txBody>
      </p:sp>
      <p:sp>
        <p:nvSpPr>
          <p:cNvPr id="251" name="CustomShape 7"/>
          <p:cNvSpPr/>
          <p:nvPr/>
        </p:nvSpPr>
        <p:spPr>
          <a:xfrm>
            <a:off x="7128720" y="5220000"/>
            <a:ext cx="2664000" cy="1189080"/>
          </a:xfrm>
          <a:prstGeom prst="rect">
            <a:avLst/>
          </a:prstGeom>
          <a:gradFill>
            <a:gsLst>
              <a:gs pos="0">
                <a:srgbClr val="8da7e3"/>
              </a:gs>
              <a:gs pos="100000">
                <a:srgbClr val="f7f9fe"/>
              </a:gs>
            </a:gsLst>
            <a:path path="circle"/>
          </a:gradFill>
          <a:ln w="9360">
            <a:solidFill>
              <a:srgbClr val="095294"/>
            </a:solidFill>
            <a:round/>
          </a:ln>
        </p:spPr>
        <p:txBody>
          <a:bodyPr/>
          <a:p>
            <a:r>
              <a:rPr lang="en-IN" sz="2400">
                <a:solidFill>
                  <a:srgbClr val="ffffff"/>
                </a:solidFill>
                <a:latin typeface="Times New Roman"/>
                <a:ea typeface="ＭＳ Ｐゴシック"/>
              </a:rPr>
              <a:t>2nd order in Vext   DK2  (good for chemical appli.)</a:t>
            </a:r>
            <a:endParaRPr/>
          </a:p>
        </p:txBody>
      </p:sp>
      <p:pic>
        <p:nvPicPr>
          <p:cNvPr descr="" id="252" name="Picture 3"/>
          <p:cNvPicPr/>
          <p:nvPr/>
        </p:nvPicPr>
        <p:blipFill>
          <a:blip r:embed="rId3"/>
          <a:stretch>
            <a:fillRect/>
          </a:stretch>
        </p:blipFill>
        <p:spPr>
          <a:xfrm>
            <a:off x="359640" y="2699640"/>
            <a:ext cx="3975120" cy="1082160"/>
          </a:xfrm>
          <a:prstGeom prst="rect">
            <a:avLst/>
          </a:prstGeom>
        </p:spPr>
      </p:pic>
      <p:sp>
        <p:nvSpPr>
          <p:cNvPr id="253" name="CustomShape 8"/>
          <p:cNvSpPr/>
          <p:nvPr/>
        </p:nvSpPr>
        <p:spPr>
          <a:xfrm>
            <a:off x="4752360" y="2699640"/>
            <a:ext cx="5040360" cy="1189080"/>
          </a:xfrm>
          <a:prstGeom prst="rect">
            <a:avLst/>
          </a:prstGeom>
          <a:gradFill>
            <a:gsLst>
              <a:gs pos="0">
                <a:srgbClr val="8da7e3"/>
              </a:gs>
              <a:gs pos="100000">
                <a:srgbClr val="f7f9fe"/>
              </a:gs>
            </a:gsLst>
            <a:path path="circle"/>
          </a:gradFill>
          <a:ln w="9360">
            <a:solidFill>
              <a:srgbClr val="095294"/>
            </a:solidFill>
            <a:round/>
          </a:ln>
        </p:spPr>
        <p:txBody>
          <a:bodyPr/>
          <a:p>
            <a:r>
              <a:rPr lang="en-IN" sz="2400">
                <a:solidFill>
                  <a:srgbClr val="ffffff"/>
                </a:solidFill>
                <a:latin typeface="Times New Roman"/>
                <a:ea typeface="ＭＳ Ｐゴシック"/>
              </a:rPr>
              <a:t>[Electronic bound + continuum </a:t>
            </a:r>
            <a:endParaRPr/>
          </a:p>
          <a:p>
            <a:r>
              <a:rPr lang="en-IN" sz="2400">
                <a:solidFill>
                  <a:srgbClr val="ffffff"/>
                </a:solidFill>
                <a:latin typeface="Times New Roman"/>
                <a:ea typeface="ＭＳ Ｐゴシック"/>
              </a:rPr>
              <a:t>states defined just by h+] - complete elimination of small component</a:t>
            </a:r>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4" name="TextShape 1"/>
          <p:cNvSpPr txBox="1"/>
          <p:nvPr/>
        </p:nvSpPr>
        <p:spPr>
          <a:xfrm>
            <a:off x="8736120" y="7007400"/>
            <a:ext cx="840960" cy="401400"/>
          </a:xfrm>
          <a:prstGeom prst="rect">
            <a:avLst/>
          </a:prstGeom>
        </p:spPr>
        <p:txBody>
          <a:bodyPr anchor="b" bIns="0" lIns="0" rIns="0" tIns="0"/>
          <a:p>
            <a:pPr algn="r"/>
            <a:fld id="{B181E111-F151-4191-81D1-31510181E161}" type="slidenum">
              <a:rPr lang="en-IN" sz="1300">
                <a:solidFill>
                  <a:srgbClr val="035c75"/>
                </a:solidFill>
                <a:latin typeface="Constantia"/>
              </a:rPr>
              <a:t>&lt;number&gt;</a:t>
            </a:fld>
            <a:endParaRPr/>
          </a:p>
        </p:txBody>
      </p:sp>
      <p:sp>
        <p:nvSpPr>
          <p:cNvPr id="255" name="CustomShape 2"/>
          <p:cNvSpPr/>
          <p:nvPr/>
        </p:nvSpPr>
        <p:spPr>
          <a:xfrm>
            <a:off x="359640" y="80640"/>
            <a:ext cx="9432720" cy="7041240"/>
          </a:xfrm>
          <a:prstGeom prst="rect">
            <a:avLst/>
          </a:prstGeom>
          <a:gradFill>
            <a:gsLst>
              <a:gs pos="0">
                <a:srgbClr val="8bc2f1"/>
              </a:gs>
              <a:gs pos="100000">
                <a:srgbClr val="f7fbff"/>
              </a:gs>
            </a:gsLst>
            <a:path path="circle"/>
          </a:gradFill>
          <a:ln w="9360">
            <a:solidFill>
              <a:srgbClr val="0074a0"/>
            </a:solidFill>
            <a:round/>
          </a:ln>
        </p:spPr>
        <p:txBody>
          <a:bodyPr/>
          <a:p>
            <a:r>
              <a:rPr b="1" lang="en-IN" sz="2400" u="sng">
                <a:solidFill>
                  <a:srgbClr val="ffffff"/>
                </a:solidFill>
                <a:latin typeface="Times New Roman"/>
                <a:ea typeface="ＭＳ Ｐゴシック"/>
              </a:rPr>
              <a:t>Transformed two component Hamiltonian </a:t>
            </a:r>
            <a:endParaRPr/>
          </a:p>
          <a:p>
            <a:endParaRPr/>
          </a:p>
          <a:p>
            <a:endParaRPr/>
          </a:p>
          <a:p>
            <a:r>
              <a:rPr lang="en-IN" sz="2400">
                <a:solidFill>
                  <a:srgbClr val="ffffff"/>
                </a:solidFill>
                <a:latin typeface="Times New Roman"/>
                <a:ea typeface="ＭＳ Ｐゴシック"/>
              </a:rPr>
              <a:t> </a:t>
            </a:r>
            <a:endParaRPr/>
          </a:p>
          <a:p>
            <a:pPr>
              <a:buSzPct val="45000"/>
              <a:buFont typeface="Arial"/>
              <a:buChar char="•"/>
            </a:pPr>
            <a:r>
              <a:rPr lang="en-IN" sz="2400">
                <a:solidFill>
                  <a:srgbClr val="ffffff"/>
                </a:solidFill>
                <a:latin typeface="Times New Roman"/>
                <a:ea typeface="ＭＳ Ｐゴシック"/>
              </a:rPr>
              <a:t>Spin free terms  (kinematics, scalar relativistic terms)</a:t>
            </a:r>
            <a:endParaRPr/>
          </a:p>
          <a:p>
            <a:pPr>
              <a:buSzPct val="45000"/>
              <a:buFont typeface="Arial"/>
              <a:buChar char="•"/>
            </a:pPr>
            <a:r>
              <a:rPr lang="en-IN" sz="2400">
                <a:solidFill>
                  <a:srgbClr val="ffffff"/>
                </a:solidFill>
                <a:latin typeface="Times New Roman"/>
                <a:ea typeface="ＭＳ Ｐゴシック"/>
              </a:rPr>
              <a:t> </a:t>
            </a:r>
            <a:r>
              <a:rPr lang="en-IN" sz="2400">
                <a:solidFill>
                  <a:srgbClr val="ffffff"/>
                </a:solidFill>
                <a:latin typeface="Times New Roman"/>
                <a:ea typeface="ＭＳ Ｐゴシック"/>
              </a:rPr>
              <a:t>Spin-orbit terms (spin-spin, spin-orbit terms)</a:t>
            </a:r>
            <a:endParaRPr/>
          </a:p>
          <a:p>
            <a:r>
              <a:rPr lang="en-IN" sz="2400">
                <a:solidFill>
                  <a:srgbClr val="ffffff"/>
                </a:solidFill>
                <a:latin typeface="Times New Roman"/>
                <a:ea typeface="ＭＳ Ｐゴシック"/>
              </a:rPr>
              <a:t> </a:t>
            </a:r>
            <a:r>
              <a:rPr b="1" lang="en-IN" sz="2400" u="sng">
                <a:solidFill>
                  <a:srgbClr val="ffffff"/>
                </a:solidFill>
                <a:latin typeface="Times New Roman"/>
                <a:ea typeface="ＭＳ Ｐゴシック"/>
              </a:rPr>
              <a:t>How can we separate these terms?</a:t>
            </a:r>
            <a:endParaRPr/>
          </a:p>
          <a:p>
            <a:endParaRPr/>
          </a:p>
          <a:p>
            <a:endParaRPr/>
          </a:p>
          <a:p>
            <a:r>
              <a:rPr b="1" lang="en-IN" sz="2400" u="sng">
                <a:solidFill>
                  <a:srgbClr val="ffffff"/>
                </a:solidFill>
                <a:latin typeface="Times New Roman"/>
                <a:ea typeface="ＭＳ Ｐゴシック"/>
              </a:rPr>
              <a:t>Why are we separating the terms into SF and SO terms?</a:t>
            </a:r>
            <a:endParaRPr/>
          </a:p>
          <a:p>
            <a:pPr>
              <a:buSzPct val="45000"/>
              <a:buFont typeface="Arial"/>
              <a:buChar char="•"/>
            </a:pPr>
            <a:r>
              <a:rPr lang="en-IN" sz="2400">
                <a:solidFill>
                  <a:srgbClr val="ffffff"/>
                </a:solidFill>
                <a:latin typeface="Times New Roman"/>
                <a:ea typeface="ＭＳ Ｐゴシック"/>
              </a:rPr>
              <a:t> </a:t>
            </a:r>
            <a:r>
              <a:rPr lang="en-IN" sz="2400">
                <a:solidFill>
                  <a:srgbClr val="ffffff"/>
                </a:solidFill>
                <a:latin typeface="Times New Roman"/>
                <a:ea typeface="ＭＳ Ｐゴシック"/>
              </a:rPr>
              <a:t>Many center 2-electron SO integrals are computationally expensive ~ similar order - computation of 2 electron integrals over small basis </a:t>
            </a:r>
            <a:endParaRPr/>
          </a:p>
          <a:p>
            <a:endParaRPr/>
          </a:p>
          <a:p>
            <a:r>
              <a:rPr b="1" lang="en-IN" sz="2400" u="sng">
                <a:solidFill>
                  <a:srgbClr val="ffffff"/>
                </a:solidFill>
                <a:latin typeface="Times New Roman"/>
                <a:ea typeface="ＭＳ Ｐゴシック"/>
              </a:rPr>
              <a:t> </a:t>
            </a:r>
            <a:r>
              <a:rPr b="1" lang="en-IN" sz="2400" u="sng">
                <a:solidFill>
                  <a:srgbClr val="ffffff"/>
                </a:solidFill>
                <a:latin typeface="Times New Roman"/>
                <a:ea typeface="ＭＳ Ｐゴシック"/>
              </a:rPr>
              <a:t>How do we compute SO effects in molecules? – first order Perturbation theory</a:t>
            </a:r>
            <a:endParaRPr/>
          </a:p>
          <a:p>
            <a:pPr>
              <a:buSzPct val="45000"/>
              <a:buFont typeface="Arial"/>
              <a:buChar char="•"/>
            </a:pPr>
            <a:r>
              <a:rPr lang="en-IN" sz="2400">
                <a:solidFill>
                  <a:srgbClr val="ffffff"/>
                </a:solidFill>
                <a:latin typeface="Times New Roman"/>
                <a:ea typeface="ＭＳ Ｐゴシック"/>
              </a:rPr>
              <a:t> </a:t>
            </a:r>
            <a:r>
              <a:rPr lang="en-IN" sz="2400">
                <a:solidFill>
                  <a:srgbClr val="ffffff"/>
                </a:solidFill>
                <a:latin typeface="Times New Roman"/>
                <a:ea typeface="ＭＳ Ｐゴシック"/>
              </a:rPr>
              <a:t>Define a pseudo </a:t>
            </a:r>
            <a:r>
              <a:rPr b="1" lang="en-IN" sz="2400">
                <a:solidFill>
                  <a:srgbClr val="ffffff"/>
                </a:solidFill>
                <a:latin typeface="Times New Roman"/>
                <a:ea typeface="ＭＳ Ｐゴシック"/>
              </a:rPr>
              <a:t>one-center</a:t>
            </a:r>
            <a:r>
              <a:rPr lang="en-IN" sz="2400">
                <a:solidFill>
                  <a:srgbClr val="ffffff"/>
                </a:solidFill>
                <a:latin typeface="Times New Roman"/>
                <a:ea typeface="ＭＳ Ｐゴシック"/>
              </a:rPr>
              <a:t> mean field SO operator (MFSO)</a:t>
            </a:r>
            <a:endParaRPr/>
          </a:p>
          <a:p>
            <a:pPr>
              <a:buSzPct val="45000"/>
              <a:buFont typeface="Arial"/>
              <a:buChar char="•"/>
            </a:pPr>
            <a:r>
              <a:rPr lang="en-IN" sz="2400">
                <a:solidFill>
                  <a:srgbClr val="ffffff"/>
                </a:solidFill>
                <a:latin typeface="Times New Roman"/>
                <a:ea typeface="ＭＳ Ｐゴシック"/>
              </a:rPr>
              <a:t> </a:t>
            </a:r>
            <a:r>
              <a:rPr lang="en-IN" sz="2400">
                <a:solidFill>
                  <a:srgbClr val="ffffff"/>
                </a:solidFill>
                <a:latin typeface="Times New Roman"/>
                <a:ea typeface="ＭＳ Ｐゴシック"/>
              </a:rPr>
              <a:t>RASSI-SO  - MOLCAS</a:t>
            </a:r>
            <a:endParaRPr/>
          </a:p>
          <a:p>
            <a:pPr>
              <a:buSzPct val="45000"/>
              <a:buFont typeface="Wingdings"/>
              <a:buChar char="ü"/>
            </a:pPr>
            <a:r>
              <a:rPr lang="en-IN" sz="2400">
                <a:solidFill>
                  <a:srgbClr val="ffffff"/>
                </a:solidFill>
                <a:latin typeface="Times New Roman"/>
                <a:ea typeface="ＭＳ Ｐゴシック"/>
              </a:rPr>
              <a:t>  </a:t>
            </a:r>
            <a:r>
              <a:rPr lang="en-IN" sz="2400">
                <a:solidFill>
                  <a:srgbClr val="ffffff"/>
                </a:solidFill>
                <a:latin typeface="Times New Roman"/>
                <a:ea typeface="ＭＳ Ｐゴシック"/>
              </a:rPr>
              <a:t>Spin-free states are obtained first using scalar terms (Sz is not defined)</a:t>
            </a:r>
            <a:endParaRPr/>
          </a:p>
          <a:p>
            <a:pPr>
              <a:buSzPct val="45000"/>
              <a:buFont typeface="Wingdings"/>
              <a:buChar char="ü"/>
            </a:pPr>
            <a:r>
              <a:rPr lang="en-IN" sz="2400">
                <a:solidFill>
                  <a:srgbClr val="ffffff"/>
                </a:solidFill>
                <a:latin typeface="Times New Roman"/>
                <a:ea typeface="ＭＳ Ｐゴシック"/>
              </a:rPr>
              <a:t>  </a:t>
            </a:r>
            <a:r>
              <a:rPr lang="en-IN" sz="2400">
                <a:solidFill>
                  <a:srgbClr val="ffffff"/>
                </a:solidFill>
                <a:latin typeface="Times New Roman"/>
                <a:ea typeface="ＭＳ Ｐゴシック"/>
              </a:rPr>
              <a:t>Using </a:t>
            </a:r>
            <a:r>
              <a:rPr lang="en-IN" sz="2400" u="sng">
                <a:solidFill>
                  <a:srgbClr val="ffffff"/>
                </a:solidFill>
                <a:latin typeface="Times New Roman"/>
                <a:ea typeface="ＭＳ Ｐゴシック"/>
              </a:rPr>
              <a:t>H = scalar term + MFSO</a:t>
            </a:r>
            <a:r>
              <a:rPr lang="en-IN" sz="2400">
                <a:solidFill>
                  <a:srgbClr val="ffffff"/>
                </a:solidFill>
                <a:latin typeface="Times New Roman"/>
                <a:ea typeface="ＭＳ Ｐゴシック"/>
              </a:rPr>
              <a:t>, </a:t>
            </a:r>
            <a:r>
              <a:rPr lang="en-IN" sz="2400" u="sng">
                <a:solidFill>
                  <a:srgbClr val="ffffff"/>
                </a:solidFill>
                <a:latin typeface="Times New Roman"/>
                <a:ea typeface="ＭＳ Ｐゴシック"/>
              </a:rPr>
              <a:t>Basis : spin-free states</a:t>
            </a:r>
            <a:r>
              <a:rPr lang="en-IN" sz="2400">
                <a:solidFill>
                  <a:srgbClr val="ffffff"/>
                </a:solidFill>
                <a:latin typeface="Times New Roman"/>
                <a:ea typeface="ＭＳ Ｐゴシック"/>
              </a:rPr>
              <a:t>           </a:t>
            </a:r>
            <a:endParaRPr/>
          </a:p>
        </p:txBody>
      </p:sp>
      <p:pic>
        <p:nvPicPr>
          <p:cNvPr descr="" id="256" name="Picture 4"/>
          <p:cNvPicPr/>
          <p:nvPr/>
        </p:nvPicPr>
        <p:blipFill>
          <a:blip r:embed="rId1"/>
          <a:stretch>
            <a:fillRect/>
          </a:stretch>
        </p:blipFill>
        <p:spPr>
          <a:xfrm>
            <a:off x="431640" y="2771640"/>
            <a:ext cx="4572000" cy="503640"/>
          </a:xfrm>
          <a:prstGeom prst="rect">
            <a:avLst/>
          </a:prstGeom>
        </p:spPr>
      </p:pic>
      <p:sp>
        <p:nvSpPr>
          <p:cNvPr id="257" name="CustomShape 3"/>
          <p:cNvSpPr/>
          <p:nvPr/>
        </p:nvSpPr>
        <p:spPr>
          <a:xfrm>
            <a:off x="5184360" y="2771640"/>
            <a:ext cx="2232000" cy="457560"/>
          </a:xfrm>
          <a:prstGeom prst="rect">
            <a:avLst/>
          </a:prstGeom>
          <a:gradFill>
            <a:gsLst>
              <a:gs pos="0">
                <a:srgbClr val="979797"/>
              </a:gs>
              <a:gs pos="100000">
                <a:srgbClr val="f9f9f9"/>
              </a:gs>
            </a:gsLst>
            <a:path path="circle"/>
          </a:gradFill>
          <a:ln w="9360">
            <a:solidFill>
              <a:srgbClr val="000000"/>
            </a:solidFill>
            <a:round/>
          </a:ln>
        </p:spPr>
        <p:txBody>
          <a:bodyPr/>
          <a:p>
            <a:r>
              <a:rPr lang="en-IN" sz="2400">
                <a:solidFill>
                  <a:srgbClr val="ffffff"/>
                </a:solidFill>
                <a:latin typeface="Times New Roman"/>
                <a:ea typeface="ＭＳ Ｐゴシック"/>
              </a:rPr>
              <a:t>Dirac relation</a:t>
            </a:r>
            <a:endParaRPr/>
          </a:p>
        </p:txBody>
      </p:sp>
      <p:pic>
        <p:nvPicPr>
          <p:cNvPr descr="" id="258" name="Picture 3"/>
          <p:cNvPicPr/>
          <p:nvPr/>
        </p:nvPicPr>
        <p:blipFill>
          <a:blip r:embed="rId2"/>
          <a:stretch>
            <a:fillRect/>
          </a:stretch>
        </p:blipFill>
        <p:spPr>
          <a:xfrm>
            <a:off x="503640" y="683640"/>
            <a:ext cx="7077240" cy="761760"/>
          </a:xfrm>
          <a:prstGeom prst="rect">
            <a:avLst/>
          </a:prstGeom>
        </p:spPr>
      </p:pic>
      <p:sp>
        <p:nvSpPr>
          <p:cNvPr id="259" name="CustomShape 4"/>
          <p:cNvSpPr/>
          <p:nvPr/>
        </p:nvSpPr>
        <p:spPr>
          <a:xfrm>
            <a:off x="7704720" y="251280"/>
            <a:ext cx="2375640" cy="2012040"/>
          </a:xfrm>
          <a:prstGeom prst="rect">
            <a:avLst/>
          </a:prstGeom>
          <a:gradFill>
            <a:gsLst>
              <a:gs pos="0">
                <a:srgbClr val="979797"/>
              </a:gs>
              <a:gs pos="100000">
                <a:srgbClr val="f9f9f9"/>
              </a:gs>
            </a:gsLst>
            <a:path path="circle"/>
          </a:gradFill>
          <a:ln w="9360">
            <a:solidFill>
              <a:srgbClr val="000000"/>
            </a:solidFill>
            <a:round/>
          </a:ln>
        </p:spPr>
        <p:txBody>
          <a:bodyPr/>
          <a:p>
            <a:r>
              <a:rPr lang="en-IN">
                <a:solidFill>
                  <a:srgbClr val="000000"/>
                </a:solidFill>
                <a:latin typeface="Times New Roman"/>
                <a:ea typeface="ＭＳ Ｐゴシック"/>
              </a:rPr>
              <a:t>Hess et al., Modern electronic structure theory, Part I, ed. D.R. Yarkony,</a:t>
            </a:r>
            <a:endParaRPr/>
          </a:p>
          <a:p>
            <a:r>
              <a:rPr lang="en-IN">
                <a:solidFill>
                  <a:srgbClr val="000000"/>
                </a:solidFill>
                <a:latin typeface="Times New Roman"/>
                <a:ea typeface="ＭＳ Ｐゴシック"/>
              </a:rPr>
              <a:t>Advanced series in physical chemistry, Vol.2, p 152-278(1995)</a:t>
            </a:r>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0" name="TextShape 1"/>
          <p:cNvSpPr txBox="1"/>
          <p:nvPr/>
        </p:nvSpPr>
        <p:spPr>
          <a:xfrm>
            <a:off x="8736120" y="7007400"/>
            <a:ext cx="840960" cy="401400"/>
          </a:xfrm>
          <a:prstGeom prst="rect">
            <a:avLst/>
          </a:prstGeom>
        </p:spPr>
        <p:txBody>
          <a:bodyPr anchor="b" bIns="0" lIns="0" rIns="0" tIns="0"/>
          <a:p>
            <a:pPr algn="r"/>
            <a:fld id="{21F101C1-B1A1-4181-B181-E1113141B101}" type="slidenum">
              <a:rPr lang="en-IN" sz="1300">
                <a:solidFill>
                  <a:srgbClr val="035c75"/>
                </a:solidFill>
                <a:latin typeface="Constantia"/>
              </a:rPr>
              <a:t>&lt;number&gt;</a:t>
            </a:fld>
            <a:endParaRPr/>
          </a:p>
        </p:txBody>
      </p:sp>
      <p:pic>
        <p:nvPicPr>
          <p:cNvPr descr="" id="261" name="Picture 4"/>
          <p:cNvPicPr/>
          <p:nvPr/>
        </p:nvPicPr>
        <p:blipFill>
          <a:blip r:embed="rId1"/>
          <a:stretch>
            <a:fillRect/>
          </a:stretch>
        </p:blipFill>
        <p:spPr>
          <a:xfrm>
            <a:off x="-24840" y="539640"/>
            <a:ext cx="10105200" cy="6155640"/>
          </a:xfrm>
          <a:prstGeom prst="rect">
            <a:avLst/>
          </a:prstGeom>
        </p:spPr>
      </p:pic>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2" name="TextShape 1"/>
          <p:cNvSpPr txBox="1"/>
          <p:nvPr/>
        </p:nvSpPr>
        <p:spPr>
          <a:xfrm>
            <a:off x="8736120" y="7007400"/>
            <a:ext cx="840960" cy="401400"/>
          </a:xfrm>
          <a:prstGeom prst="rect">
            <a:avLst/>
          </a:prstGeom>
        </p:spPr>
        <p:txBody>
          <a:bodyPr anchor="b" bIns="0" lIns="0" rIns="0" tIns="0"/>
          <a:p>
            <a:pPr algn="r"/>
            <a:fld id="{F181A1F1-A161-41C1-B1F1-F11191115161}" type="slidenum">
              <a:rPr lang="en-IN" sz="1300">
                <a:solidFill>
                  <a:srgbClr val="035c75"/>
                </a:solidFill>
                <a:latin typeface="Constantia"/>
              </a:rPr>
              <a:t>&lt;number&gt;</a:t>
            </a:fld>
            <a:endParaRPr/>
          </a:p>
        </p:txBody>
      </p:sp>
      <p:pic>
        <p:nvPicPr>
          <p:cNvPr descr="" id="263" name="Picture 3"/>
          <p:cNvPicPr/>
          <p:nvPr/>
        </p:nvPicPr>
        <p:blipFill>
          <a:blip r:embed="rId1"/>
          <a:stretch>
            <a:fillRect/>
          </a:stretch>
        </p:blipFill>
        <p:spPr>
          <a:xfrm>
            <a:off x="359640" y="2051640"/>
            <a:ext cx="3172680" cy="863640"/>
          </a:xfrm>
          <a:prstGeom prst="rect">
            <a:avLst/>
          </a:prstGeom>
        </p:spPr>
      </p:pic>
      <p:sp>
        <p:nvSpPr>
          <p:cNvPr id="264" name="CustomShape 2"/>
          <p:cNvSpPr/>
          <p:nvPr/>
        </p:nvSpPr>
        <p:spPr>
          <a:xfrm>
            <a:off x="2304000" y="251280"/>
            <a:ext cx="5472360" cy="457560"/>
          </a:xfrm>
          <a:prstGeom prst="rect">
            <a:avLst/>
          </a:prstGeom>
          <a:gradFill>
            <a:gsLst>
              <a:gs pos="0">
                <a:srgbClr val="8bc2f1"/>
              </a:gs>
              <a:gs pos="100000">
                <a:srgbClr val="f7fbff"/>
              </a:gs>
            </a:gsLst>
            <a:path path="circle"/>
          </a:gradFill>
          <a:ln w="9360">
            <a:solidFill>
              <a:srgbClr val="0074a0"/>
            </a:solidFill>
            <a:round/>
          </a:ln>
        </p:spPr>
        <p:txBody>
          <a:bodyPr/>
          <a:p>
            <a:r>
              <a:rPr lang="en-IN" sz="2400">
                <a:solidFill>
                  <a:srgbClr val="ffffff"/>
                </a:solidFill>
                <a:latin typeface="Times New Roman"/>
                <a:ea typeface="ＭＳ Ｐゴシック"/>
              </a:rPr>
              <a:t>Property Calculations (Change of Picture)</a:t>
            </a:r>
            <a:endParaRPr/>
          </a:p>
        </p:txBody>
      </p:sp>
      <p:pic>
        <p:nvPicPr>
          <p:cNvPr descr="" id="265" name="Picture 6"/>
          <p:cNvPicPr/>
          <p:nvPr/>
        </p:nvPicPr>
        <p:blipFill>
          <a:blip r:embed="rId2"/>
          <a:stretch>
            <a:fillRect/>
          </a:stretch>
        </p:blipFill>
        <p:spPr>
          <a:xfrm>
            <a:off x="7344720" y="2051640"/>
            <a:ext cx="1800000" cy="820440"/>
          </a:xfrm>
          <a:prstGeom prst="rect">
            <a:avLst/>
          </a:prstGeom>
        </p:spPr>
      </p:pic>
      <p:pic>
        <p:nvPicPr>
          <p:cNvPr descr="" id="266" name="Picture 9"/>
          <p:cNvPicPr/>
          <p:nvPr/>
        </p:nvPicPr>
        <p:blipFill>
          <a:blip r:embed="rId3"/>
          <a:stretch>
            <a:fillRect/>
          </a:stretch>
        </p:blipFill>
        <p:spPr>
          <a:xfrm>
            <a:off x="1656000" y="3759840"/>
            <a:ext cx="5904360" cy="3799440"/>
          </a:xfrm>
          <a:prstGeom prst="rect">
            <a:avLst/>
          </a:prstGeom>
        </p:spPr>
      </p:pic>
      <p:sp>
        <p:nvSpPr>
          <p:cNvPr id="267" name="CustomShape 3"/>
          <p:cNvSpPr/>
          <p:nvPr/>
        </p:nvSpPr>
        <p:spPr>
          <a:xfrm>
            <a:off x="4032360" y="2195640"/>
            <a:ext cx="2880000" cy="823320"/>
          </a:xfrm>
          <a:prstGeom prst="rect">
            <a:avLst/>
          </a:prstGeom>
          <a:solidFill>
            <a:srgbClr val="ffffff"/>
          </a:solidFill>
          <a:ln w="25560">
            <a:solidFill>
              <a:srgbClr val="009dd9"/>
            </a:solidFill>
            <a:round/>
          </a:ln>
        </p:spPr>
        <p:txBody>
          <a:bodyPr/>
          <a:p>
            <a:r>
              <a:rPr i="1" lang="en-IN" sz="2400">
                <a:solidFill>
                  <a:srgbClr val="ffffff"/>
                </a:solidFill>
                <a:latin typeface="Times New Roman"/>
                <a:ea typeface="ＭＳ Ｐゴシック"/>
              </a:rPr>
              <a:t>U+XDU</a:t>
            </a:r>
            <a:r>
              <a:rPr lang="en-IN" sz="2400">
                <a:solidFill>
                  <a:srgbClr val="ffffff"/>
                </a:solidFill>
                <a:latin typeface="Times New Roman"/>
                <a:ea typeface="ＭＳ Ｐゴシック"/>
              </a:rPr>
              <a:t> = </a:t>
            </a:r>
            <a:r>
              <a:rPr i="1" lang="en-IN" sz="2400">
                <a:solidFill>
                  <a:srgbClr val="ffffff"/>
                </a:solidFill>
                <a:latin typeface="Times New Roman"/>
                <a:ea typeface="ＭＳ Ｐゴシック"/>
              </a:rPr>
              <a:t>X </a:t>
            </a:r>
            <a:r>
              <a:rPr lang="en-IN" sz="2400">
                <a:solidFill>
                  <a:srgbClr val="ffffff"/>
                </a:solidFill>
                <a:latin typeface="Times New Roman"/>
                <a:ea typeface="ＭＳ Ｐゴシック"/>
              </a:rPr>
              <a:t>decoupled</a:t>
            </a:r>
            <a:endParaRPr/>
          </a:p>
        </p:txBody>
      </p:sp>
      <p:sp>
        <p:nvSpPr>
          <p:cNvPr id="268" name="CustomShape 4"/>
          <p:cNvSpPr/>
          <p:nvPr/>
        </p:nvSpPr>
        <p:spPr>
          <a:xfrm>
            <a:off x="7272720" y="4716000"/>
            <a:ext cx="647640" cy="457560"/>
          </a:xfrm>
          <a:prstGeom prst="rect">
            <a:avLst/>
          </a:prstGeom>
          <a:gradFill>
            <a:gsLst>
              <a:gs pos="0">
                <a:srgbClr val="979797"/>
              </a:gs>
              <a:gs pos="100000">
                <a:srgbClr val="f9f9f9"/>
              </a:gs>
            </a:gsLst>
            <a:path path="circle"/>
          </a:gradFill>
          <a:ln w="9360">
            <a:solidFill>
              <a:srgbClr val="000000"/>
            </a:solidFill>
            <a:round/>
          </a:ln>
        </p:spPr>
        <p:txBody>
          <a:bodyPr/>
          <a:p>
            <a:r>
              <a:rPr lang="en-IN" sz="2400">
                <a:solidFill>
                  <a:srgbClr val="ffffff"/>
                </a:solidFill>
                <a:latin typeface="Times New Roman"/>
                <a:ea typeface="ＭＳ Ｐゴシック"/>
              </a:rPr>
              <a:t>4%</a:t>
            </a:r>
            <a:endParaRPr/>
          </a:p>
        </p:txBody>
      </p:sp>
      <p:sp>
        <p:nvSpPr>
          <p:cNvPr id="269" name="CustomShape 5"/>
          <p:cNvSpPr/>
          <p:nvPr/>
        </p:nvSpPr>
        <p:spPr>
          <a:xfrm>
            <a:off x="7346880" y="6372000"/>
            <a:ext cx="590400" cy="457560"/>
          </a:xfrm>
          <a:prstGeom prst="rect">
            <a:avLst/>
          </a:prstGeom>
          <a:gradFill>
            <a:gsLst>
              <a:gs pos="0">
                <a:srgbClr val="979797"/>
              </a:gs>
              <a:gs pos="100000">
                <a:srgbClr val="f9f9f9"/>
              </a:gs>
            </a:gsLst>
            <a:path path="circle"/>
          </a:gradFill>
          <a:ln w="9360">
            <a:solidFill>
              <a:srgbClr val="000000"/>
            </a:solidFill>
            <a:round/>
          </a:ln>
        </p:spPr>
        <p:txBody>
          <a:bodyPr wrap="none"/>
          <a:p>
            <a:r>
              <a:rPr lang="en-IN" sz="2400">
                <a:solidFill>
                  <a:srgbClr val="ffffff"/>
                </a:solidFill>
                <a:latin typeface="Times New Roman"/>
                <a:ea typeface="ＭＳ Ｐゴシック"/>
              </a:rPr>
              <a:t>9%</a:t>
            </a:r>
            <a:endParaRPr/>
          </a:p>
        </p:txBody>
      </p:sp>
      <p:sp>
        <p:nvSpPr>
          <p:cNvPr id="270" name="CustomShape 6"/>
          <p:cNvSpPr/>
          <p:nvPr/>
        </p:nvSpPr>
        <p:spPr>
          <a:xfrm>
            <a:off x="2880000" y="2987640"/>
            <a:ext cx="4392000" cy="518400"/>
          </a:xfrm>
          <a:prstGeom prst="rect">
            <a:avLst/>
          </a:prstGeom>
          <a:gradFill>
            <a:gsLst>
              <a:gs pos="0">
                <a:srgbClr val="8bc2f1"/>
              </a:gs>
              <a:gs pos="100000">
                <a:srgbClr val="f7fbff"/>
              </a:gs>
            </a:gsLst>
            <a:path path="circle"/>
          </a:gradFill>
          <a:ln w="9360">
            <a:solidFill>
              <a:srgbClr val="0074a0"/>
            </a:solidFill>
            <a:round/>
          </a:ln>
        </p:spPr>
        <p:txBody>
          <a:bodyPr/>
          <a:p>
            <a:r>
              <a:rPr lang="en-IN" sz="2800">
                <a:solidFill>
                  <a:srgbClr val="ffffff"/>
                </a:solidFill>
                <a:latin typeface="Times New Roman"/>
                <a:ea typeface="ＭＳ Ｐゴシック"/>
              </a:rPr>
              <a:t>Nuclear quadruple moments</a:t>
            </a:r>
            <a:endParaRPr/>
          </a:p>
        </p:txBody>
      </p:sp>
      <p:pic>
        <p:nvPicPr>
          <p:cNvPr descr="" id="271" name="Picture 5"/>
          <p:cNvPicPr/>
          <p:nvPr/>
        </p:nvPicPr>
        <p:blipFill>
          <a:blip r:embed="rId4"/>
          <a:stretch>
            <a:fillRect/>
          </a:stretch>
        </p:blipFill>
        <p:spPr>
          <a:xfrm>
            <a:off x="864000" y="1115640"/>
            <a:ext cx="7776360" cy="702360"/>
          </a:xfrm>
          <a:prstGeom prst="rect">
            <a:avLst/>
          </a:prstGeom>
        </p:spPr>
      </p:pic>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 name="TextShape 1"/>
          <p:cNvSpPr txBox="1"/>
          <p:nvPr/>
        </p:nvSpPr>
        <p:spPr>
          <a:xfrm>
            <a:off x="287640" y="251280"/>
            <a:ext cx="9504360" cy="2376000"/>
          </a:xfrm>
          <a:prstGeom prst="rect">
            <a:avLst/>
          </a:prstGeom>
        </p:spPr>
        <p:txBody>
          <a:bodyPr anchor="b" bIns="0" lIns="0" rIns="0" tIns="50400"/>
          <a:p>
            <a:pPr algn="ctr"/>
            <a:r>
              <a:rPr lang="en-GB" sz="5500">
                <a:solidFill>
                  <a:srgbClr val="04617b"/>
                </a:solidFill>
                <a:latin typeface="Calibri"/>
              </a:rPr>
              <a:t>
</a:t>
            </a:r>
            <a:r>
              <a:rPr lang="en-GB" sz="4900">
                <a:solidFill>
                  <a:srgbClr val="04617b"/>
                </a:solidFill>
                <a:latin typeface="Times New Roman"/>
              </a:rPr>
              <a:t>Importance of multi reference correlation methods in molecules</a:t>
            </a:r>
            <a:r>
              <a:rPr lang="en-GB" sz="4900">
                <a:solidFill>
                  <a:srgbClr val="04617b"/>
                </a:solidFill>
                <a:latin typeface="Times New Roman"/>
              </a:rPr>
              <a:t>
</a:t>
            </a:r>
            <a:endParaRPr/>
          </a:p>
        </p:txBody>
      </p:sp>
      <p:sp>
        <p:nvSpPr>
          <p:cNvPr id="32" name="TextShape 2"/>
          <p:cNvSpPr txBox="1"/>
          <p:nvPr/>
        </p:nvSpPr>
        <p:spPr>
          <a:xfrm>
            <a:off x="8736120" y="7007400"/>
            <a:ext cx="840960" cy="401400"/>
          </a:xfrm>
          <a:prstGeom prst="rect">
            <a:avLst/>
          </a:prstGeom>
        </p:spPr>
        <p:txBody>
          <a:bodyPr anchor="b" bIns="0" lIns="0" rIns="0" tIns="0"/>
          <a:p>
            <a:pPr algn="r"/>
            <a:fld id="{A1410151-F151-41A1-A1A1-3181F1F171F1}" type="slidenum">
              <a:rPr lang="en-IN" sz="1300">
                <a:solidFill>
                  <a:srgbClr val="035c75"/>
                </a:solidFill>
                <a:latin typeface="Constantia"/>
              </a:rPr>
              <a:t>&lt;number&gt;</a:t>
            </a:fld>
            <a:endParaRPr/>
          </a:p>
        </p:txBody>
      </p:sp>
      <p:sp>
        <p:nvSpPr>
          <p:cNvPr id="33" name="CustomShape 3"/>
          <p:cNvSpPr/>
          <p:nvPr/>
        </p:nvSpPr>
        <p:spPr>
          <a:xfrm>
            <a:off x="287640" y="2771640"/>
            <a:ext cx="9576720" cy="4480920"/>
          </a:xfrm>
          <a:prstGeom prst="rect">
            <a:avLst/>
          </a:prstGeom>
          <a:gradFill>
            <a:gsLst>
              <a:gs pos="0">
                <a:srgbClr val="979797"/>
              </a:gs>
              <a:gs pos="100000">
                <a:srgbClr val="f9f9f9"/>
              </a:gs>
            </a:gsLst>
            <a:path path="circle"/>
          </a:gradFill>
          <a:ln w="9360">
            <a:solidFill>
              <a:srgbClr val="000000"/>
            </a:solidFill>
            <a:round/>
          </a:ln>
        </p:spPr>
        <p:txBody>
          <a:bodyPr/>
          <a:p>
            <a:r>
              <a:rPr lang="en-IN" sz="2400" u="sng">
                <a:solidFill>
                  <a:srgbClr val="000000"/>
                </a:solidFill>
                <a:latin typeface="Times New Roman"/>
                <a:ea typeface="ＭＳ Ｐゴシック"/>
              </a:rPr>
              <a:t>Reference</a:t>
            </a:r>
            <a:endParaRPr/>
          </a:p>
          <a:p>
            <a:pPr>
              <a:buSzPct val="45000"/>
              <a:buFont typeface="Arial"/>
              <a:buChar char="•"/>
            </a:pPr>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Roland Lindh, The winter school, Helsinki, 12-16 Dec 2011 </a:t>
            </a:r>
            <a:endParaRPr/>
          </a:p>
          <a:p>
            <a:pPr>
              <a:buSzPct val="45000"/>
              <a:buFont typeface="Arial"/>
              <a:buChar char="•"/>
            </a:pPr>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Multiconfigurational and multireference methods, Peter R. Taylor and Jeppe Olsen, Sep 2011</a:t>
            </a:r>
            <a:endParaRPr/>
          </a:p>
          <a:p>
            <a:pPr>
              <a:buSzPct val="45000"/>
              <a:buFont typeface="Arial"/>
              <a:buChar char="•"/>
            </a:pPr>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Electronic structure calculations, Attila G. Csaszar, Eotvos Universiy, Budapest, Hungary </a:t>
            </a:r>
            <a:endParaRPr/>
          </a:p>
          <a:p>
            <a:pPr>
              <a:buSzPct val="45000"/>
              <a:buFont typeface="Arial"/>
              <a:buChar char="•"/>
            </a:pPr>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Introduction to nondynamical correlations, C. David Sherrill, School of Chemistry and Biochemistry, Georgia Institute of Technology</a:t>
            </a:r>
            <a:endParaRPr/>
          </a:p>
          <a:p>
            <a:pPr>
              <a:buSzPct val="45000"/>
              <a:buFont typeface="Arial"/>
              <a:buChar char="•"/>
            </a:pPr>
            <a:r>
              <a:rPr lang="en-IN" sz="2400">
                <a:solidFill>
                  <a:srgbClr val="000000"/>
                </a:solidFill>
                <a:latin typeface="Times New Roman"/>
                <a:ea typeface="ＭＳ Ｐゴシック"/>
              </a:rPr>
              <a:t>Post HF methods lectures by Andrew S. Ichimura, CIT</a:t>
            </a:r>
            <a:endParaRPr/>
          </a:p>
          <a:p>
            <a:pPr>
              <a:buSzPct val="45000"/>
              <a:buFont typeface="Arial"/>
              <a:buChar char="•"/>
            </a:pPr>
            <a:r>
              <a:rPr lang="en-IN" sz="2400">
                <a:solidFill>
                  <a:srgbClr val="000000"/>
                </a:solidFill>
                <a:latin typeface="Times New Roman"/>
                <a:ea typeface="ＭＳ Ｐゴシック"/>
              </a:rPr>
              <a:t>R. J. Bartlett, Int. J. Mol. Sci. 2002, 3, 579-603</a:t>
            </a:r>
            <a:endParaRPr/>
          </a:p>
          <a:p>
            <a:pPr>
              <a:buSzPct val="45000"/>
              <a:buFont typeface="Arial"/>
              <a:buChar char="•"/>
            </a:pPr>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How accurate is the CASPT2 method? Zahra Azizi et al.,PCCP, 2006,8,2727-2732</a:t>
            </a:r>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2" name="TextShape 1"/>
          <p:cNvSpPr txBox="1"/>
          <p:nvPr/>
        </p:nvSpPr>
        <p:spPr>
          <a:xfrm>
            <a:off x="8736120" y="7007400"/>
            <a:ext cx="840960" cy="401400"/>
          </a:xfrm>
          <a:prstGeom prst="rect">
            <a:avLst/>
          </a:prstGeom>
        </p:spPr>
        <p:txBody>
          <a:bodyPr anchor="b" bIns="0" lIns="0" rIns="0" tIns="0"/>
          <a:p>
            <a:pPr algn="r"/>
            <a:fld id="{1191D151-9191-4181-91D1-C151C171E1C1}" type="slidenum">
              <a:rPr lang="en-IN" sz="1300">
                <a:solidFill>
                  <a:srgbClr val="035c75"/>
                </a:solidFill>
                <a:latin typeface="Constantia"/>
              </a:rPr>
              <a:t>&lt;number&gt;</a:t>
            </a:fld>
            <a:endParaRPr/>
          </a:p>
        </p:txBody>
      </p:sp>
      <p:sp>
        <p:nvSpPr>
          <p:cNvPr id="273" name="CustomShape 2"/>
          <p:cNvSpPr/>
          <p:nvPr/>
        </p:nvSpPr>
        <p:spPr>
          <a:xfrm>
            <a:off x="1728000" y="0"/>
            <a:ext cx="7056360" cy="579240"/>
          </a:xfrm>
          <a:prstGeom prst="rect">
            <a:avLst/>
          </a:prstGeom>
          <a:solidFill>
            <a:srgbClr val="009dd9"/>
          </a:solidFill>
          <a:ln w="38160">
            <a:solidFill>
              <a:srgbClr val="ffffff"/>
            </a:solidFill>
            <a:round/>
          </a:ln>
        </p:spPr>
        <p:txBody>
          <a:bodyPr/>
          <a:p>
            <a:r>
              <a:rPr lang="en-IN" sz="3200">
                <a:solidFill>
                  <a:srgbClr val="ffffff"/>
                </a:solidFill>
                <a:latin typeface="Times New Roman"/>
                <a:ea typeface="ＭＳ Ｐゴシック"/>
              </a:rPr>
              <a:t>Spin-orbit effects in atomic calculations</a:t>
            </a:r>
            <a:endParaRPr/>
          </a:p>
        </p:txBody>
      </p:sp>
      <p:pic>
        <p:nvPicPr>
          <p:cNvPr descr="" id="274" name="Picture 2"/>
          <p:cNvPicPr/>
          <p:nvPr/>
        </p:nvPicPr>
        <p:blipFill>
          <a:blip r:embed="rId1"/>
          <a:stretch>
            <a:fillRect/>
          </a:stretch>
        </p:blipFill>
        <p:spPr>
          <a:xfrm>
            <a:off x="359640" y="755640"/>
            <a:ext cx="5688000" cy="3925080"/>
          </a:xfrm>
          <a:prstGeom prst="rect">
            <a:avLst/>
          </a:prstGeom>
        </p:spPr>
      </p:pic>
      <p:pic>
        <p:nvPicPr>
          <p:cNvPr descr="" id="275" name="Picture 3"/>
          <p:cNvPicPr/>
          <p:nvPr/>
        </p:nvPicPr>
        <p:blipFill>
          <a:blip r:embed="rId2"/>
          <a:stretch>
            <a:fillRect/>
          </a:stretch>
        </p:blipFill>
        <p:spPr>
          <a:xfrm>
            <a:off x="5684760" y="4212000"/>
            <a:ext cx="4395600" cy="3096000"/>
          </a:xfrm>
          <a:prstGeom prst="rect">
            <a:avLst/>
          </a:prstGeom>
        </p:spPr>
      </p:pic>
      <p:sp>
        <p:nvSpPr>
          <p:cNvPr id="276" name="CustomShape 3"/>
          <p:cNvSpPr/>
          <p:nvPr/>
        </p:nvSpPr>
        <p:spPr>
          <a:xfrm>
            <a:off x="575640" y="5436000"/>
            <a:ext cx="4536000" cy="1554120"/>
          </a:xfrm>
          <a:prstGeom prst="rect">
            <a:avLst/>
          </a:prstGeom>
          <a:gradFill>
            <a:gsLst>
              <a:gs pos="0">
                <a:srgbClr val="979797"/>
              </a:gs>
              <a:gs pos="100000">
                <a:srgbClr val="f9f9f9"/>
              </a:gs>
            </a:gsLst>
            <a:path path="circle"/>
          </a:gradFill>
          <a:ln w="9360">
            <a:solidFill>
              <a:srgbClr val="000000"/>
            </a:solidFill>
            <a:round/>
          </a:ln>
        </p:spPr>
        <p:txBody>
          <a:bodyPr/>
          <a:p>
            <a:r>
              <a:rPr lang="en-IN" sz="3200">
                <a:solidFill>
                  <a:srgbClr val="ffffff"/>
                </a:solidFill>
                <a:latin typeface="Times New Roman"/>
                <a:ea typeface="ＭＳ Ｐゴシック"/>
              </a:rPr>
              <a:t>SO splitting 5D ~ 22cm-1</a:t>
            </a:r>
            <a:endParaRPr/>
          </a:p>
          <a:p>
            <a:r>
              <a:rPr lang="en-IN" sz="3200">
                <a:solidFill>
                  <a:srgbClr val="ffffff"/>
                </a:solidFill>
                <a:latin typeface="Times New Roman"/>
                <a:ea typeface="ＭＳ Ｐゴシック"/>
              </a:rPr>
              <a:t>SO splitting 5F ~ 110 cm-1</a:t>
            </a:r>
            <a:endParaRPr/>
          </a:p>
        </p:txBody>
      </p:sp>
      <p:sp>
        <p:nvSpPr>
          <p:cNvPr id="277" name="CustomShape 4"/>
          <p:cNvSpPr/>
          <p:nvPr/>
        </p:nvSpPr>
        <p:spPr>
          <a:xfrm>
            <a:off x="6480360" y="1043640"/>
            <a:ext cx="3384000" cy="2224800"/>
          </a:xfrm>
          <a:prstGeom prst="rect">
            <a:avLst/>
          </a:prstGeom>
          <a:gradFill>
            <a:gsLst>
              <a:gs pos="0">
                <a:srgbClr val="979797"/>
              </a:gs>
              <a:gs pos="100000">
                <a:srgbClr val="f9f9f9"/>
              </a:gs>
            </a:gsLst>
            <a:path path="circle"/>
          </a:gradFill>
          <a:ln w="9360">
            <a:solidFill>
              <a:srgbClr val="000000"/>
            </a:solidFill>
            <a:round/>
          </a:ln>
        </p:spPr>
        <p:txBody>
          <a:bodyPr/>
          <a:p>
            <a:r>
              <a:rPr lang="en-IN" sz="2800">
                <a:solidFill>
                  <a:srgbClr val="ffffff"/>
                </a:solidFill>
                <a:latin typeface="Times New Roman"/>
                <a:ea typeface="ＭＳ Ｐゴシック"/>
              </a:rPr>
              <a:t>26Fe atom</a:t>
            </a:r>
            <a:endParaRPr/>
          </a:p>
          <a:p>
            <a:r>
              <a:rPr b="1" lang="en-IN" sz="2800" u="sng">
                <a:solidFill>
                  <a:srgbClr val="ffffff"/>
                </a:solidFill>
                <a:latin typeface="Times New Roman"/>
                <a:ea typeface="ＭＳ Ｐゴシック"/>
              </a:rPr>
              <a:t>MRCI-SD method</a:t>
            </a:r>
            <a:endParaRPr/>
          </a:p>
          <a:p>
            <a:r>
              <a:rPr lang="en-IN" sz="2800">
                <a:solidFill>
                  <a:srgbClr val="ffffff"/>
                </a:solidFill>
                <a:latin typeface="Times New Roman"/>
                <a:ea typeface="ＭＳ Ｐゴシック"/>
              </a:rPr>
              <a:t>NR –non-relativistic</a:t>
            </a:r>
            <a:endParaRPr/>
          </a:p>
          <a:p>
            <a:r>
              <a:rPr lang="en-IN" sz="2800">
                <a:solidFill>
                  <a:srgbClr val="ffffff"/>
                </a:solidFill>
                <a:latin typeface="Times New Roman"/>
                <a:ea typeface="ＭＳ Ｐゴシック"/>
              </a:rPr>
              <a:t>REL – DKH scalar</a:t>
            </a:r>
            <a:endParaRPr/>
          </a:p>
          <a:p>
            <a:r>
              <a:rPr lang="en-IN" sz="2800">
                <a:solidFill>
                  <a:srgbClr val="ffffff"/>
                </a:solidFill>
                <a:latin typeface="Times New Roman"/>
                <a:ea typeface="ＭＳ Ｐゴシック"/>
              </a:rPr>
              <a:t>SO – RASSI-SO</a:t>
            </a:r>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8" name="TextShape 1"/>
          <p:cNvSpPr txBox="1"/>
          <p:nvPr/>
        </p:nvSpPr>
        <p:spPr>
          <a:xfrm>
            <a:off x="8736120" y="7007400"/>
            <a:ext cx="840960" cy="401400"/>
          </a:xfrm>
          <a:prstGeom prst="rect">
            <a:avLst/>
          </a:prstGeom>
        </p:spPr>
        <p:txBody>
          <a:bodyPr anchor="b" bIns="0" lIns="0" rIns="0" tIns="0"/>
          <a:p>
            <a:pPr algn="r"/>
            <a:fld id="{51F121F1-51C1-4191-91D1-21B1114121D1}" type="slidenum">
              <a:rPr lang="en-IN" sz="1300">
                <a:solidFill>
                  <a:srgbClr val="035c75"/>
                </a:solidFill>
                <a:latin typeface="Constantia"/>
              </a:rPr>
              <a:t>&lt;number&gt;</a:t>
            </a:fld>
            <a:endParaRPr/>
          </a:p>
        </p:txBody>
      </p:sp>
      <p:pic>
        <p:nvPicPr>
          <p:cNvPr descr="" id="279" name="Picture 1"/>
          <p:cNvPicPr/>
          <p:nvPr/>
        </p:nvPicPr>
        <p:blipFill>
          <a:blip r:embed="rId1"/>
          <a:stretch>
            <a:fillRect/>
          </a:stretch>
        </p:blipFill>
        <p:spPr>
          <a:xfrm>
            <a:off x="0" y="1043640"/>
            <a:ext cx="4363920" cy="3312000"/>
          </a:xfrm>
          <a:prstGeom prst="rect">
            <a:avLst/>
          </a:prstGeom>
        </p:spPr>
      </p:pic>
      <p:sp>
        <p:nvSpPr>
          <p:cNvPr id="280" name="CustomShape 2"/>
          <p:cNvSpPr/>
          <p:nvPr/>
        </p:nvSpPr>
        <p:spPr>
          <a:xfrm>
            <a:off x="215640" y="1259640"/>
            <a:ext cx="4104000" cy="457560"/>
          </a:xfrm>
          <a:prstGeom prst="rect">
            <a:avLst/>
          </a:prstGeom>
          <a:gradFill>
            <a:gsLst>
              <a:gs pos="0">
                <a:srgbClr val="979797"/>
              </a:gs>
              <a:gs pos="100000">
                <a:srgbClr val="f9f9f9"/>
              </a:gs>
            </a:gsLst>
            <a:path path="circle"/>
          </a:gradFill>
          <a:ln w="9360">
            <a:solidFill>
              <a:srgbClr val="000000"/>
            </a:solidFill>
            <a:round/>
          </a:ln>
        </p:spPr>
        <p:txBody>
          <a:bodyPr/>
          <a:p>
            <a:r>
              <a:rPr lang="en-IN" sz="2400">
                <a:solidFill>
                  <a:srgbClr val="ffffff"/>
                </a:solidFill>
                <a:latin typeface="Times New Roman"/>
                <a:ea typeface="ＭＳ Ｐゴシック"/>
              </a:rPr>
              <a:t>Contraction of bond lengths</a:t>
            </a:r>
            <a:endParaRPr/>
          </a:p>
        </p:txBody>
      </p:sp>
      <p:sp>
        <p:nvSpPr>
          <p:cNvPr id="281" name="CustomShape 3"/>
          <p:cNvSpPr/>
          <p:nvPr/>
        </p:nvSpPr>
        <p:spPr>
          <a:xfrm>
            <a:off x="1296000" y="251280"/>
            <a:ext cx="7056360" cy="1066680"/>
          </a:xfrm>
          <a:prstGeom prst="rect">
            <a:avLst/>
          </a:prstGeom>
          <a:solidFill>
            <a:srgbClr val="009dd9"/>
          </a:solidFill>
          <a:ln w="38160">
            <a:solidFill>
              <a:srgbClr val="ffffff"/>
            </a:solidFill>
            <a:round/>
          </a:ln>
        </p:spPr>
        <p:txBody>
          <a:bodyPr/>
          <a:p>
            <a:r>
              <a:rPr lang="en-IN" sz="3200">
                <a:solidFill>
                  <a:srgbClr val="ffffff"/>
                </a:solidFill>
                <a:latin typeface="Times New Roman"/>
                <a:ea typeface="ＭＳ Ｐゴシック"/>
              </a:rPr>
              <a:t>Spin-orbit effects in molecular geometries</a:t>
            </a:r>
            <a:endParaRPr/>
          </a:p>
        </p:txBody>
      </p:sp>
      <p:sp>
        <p:nvSpPr>
          <p:cNvPr id="282" name="CustomShape 4"/>
          <p:cNvSpPr/>
          <p:nvPr/>
        </p:nvSpPr>
        <p:spPr>
          <a:xfrm>
            <a:off x="557280" y="4716000"/>
            <a:ext cx="3598200" cy="457560"/>
          </a:xfrm>
          <a:prstGeom prst="rect">
            <a:avLst/>
          </a:prstGeom>
          <a:gradFill>
            <a:gsLst>
              <a:gs pos="0">
                <a:srgbClr val="979797"/>
              </a:gs>
              <a:gs pos="100000">
                <a:srgbClr val="f9f9f9"/>
              </a:gs>
            </a:gsLst>
            <a:path path="circle"/>
          </a:gradFill>
          <a:ln w="9360">
            <a:solidFill>
              <a:srgbClr val="000000"/>
            </a:solidFill>
            <a:round/>
          </a:ln>
        </p:spPr>
        <p:txBody>
          <a:bodyPr wrap="none"/>
          <a:p>
            <a:r>
              <a:rPr lang="en-IN" sz="2400">
                <a:solidFill>
                  <a:srgbClr val="ffffff"/>
                </a:solidFill>
                <a:latin typeface="Times New Roman"/>
                <a:ea typeface="ＭＳ Ｐゴシック"/>
              </a:rPr>
              <a:t>CuF </a:t>
            </a:r>
            <a:r>
              <a:rPr i="1" lang="en-IN" sz="2400">
                <a:solidFill>
                  <a:srgbClr val="ffffff"/>
                </a:solidFill>
                <a:latin typeface="Times New Roman"/>
                <a:ea typeface="ＭＳ Ｐゴシック"/>
              </a:rPr>
              <a:t>R</a:t>
            </a:r>
            <a:r>
              <a:rPr lang="en-IN" sz="2400">
                <a:solidFill>
                  <a:srgbClr val="ffffff"/>
                </a:solidFill>
                <a:latin typeface="Times New Roman"/>
                <a:ea typeface="ＭＳ Ｐゴシック"/>
              </a:rPr>
              <a:t>e &lt; AuF </a:t>
            </a:r>
            <a:r>
              <a:rPr i="1" lang="en-IN" sz="2400">
                <a:solidFill>
                  <a:srgbClr val="ffffff"/>
                </a:solidFill>
                <a:latin typeface="Times New Roman"/>
                <a:ea typeface="ＭＳ Ｐゴシック"/>
              </a:rPr>
              <a:t>R</a:t>
            </a:r>
            <a:r>
              <a:rPr lang="en-IN" sz="2400">
                <a:solidFill>
                  <a:srgbClr val="ffffff"/>
                </a:solidFill>
                <a:latin typeface="Times New Roman"/>
                <a:ea typeface="ＭＳ Ｐゴシック"/>
              </a:rPr>
              <a:t>e &lt; AgF </a:t>
            </a:r>
            <a:r>
              <a:rPr i="1" lang="en-IN" sz="2400">
                <a:solidFill>
                  <a:srgbClr val="ffffff"/>
                </a:solidFill>
                <a:latin typeface="Times New Roman"/>
                <a:ea typeface="ＭＳ Ｐゴシック"/>
              </a:rPr>
              <a:t>R</a:t>
            </a:r>
            <a:r>
              <a:rPr lang="en-IN" sz="2400">
                <a:solidFill>
                  <a:srgbClr val="ffffff"/>
                </a:solidFill>
                <a:latin typeface="Times New Roman"/>
                <a:ea typeface="ＭＳ Ｐゴシック"/>
              </a:rPr>
              <a:t>e</a:t>
            </a:r>
            <a:endParaRPr/>
          </a:p>
        </p:txBody>
      </p:sp>
      <p:pic>
        <p:nvPicPr>
          <p:cNvPr descr="" id="283" name="Picture 4"/>
          <p:cNvPicPr/>
          <p:nvPr/>
        </p:nvPicPr>
        <p:blipFill>
          <a:blip r:embed="rId2"/>
          <a:stretch>
            <a:fillRect/>
          </a:stretch>
        </p:blipFill>
        <p:spPr>
          <a:xfrm>
            <a:off x="4536360" y="1043640"/>
            <a:ext cx="4536000" cy="3367800"/>
          </a:xfrm>
          <a:prstGeom prst="rect">
            <a:avLst/>
          </a:prstGeom>
        </p:spPr>
      </p:pic>
      <p:pic>
        <p:nvPicPr>
          <p:cNvPr descr="" id="284" name="Picture 5"/>
          <p:cNvPicPr/>
          <p:nvPr/>
        </p:nvPicPr>
        <p:blipFill>
          <a:blip r:embed="rId3"/>
          <a:stretch>
            <a:fillRect/>
          </a:stretch>
        </p:blipFill>
        <p:spPr>
          <a:xfrm>
            <a:off x="4896360" y="4355640"/>
            <a:ext cx="3960000" cy="3203640"/>
          </a:xfrm>
          <a:prstGeom prst="rect">
            <a:avLst/>
          </a:prstGeom>
        </p:spPr>
      </p:pic>
      <p:sp>
        <p:nvSpPr>
          <p:cNvPr id="285" name="CustomShape 5"/>
          <p:cNvSpPr/>
          <p:nvPr/>
        </p:nvSpPr>
        <p:spPr>
          <a:xfrm>
            <a:off x="7367760" y="1547640"/>
            <a:ext cx="657720" cy="457560"/>
          </a:xfrm>
          <a:prstGeom prst="rect">
            <a:avLst/>
          </a:prstGeom>
          <a:gradFill>
            <a:gsLst>
              <a:gs pos="0">
                <a:srgbClr val="979797"/>
              </a:gs>
              <a:gs pos="100000">
                <a:srgbClr val="f9f9f9"/>
              </a:gs>
            </a:gsLst>
            <a:path path="circle"/>
          </a:gradFill>
          <a:ln w="9360">
            <a:solidFill>
              <a:srgbClr val="000000"/>
            </a:solidFill>
            <a:round/>
          </a:ln>
        </p:spPr>
        <p:txBody>
          <a:bodyPr wrap="none"/>
          <a:p>
            <a:r>
              <a:rPr lang="en-IN" sz="2400">
                <a:solidFill>
                  <a:srgbClr val="ffffff"/>
                </a:solidFill>
                <a:latin typeface="Times New Roman"/>
                <a:ea typeface="ＭＳ Ｐゴシック"/>
              </a:rPr>
              <a:t>InN</a:t>
            </a:r>
            <a:endParaRPr/>
          </a:p>
        </p:txBody>
      </p:sp>
      <p:sp>
        <p:nvSpPr>
          <p:cNvPr id="286" name="CustomShape 6"/>
          <p:cNvSpPr/>
          <p:nvPr/>
        </p:nvSpPr>
        <p:spPr>
          <a:xfrm>
            <a:off x="4968360" y="5940000"/>
            <a:ext cx="3744000" cy="431640"/>
          </a:xfrm>
          <a:prstGeom prst="flowChartAlternateProcess">
            <a:avLst/>
          </a:prstGeom>
          <a:solidFill>
            <a:srgbClr val="92d050"/>
          </a:solidFill>
          <a:ln w="25560">
            <a:solidFill>
              <a:srgbClr val="0b5292"/>
            </a:solidFill>
            <a:round/>
          </a:ln>
        </p:spPr>
      </p:sp>
      <p:sp>
        <p:nvSpPr>
          <p:cNvPr id="287" name="CustomShape 7"/>
          <p:cNvSpPr/>
          <p:nvPr/>
        </p:nvSpPr>
        <p:spPr>
          <a:xfrm>
            <a:off x="4968360" y="6444000"/>
            <a:ext cx="3816000" cy="1115280"/>
          </a:xfrm>
          <a:prstGeom prst="roundRect">
            <a:avLst>
              <a:gd fmla="val 3600" name="adj"/>
            </a:avLst>
          </a:prstGeom>
          <a:solidFill>
            <a:srgbClr val="0f6fc6"/>
          </a:solidFill>
          <a:ln w="25560">
            <a:solidFill>
              <a:srgbClr val="0b5292"/>
            </a:solidFill>
            <a:round/>
          </a:ln>
        </p:spPr>
      </p:sp>
      <p:sp>
        <p:nvSpPr>
          <p:cNvPr id="288" name="CustomShape 8"/>
          <p:cNvSpPr/>
          <p:nvPr/>
        </p:nvSpPr>
        <p:spPr>
          <a:xfrm>
            <a:off x="1882080" y="5364000"/>
            <a:ext cx="2585520" cy="1189080"/>
          </a:xfrm>
          <a:prstGeom prst="rect">
            <a:avLst/>
          </a:prstGeom>
          <a:gradFill>
            <a:gsLst>
              <a:gs pos="0">
                <a:srgbClr val="979797"/>
              </a:gs>
              <a:gs pos="100000">
                <a:srgbClr val="f9f9f9"/>
              </a:gs>
            </a:gsLst>
            <a:path path="circle"/>
          </a:gradFill>
          <a:ln w="9360">
            <a:solidFill>
              <a:srgbClr val="000000"/>
            </a:solidFill>
            <a:round/>
          </a:ln>
        </p:spPr>
        <p:txBody>
          <a:bodyPr wrap="none"/>
          <a:p>
            <a:r>
              <a:rPr lang="en-IN" sz="2400">
                <a:solidFill>
                  <a:srgbClr val="ffffff"/>
                </a:solidFill>
                <a:latin typeface="Times New Roman"/>
                <a:ea typeface="ＭＳ Ｐゴシック"/>
              </a:rPr>
              <a:t>Avoided crossings: </a:t>
            </a:r>
            <a:endParaRPr/>
          </a:p>
          <a:p>
            <a:r>
              <a:rPr lang="en-IN" sz="2400">
                <a:solidFill>
                  <a:srgbClr val="ffffff"/>
                </a:solidFill>
                <a:latin typeface="Times New Roman"/>
                <a:ea typeface="ＭＳ Ｐゴシック"/>
              </a:rPr>
              <a:t>3Σ(0),3Π(0)</a:t>
            </a:r>
            <a:endParaRPr/>
          </a:p>
          <a:p>
            <a:r>
              <a:rPr lang="en-IN" sz="2400">
                <a:solidFill>
                  <a:srgbClr val="ffffff"/>
                </a:solidFill>
                <a:latin typeface="Times New Roman"/>
                <a:ea typeface="ＭＳ Ｐゴシック"/>
              </a:rPr>
              <a:t>3Σ(1),3Π(1)</a:t>
            </a:r>
            <a:endParaRPr/>
          </a:p>
        </p:txBody>
      </p:sp>
      <p:sp>
        <p:nvSpPr>
          <p:cNvPr id="289" name="CustomShape 9"/>
          <p:cNvSpPr/>
          <p:nvPr/>
        </p:nvSpPr>
        <p:spPr>
          <a:xfrm>
            <a:off x="2252880" y="6728760"/>
            <a:ext cx="1852560" cy="823320"/>
          </a:xfrm>
          <a:prstGeom prst="rect">
            <a:avLst/>
          </a:prstGeom>
          <a:gradFill>
            <a:gsLst>
              <a:gs pos="0">
                <a:srgbClr val="979797"/>
              </a:gs>
              <a:gs pos="100000">
                <a:srgbClr val="f9f9f9"/>
              </a:gs>
            </a:gsLst>
            <a:path path="circle"/>
          </a:gradFill>
          <a:ln w="9360">
            <a:solidFill>
              <a:srgbClr val="000000"/>
            </a:solidFill>
            <a:round/>
          </a:ln>
        </p:spPr>
        <p:txBody>
          <a:bodyPr wrap="none"/>
          <a:p>
            <a:r>
              <a:rPr lang="en-IN" sz="2400">
                <a:solidFill>
                  <a:srgbClr val="ffffff"/>
                </a:solidFill>
                <a:latin typeface="Times New Roman"/>
                <a:ea typeface="ＭＳ Ｐゴシック"/>
              </a:rPr>
              <a:t>3Σ(2),3Π(0-) </a:t>
            </a:r>
            <a:endParaRPr/>
          </a:p>
          <a:p>
            <a:r>
              <a:rPr lang="en-IN" sz="2400">
                <a:solidFill>
                  <a:srgbClr val="ffffff"/>
                </a:solidFill>
                <a:latin typeface="Times New Roman"/>
                <a:ea typeface="ＭＳ Ｐゴシック"/>
              </a:rPr>
              <a:t>Not affected</a:t>
            </a:r>
            <a:endParaRPr/>
          </a:p>
        </p:txBody>
      </p:sp>
      <p:sp>
        <p:nvSpPr>
          <p:cNvPr id="290" name="CustomShape 10"/>
          <p:cNvSpPr/>
          <p:nvPr/>
        </p:nvSpPr>
        <p:spPr>
          <a:xfrm>
            <a:off x="5040360" y="5076000"/>
            <a:ext cx="3600000" cy="215640"/>
          </a:xfrm>
          <a:prstGeom prst="flowChartAlternateProcess">
            <a:avLst/>
          </a:prstGeom>
          <a:solidFill>
            <a:srgbClr val="92d050"/>
          </a:solidFill>
          <a:ln w="25560">
            <a:solidFill>
              <a:srgbClr val="0b5292"/>
            </a:solidFill>
            <a:round/>
          </a:ln>
        </p:spPr>
      </p:sp>
      <p:sp>
        <p:nvSpPr>
          <p:cNvPr id="291" name="CustomShape 11"/>
          <p:cNvSpPr/>
          <p:nvPr/>
        </p:nvSpPr>
        <p:spPr>
          <a:xfrm>
            <a:off x="5040360" y="5292000"/>
            <a:ext cx="3672000" cy="215640"/>
          </a:xfrm>
          <a:prstGeom prst="roundRect">
            <a:avLst>
              <a:gd fmla="val 3600" name="adj"/>
            </a:avLst>
          </a:prstGeom>
          <a:solidFill>
            <a:srgbClr val="0f6fc6"/>
          </a:solidFill>
          <a:ln w="25560">
            <a:solidFill>
              <a:srgbClr val="0b5292"/>
            </a:solidFill>
            <a:round/>
          </a:ln>
        </p:spPr>
      </p:sp>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2" name="TextShape 1"/>
          <p:cNvSpPr txBox="1"/>
          <p:nvPr/>
        </p:nvSpPr>
        <p:spPr>
          <a:xfrm>
            <a:off x="8736120" y="7007400"/>
            <a:ext cx="840960" cy="401400"/>
          </a:xfrm>
          <a:prstGeom prst="rect">
            <a:avLst/>
          </a:prstGeom>
        </p:spPr>
        <p:txBody>
          <a:bodyPr anchor="b" bIns="0" lIns="0" rIns="0" tIns="0"/>
          <a:p>
            <a:pPr algn="r"/>
            <a:fld id="{416101B1-9181-41F1-8141-B1D1B121A121}" type="slidenum">
              <a:rPr lang="en-IN" sz="1300">
                <a:solidFill>
                  <a:srgbClr val="035c75"/>
                </a:solidFill>
                <a:latin typeface="Constantia"/>
              </a:rPr>
              <a:t>&lt;number&gt;</a:t>
            </a:fld>
            <a:endParaRPr/>
          </a:p>
        </p:txBody>
      </p:sp>
      <p:sp>
        <p:nvSpPr>
          <p:cNvPr id="293" name="CustomShape 2"/>
          <p:cNvSpPr/>
          <p:nvPr/>
        </p:nvSpPr>
        <p:spPr>
          <a:xfrm>
            <a:off x="287640" y="251280"/>
            <a:ext cx="9504360" cy="2376000"/>
          </a:xfrm>
          <a:prstGeom prst="rect">
            <a:avLst/>
          </a:prstGeom>
          <a:gradFill>
            <a:gsLst>
              <a:gs pos="0">
                <a:srgbClr val="8bc2f1"/>
              </a:gs>
              <a:gs pos="100000">
                <a:srgbClr val="f7fbff"/>
              </a:gs>
            </a:gsLst>
            <a:path path="circle"/>
          </a:gradFill>
          <a:ln w="9360">
            <a:solidFill>
              <a:srgbClr val="0074a0"/>
            </a:solidFill>
            <a:round/>
          </a:ln>
        </p:spPr>
        <p:txBody>
          <a:bodyPr/>
          <a:p>
            <a:pPr algn="ctr"/>
            <a:r>
              <a:rPr lang="en-IN" sz="5500">
                <a:solidFill>
                  <a:srgbClr val="ffffff"/>
                </a:solidFill>
                <a:latin typeface="Times New Roman"/>
                <a:ea typeface="ＭＳ Ｐゴシック"/>
              </a:rPr>
              <a:t>
</a:t>
            </a:r>
            <a:r>
              <a:rPr lang="en-IN" sz="4900">
                <a:solidFill>
                  <a:srgbClr val="ffffff"/>
                </a:solidFill>
                <a:latin typeface="Times New Roman"/>
                <a:ea typeface="ＭＳ Ｐゴシック"/>
              </a:rPr>
              <a:t>Photoassociation spectroscopy in ultracold polar molecules </a:t>
            </a:r>
            <a:endParaRPr/>
          </a:p>
        </p:txBody>
      </p:sp>
      <p:sp>
        <p:nvSpPr>
          <p:cNvPr id="294" name="CustomShape 3"/>
          <p:cNvSpPr/>
          <p:nvPr/>
        </p:nvSpPr>
        <p:spPr>
          <a:xfrm>
            <a:off x="431640" y="3419640"/>
            <a:ext cx="9216360" cy="1554840"/>
          </a:xfrm>
          <a:prstGeom prst="rect">
            <a:avLst/>
          </a:prstGeom>
          <a:gradFill>
            <a:gsLst>
              <a:gs pos="0">
                <a:srgbClr val="979797"/>
              </a:gs>
              <a:gs pos="100000">
                <a:srgbClr val="f9f9f9"/>
              </a:gs>
            </a:gsLst>
            <a:path path="circle"/>
          </a:gradFill>
          <a:ln w="9360">
            <a:solidFill>
              <a:srgbClr val="000000"/>
            </a:solidFill>
            <a:round/>
          </a:ln>
        </p:spPr>
        <p:txBody>
          <a:bodyPr/>
          <a:p>
            <a:r>
              <a:rPr lang="en-IN" sz="2400" u="sng">
                <a:solidFill>
                  <a:srgbClr val="000000"/>
                </a:solidFill>
                <a:latin typeface="Times New Roman"/>
                <a:ea typeface="ＭＳ Ｐゴシック"/>
              </a:rPr>
              <a:t>Reference</a:t>
            </a:r>
            <a:endParaRPr/>
          </a:p>
          <a:p>
            <a:pPr>
              <a:buSzPct val="45000"/>
              <a:buFont typeface="Arial"/>
              <a:buChar char="•"/>
            </a:pPr>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Ultracold Photoassociation spectroscopy: Long range molecules and atomic scattering, Kevin M. Jones et al., Reviews of Modern physics, 78, 2006</a:t>
            </a:r>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5" name="CustomShape 1"/>
          <p:cNvSpPr/>
          <p:nvPr/>
        </p:nvSpPr>
        <p:spPr>
          <a:xfrm>
            <a:off x="-2147483520" y="-2147483520"/>
            <a:ext cx="2147483160" cy="439920"/>
          </a:xfrm>
          <a:prstGeom prst="roundRect">
            <a:avLst>
              <a:gd fmla="val 3600" name="adj"/>
            </a:avLst>
          </a:prstGeom>
          <a:solidFill>
            <a:srgbClr val="000000"/>
          </a:solidFill>
          <a:ln w="25560">
            <a:solidFill>
              <a:srgbClr val="000000"/>
            </a:solidFill>
            <a:round/>
          </a:ln>
        </p:spPr>
        <p:txBody>
          <a:bodyPr bIns="57600" lIns="102600" rIns="102600" tIns="57600"/>
          <a:p>
            <a:r>
              <a:rPr b="1" lang="en-IN" sz="2000">
                <a:solidFill>
                  <a:srgbClr val="ffffff"/>
                </a:solidFill>
                <a:latin typeface="Times New Roman"/>
              </a:rPr>
              <a:t>             </a:t>
            </a:r>
            <a:r>
              <a:rPr b="1" lang="en-IN" sz="2000">
                <a:solidFill>
                  <a:srgbClr val="ffffff"/>
                </a:solidFill>
                <a:latin typeface="Times New Roman"/>
              </a:rPr>
              <a:t>Photo association (PA) of cold atoms : collision associated with light</a:t>
            </a:r>
            <a:endParaRPr/>
          </a:p>
        </p:txBody>
      </p:sp>
      <p:sp>
        <p:nvSpPr>
          <p:cNvPr id="296" name="CustomShape 2"/>
          <p:cNvSpPr/>
          <p:nvPr/>
        </p:nvSpPr>
        <p:spPr>
          <a:xfrm>
            <a:off x="287640" y="5611320"/>
            <a:ext cx="9432720" cy="1929960"/>
          </a:xfrm>
          <a:prstGeom prst="rect">
            <a:avLst/>
          </a:prstGeom>
          <a:solidFill>
            <a:srgbClr val="ffffff"/>
          </a:solidFill>
          <a:ln w="25560">
            <a:solidFill>
              <a:srgbClr val="0f6fc6"/>
            </a:solidFill>
            <a:round/>
          </a:ln>
        </p:spPr>
        <p:txBody>
          <a:bodyPr bIns="50400" lIns="100800" rIns="100800" tIns="50400"/>
          <a:p>
            <a:pPr algn="just"/>
            <a:r>
              <a:rPr lang="en-IN" sz="2400">
                <a:solidFill>
                  <a:srgbClr val="000000"/>
                </a:solidFill>
                <a:latin typeface="Times New Roman"/>
                <a:ea typeface="PMingLiU"/>
              </a:rPr>
              <a:t>A pair of ultra cold ground-state</a:t>
            </a:r>
            <a:r>
              <a:rPr lang="en-IN" sz="2400">
                <a:solidFill>
                  <a:srgbClr val="000000"/>
                </a:solidFill>
                <a:latin typeface="Times New Roman"/>
                <a:ea typeface="PMingLiU"/>
              </a:rPr>
              <a:t>　</a:t>
            </a:r>
            <a:r>
              <a:rPr lang="en-IN" sz="2400">
                <a:solidFill>
                  <a:srgbClr val="000000"/>
                </a:solidFill>
                <a:latin typeface="Times New Roman"/>
                <a:ea typeface="PMingLiU"/>
              </a:rPr>
              <a:t>atoms absorbs a photon, creating a molecule in an excited ro-vibrational electronic state. Thro spontaneous  emission the molecule decays to high lying vibrational state of the ground/excited meta stable state. Subsequently, through Raman pumping, stimulated emission brings the molecule to v=0 ground electronic state</a:t>
            </a:r>
            <a:endParaRPr/>
          </a:p>
        </p:txBody>
      </p:sp>
      <p:sp>
        <p:nvSpPr>
          <p:cNvPr id="297" name="TextShape 3"/>
          <p:cNvSpPr txBox="1"/>
          <p:nvPr/>
        </p:nvSpPr>
        <p:spPr>
          <a:xfrm>
            <a:off x="8736120" y="7007400"/>
            <a:ext cx="840960" cy="401400"/>
          </a:xfrm>
          <a:prstGeom prst="rect">
            <a:avLst/>
          </a:prstGeom>
        </p:spPr>
        <p:txBody>
          <a:bodyPr anchor="b" bIns="0" lIns="0" rIns="0" tIns="0"/>
          <a:p>
            <a:pPr algn="r"/>
            <a:fld id="{11F181F1-01D1-41A1-9121-81F18161A171}" type="slidenum">
              <a:rPr lang="en-IN" sz="1300">
                <a:solidFill>
                  <a:srgbClr val="035c75"/>
                </a:solidFill>
                <a:latin typeface="Constantia"/>
              </a:rPr>
              <a:t>&lt;number&gt;</a:t>
            </a:fld>
            <a:endParaRPr/>
          </a:p>
        </p:txBody>
      </p:sp>
      <p:pic>
        <p:nvPicPr>
          <p:cNvPr descr="" id="298" name="Picture 3"/>
          <p:cNvPicPr/>
          <p:nvPr/>
        </p:nvPicPr>
        <p:blipFill>
          <a:blip r:embed="rId1"/>
          <a:stretch>
            <a:fillRect/>
          </a:stretch>
        </p:blipFill>
        <p:spPr>
          <a:xfrm>
            <a:off x="575640" y="2051640"/>
            <a:ext cx="3960000" cy="3405600"/>
          </a:xfrm>
          <a:prstGeom prst="rect">
            <a:avLst/>
          </a:prstGeom>
        </p:spPr>
      </p:pic>
      <p:sp>
        <p:nvSpPr>
          <p:cNvPr id="299" name="CustomShape 4"/>
          <p:cNvSpPr/>
          <p:nvPr/>
        </p:nvSpPr>
        <p:spPr>
          <a:xfrm>
            <a:off x="3096000" y="4572000"/>
            <a:ext cx="2087640" cy="869400"/>
          </a:xfrm>
          <a:prstGeom prst="rect">
            <a:avLst/>
          </a:prstGeom>
        </p:spPr>
        <p:txBody>
          <a:bodyPr/>
          <a:p>
            <a:r>
              <a:rPr lang="en-IN" sz="1700">
                <a:solidFill>
                  <a:srgbClr val="000000"/>
                </a:solidFill>
                <a:latin typeface="Times New Roman"/>
                <a:ea typeface="ＭＳ Ｐゴシック"/>
              </a:rPr>
              <a:t>Kevin M. Jones et al, Rev. of Modern Physics, 2006 </a:t>
            </a:r>
            <a:endParaRPr/>
          </a:p>
        </p:txBody>
      </p:sp>
      <p:sp>
        <p:nvSpPr>
          <p:cNvPr id="300" name="CustomShape 5"/>
          <p:cNvSpPr/>
          <p:nvPr/>
        </p:nvSpPr>
        <p:spPr>
          <a:xfrm>
            <a:off x="0" y="1403640"/>
            <a:ext cx="4785840" cy="642600"/>
          </a:xfrm>
          <a:prstGeom prst="roundRect">
            <a:avLst>
              <a:gd fmla="val 3600" name="adj"/>
            </a:avLst>
          </a:prstGeom>
          <a:solidFill>
            <a:srgbClr val="00b0f0"/>
          </a:solidFill>
          <a:ln w="25560">
            <a:solidFill>
              <a:srgbClr val="0b5292"/>
            </a:solidFill>
            <a:round/>
          </a:ln>
        </p:spPr>
      </p:sp>
      <p:sp>
        <p:nvSpPr>
          <p:cNvPr id="301" name="CustomShape 6"/>
          <p:cNvSpPr/>
          <p:nvPr/>
        </p:nvSpPr>
        <p:spPr>
          <a:xfrm>
            <a:off x="5256360" y="971640"/>
            <a:ext cx="4824000" cy="457560"/>
          </a:xfrm>
          <a:prstGeom prst="rect">
            <a:avLst/>
          </a:prstGeom>
          <a:solidFill>
            <a:srgbClr val="ffffff"/>
          </a:solidFill>
          <a:ln w="25560">
            <a:solidFill>
              <a:srgbClr val="0f6fc6"/>
            </a:solidFill>
            <a:round/>
          </a:ln>
        </p:spPr>
        <p:txBody>
          <a:bodyPr/>
          <a:p>
            <a:r>
              <a:rPr b="1" lang="en-IN" sz="2400">
                <a:solidFill>
                  <a:srgbClr val="000000"/>
                </a:solidFill>
                <a:latin typeface="Times New Roman"/>
                <a:ea typeface="ＭＳ Ｐゴシック"/>
              </a:rPr>
              <a:t>PA laser </a:t>
            </a:r>
            <a:r>
              <a:rPr lang="en-IN" sz="2400">
                <a:solidFill>
                  <a:srgbClr val="000000"/>
                </a:solidFill>
                <a:latin typeface="Times New Roman"/>
                <a:ea typeface="ＭＳ Ｐゴシック"/>
              </a:rPr>
              <a:t>: S (ground) – P (excited)</a:t>
            </a:r>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2" name="TextShape 1"/>
          <p:cNvSpPr txBox="1"/>
          <p:nvPr/>
        </p:nvSpPr>
        <p:spPr>
          <a:xfrm>
            <a:off x="253800" y="922320"/>
            <a:ext cx="9292680" cy="6141960"/>
          </a:xfrm>
          <a:prstGeom prst="rect">
            <a:avLst/>
          </a:prstGeom>
        </p:spPr>
        <p:txBody>
          <a:bodyPr bIns="50400" lIns="100440" rIns="100440" tIns="50400"/>
          <a:p>
            <a:pPr algn="just"/>
            <a:r>
              <a:rPr lang="en-GB" sz="2600">
                <a:solidFill>
                  <a:srgbClr val="000000"/>
                </a:solidFill>
                <a:latin typeface="Times New Roman"/>
              </a:rPr>
              <a:t>The interest in polar molecules stems from the fact that polar</a:t>
            </a:r>
            <a:endParaRPr/>
          </a:p>
          <a:p>
            <a:pPr algn="just"/>
            <a:r>
              <a:rPr lang="en-GB" sz="2600">
                <a:solidFill>
                  <a:srgbClr val="000000"/>
                </a:solidFill>
                <a:latin typeface="Times New Roman"/>
              </a:rPr>
              <a:t>molecules  have </a:t>
            </a:r>
            <a:r>
              <a:rPr b="1" lang="en-GB" sz="2600">
                <a:solidFill>
                  <a:srgbClr val="000000"/>
                </a:solidFill>
                <a:latin typeface="Times New Roman"/>
              </a:rPr>
              <a:t>permanent dipole moments</a:t>
            </a:r>
            <a:r>
              <a:rPr lang="en-GB" sz="2600">
                <a:solidFill>
                  <a:srgbClr val="000000"/>
                </a:solidFill>
                <a:latin typeface="Times New Roman"/>
              </a:rPr>
              <a:t>. This allows them to</a:t>
            </a:r>
            <a:endParaRPr/>
          </a:p>
          <a:p>
            <a:pPr algn="just"/>
            <a:r>
              <a:rPr lang="en-GB" sz="2600">
                <a:solidFill>
                  <a:srgbClr val="000000"/>
                </a:solidFill>
                <a:latin typeface="Times New Roman"/>
              </a:rPr>
              <a:t>strongly interact  with an </a:t>
            </a:r>
            <a:r>
              <a:rPr b="1" lang="en-GB" sz="2600">
                <a:solidFill>
                  <a:srgbClr val="000000"/>
                </a:solidFill>
                <a:latin typeface="Times New Roman"/>
              </a:rPr>
              <a:t>external electric fields </a:t>
            </a:r>
            <a:r>
              <a:rPr lang="en-GB" sz="2600">
                <a:solidFill>
                  <a:srgbClr val="000000"/>
                </a:solidFill>
                <a:latin typeface="Times New Roman"/>
              </a:rPr>
              <a:t>and with each</a:t>
            </a:r>
            <a:endParaRPr/>
          </a:p>
          <a:p>
            <a:pPr algn="just"/>
            <a:r>
              <a:rPr lang="en-GB" sz="2600">
                <a:solidFill>
                  <a:srgbClr val="000000"/>
                </a:solidFill>
                <a:latin typeface="Times New Roman"/>
              </a:rPr>
              <a:t>other by </a:t>
            </a:r>
            <a:r>
              <a:rPr b="1" lang="en-GB" sz="2600">
                <a:solidFill>
                  <a:srgbClr val="000000"/>
                </a:solidFill>
                <a:latin typeface="Times New Roman"/>
              </a:rPr>
              <a:t>long range dipole-dipole forces</a:t>
            </a:r>
            <a:r>
              <a:rPr lang="en-GB" sz="2600">
                <a:solidFill>
                  <a:srgbClr val="000000"/>
                </a:solidFill>
                <a:latin typeface="Times New Roman"/>
              </a:rPr>
              <a:t>. </a:t>
            </a:r>
            <a:endParaRPr/>
          </a:p>
        </p:txBody>
      </p:sp>
      <p:sp>
        <p:nvSpPr>
          <p:cNvPr id="303" name="CustomShape 2"/>
          <p:cNvSpPr/>
          <p:nvPr/>
        </p:nvSpPr>
        <p:spPr>
          <a:xfrm>
            <a:off x="4860000" y="3468240"/>
            <a:ext cx="496800" cy="470880"/>
          </a:xfrm>
          <a:prstGeom prst="rect">
            <a:avLst/>
          </a:prstGeom>
        </p:spPr>
      </p:sp>
      <p:sp>
        <p:nvSpPr>
          <p:cNvPr id="304" name="CustomShape 3"/>
          <p:cNvSpPr/>
          <p:nvPr/>
        </p:nvSpPr>
        <p:spPr>
          <a:xfrm>
            <a:off x="215640" y="3924000"/>
            <a:ext cx="9038520" cy="893160"/>
          </a:xfrm>
          <a:prstGeom prst="rect">
            <a:avLst/>
          </a:prstGeom>
        </p:spPr>
        <p:txBody>
          <a:bodyPr bIns="50400" lIns="100800" rIns="100800" tIns="50400"/>
          <a:p>
            <a:r>
              <a:rPr b="1" lang="en-IN" sz="2600">
                <a:solidFill>
                  <a:srgbClr val="000000"/>
                </a:solidFill>
                <a:latin typeface="Times New Roman"/>
              </a:rPr>
              <a:t>Long-range dipole-dipole interactions </a:t>
            </a:r>
            <a:r>
              <a:rPr lang="en-IN" sz="2600">
                <a:solidFill>
                  <a:srgbClr val="000000"/>
                </a:solidFill>
                <a:latin typeface="Times New Roman"/>
              </a:rPr>
              <a:t>between molecules  can create new types of </a:t>
            </a:r>
            <a:r>
              <a:rPr b="1" lang="en-IN" sz="2600">
                <a:solidFill>
                  <a:srgbClr val="000000"/>
                </a:solidFill>
                <a:latin typeface="Times New Roman"/>
              </a:rPr>
              <a:t>highly-correlated many-body states</a:t>
            </a:r>
            <a:r>
              <a:rPr lang="en-IN" sz="2600">
                <a:solidFill>
                  <a:srgbClr val="000000"/>
                </a:solidFill>
                <a:latin typeface="Times New Roman"/>
              </a:rPr>
              <a:t>. </a:t>
            </a:r>
            <a:endParaRPr/>
          </a:p>
        </p:txBody>
      </p:sp>
      <p:sp>
        <p:nvSpPr>
          <p:cNvPr id="305" name="CustomShape 4"/>
          <p:cNvSpPr/>
          <p:nvPr/>
        </p:nvSpPr>
        <p:spPr>
          <a:xfrm>
            <a:off x="1575000" y="3310920"/>
            <a:ext cx="792360" cy="715320"/>
          </a:xfrm>
          <a:prstGeom prst="ellipse">
            <a:avLst/>
          </a:prstGeom>
          <a:solidFill>
            <a:srgbClr val="0f6fc6"/>
          </a:solidFill>
          <a:ln w="9360">
            <a:solidFill>
              <a:srgbClr val="000000"/>
            </a:solidFill>
            <a:round/>
          </a:ln>
        </p:spPr>
      </p:sp>
      <p:sp>
        <p:nvSpPr>
          <p:cNvPr id="306" name="CustomShape 5"/>
          <p:cNvSpPr/>
          <p:nvPr/>
        </p:nvSpPr>
        <p:spPr>
          <a:xfrm>
            <a:off x="3241080" y="3391200"/>
            <a:ext cx="635040" cy="554400"/>
          </a:xfrm>
          <a:prstGeom prst="ellipse">
            <a:avLst/>
          </a:prstGeom>
          <a:solidFill>
            <a:srgbClr val="0f6fc6"/>
          </a:solidFill>
          <a:ln w="9360">
            <a:solidFill>
              <a:srgbClr val="000000"/>
            </a:solidFill>
            <a:round/>
          </a:ln>
        </p:spPr>
      </p:sp>
      <p:sp>
        <p:nvSpPr>
          <p:cNvPr id="307" name="CustomShape 6"/>
          <p:cNvSpPr/>
          <p:nvPr/>
        </p:nvSpPr>
        <p:spPr>
          <a:xfrm>
            <a:off x="1732680" y="2835000"/>
            <a:ext cx="633240" cy="364680"/>
          </a:xfrm>
          <a:prstGeom prst="rect">
            <a:avLst/>
          </a:prstGeom>
        </p:spPr>
        <p:txBody>
          <a:bodyPr bIns="45000" lIns="90000" rIns="90000" tIns="45000"/>
          <a:p>
            <a:r>
              <a:rPr lang="en-IN">
                <a:solidFill>
                  <a:srgbClr val="000000"/>
                </a:solidFill>
                <a:latin typeface="Times New Roman"/>
                <a:ea typeface="HG創英ﾌﾟﾚｾﾞﾝｽEB"/>
              </a:rPr>
              <a:t>Rb</a:t>
            </a:r>
            <a:endParaRPr/>
          </a:p>
        </p:txBody>
      </p:sp>
      <p:sp>
        <p:nvSpPr>
          <p:cNvPr id="308" name="CustomShape 7"/>
          <p:cNvSpPr/>
          <p:nvPr/>
        </p:nvSpPr>
        <p:spPr>
          <a:xfrm>
            <a:off x="3168000" y="2843640"/>
            <a:ext cx="970560" cy="364680"/>
          </a:xfrm>
          <a:prstGeom prst="rect">
            <a:avLst/>
          </a:prstGeom>
        </p:spPr>
        <p:txBody>
          <a:bodyPr bIns="45000" lIns="90000" rIns="90000" tIns="45000"/>
          <a:p>
            <a:r>
              <a:rPr lang="en-IN">
                <a:solidFill>
                  <a:srgbClr val="000000"/>
                </a:solidFill>
                <a:latin typeface="Times New Roman"/>
                <a:ea typeface="HG創英ﾌﾟﾚｾﾞﾝｽEB"/>
              </a:rPr>
              <a:t>Cs/K</a:t>
            </a:r>
            <a:endParaRPr/>
          </a:p>
        </p:txBody>
      </p:sp>
      <p:sp>
        <p:nvSpPr>
          <p:cNvPr id="309" name="Line 8"/>
          <p:cNvSpPr/>
          <p:nvPr/>
        </p:nvSpPr>
        <p:spPr>
          <a:xfrm flipH="1">
            <a:off x="2129760" y="3708000"/>
            <a:ext cx="1190160" cy="0"/>
          </a:xfrm>
          <a:prstGeom prst="line">
            <a:avLst/>
          </a:prstGeom>
          <a:ln w="9360">
            <a:solidFill>
              <a:srgbClr val="000000"/>
            </a:solidFill>
            <a:round/>
            <a:tailEnd len="med" type="triangle" w="med"/>
          </a:ln>
        </p:spPr>
      </p:sp>
      <p:sp>
        <p:nvSpPr>
          <p:cNvPr id="310" name="CustomShape 9"/>
          <p:cNvSpPr/>
          <p:nvPr/>
        </p:nvSpPr>
        <p:spPr>
          <a:xfrm>
            <a:off x="6813000" y="3391200"/>
            <a:ext cx="635040" cy="554400"/>
          </a:xfrm>
          <a:prstGeom prst="ellipse">
            <a:avLst/>
          </a:prstGeom>
          <a:solidFill>
            <a:srgbClr val="0f6fc6"/>
          </a:solidFill>
          <a:ln w="9360">
            <a:solidFill>
              <a:srgbClr val="000000"/>
            </a:solidFill>
            <a:round/>
          </a:ln>
        </p:spPr>
      </p:sp>
      <p:sp>
        <p:nvSpPr>
          <p:cNvPr id="311" name="CustomShape 10"/>
          <p:cNvSpPr/>
          <p:nvPr/>
        </p:nvSpPr>
        <p:spPr>
          <a:xfrm>
            <a:off x="5463720" y="3391200"/>
            <a:ext cx="635040" cy="554400"/>
          </a:xfrm>
          <a:prstGeom prst="ellipse">
            <a:avLst/>
          </a:prstGeom>
          <a:solidFill>
            <a:srgbClr val="0f6fc6"/>
          </a:solidFill>
          <a:ln w="9360">
            <a:solidFill>
              <a:srgbClr val="000000"/>
            </a:solidFill>
            <a:round/>
          </a:ln>
        </p:spPr>
      </p:sp>
      <p:sp>
        <p:nvSpPr>
          <p:cNvPr id="312" name="Line 11"/>
          <p:cNvSpPr/>
          <p:nvPr/>
        </p:nvSpPr>
        <p:spPr>
          <a:xfrm flipH="1">
            <a:off x="5860800" y="3708000"/>
            <a:ext cx="1190160" cy="0"/>
          </a:xfrm>
          <a:prstGeom prst="line">
            <a:avLst/>
          </a:prstGeom>
          <a:ln w="9360">
            <a:solidFill>
              <a:srgbClr val="000000"/>
            </a:solidFill>
            <a:round/>
            <a:tailEnd len="med" type="triangle" w="med"/>
          </a:ln>
        </p:spPr>
      </p:sp>
      <p:sp>
        <p:nvSpPr>
          <p:cNvPr id="313" name="CustomShape 12"/>
          <p:cNvSpPr/>
          <p:nvPr/>
        </p:nvSpPr>
        <p:spPr>
          <a:xfrm>
            <a:off x="5542560" y="2835000"/>
            <a:ext cx="633240" cy="364680"/>
          </a:xfrm>
          <a:prstGeom prst="rect">
            <a:avLst/>
          </a:prstGeom>
        </p:spPr>
        <p:txBody>
          <a:bodyPr bIns="45000" lIns="90000" rIns="90000" tIns="45000"/>
          <a:p>
            <a:r>
              <a:rPr lang="en-IN">
                <a:solidFill>
                  <a:srgbClr val="000000"/>
                </a:solidFill>
                <a:latin typeface="Times New Roman"/>
                <a:ea typeface="HG創英ﾌﾟﾚｾﾞﾝｽEB"/>
              </a:rPr>
              <a:t>Yb</a:t>
            </a:r>
            <a:endParaRPr/>
          </a:p>
        </p:txBody>
      </p:sp>
      <p:sp>
        <p:nvSpPr>
          <p:cNvPr id="314" name="CustomShape 13"/>
          <p:cNvSpPr/>
          <p:nvPr/>
        </p:nvSpPr>
        <p:spPr>
          <a:xfrm>
            <a:off x="6813000" y="2835000"/>
            <a:ext cx="633240" cy="364680"/>
          </a:xfrm>
          <a:prstGeom prst="rect">
            <a:avLst/>
          </a:prstGeom>
        </p:spPr>
        <p:txBody>
          <a:bodyPr bIns="45000" lIns="90000" rIns="90000" tIns="45000"/>
          <a:p>
            <a:r>
              <a:rPr lang="en-IN">
                <a:solidFill>
                  <a:srgbClr val="000000"/>
                </a:solidFill>
                <a:latin typeface="Times New Roman"/>
                <a:ea typeface="HG創英ﾌﾟﾚｾﾞﾝｽEB"/>
              </a:rPr>
              <a:t>Yb</a:t>
            </a:r>
            <a:endParaRPr/>
          </a:p>
        </p:txBody>
      </p:sp>
      <p:sp>
        <p:nvSpPr>
          <p:cNvPr id="315" name="CustomShape 14"/>
          <p:cNvSpPr/>
          <p:nvPr/>
        </p:nvSpPr>
        <p:spPr>
          <a:xfrm>
            <a:off x="0" y="5898960"/>
            <a:ext cx="1674720" cy="882360"/>
          </a:xfrm>
          <a:prstGeom prst="rect">
            <a:avLst/>
          </a:prstGeom>
        </p:spPr>
        <p:txBody>
          <a:bodyPr bIns="45000" lIns="90000" rIns="90000" tIns="45000"/>
          <a:p>
            <a:r>
              <a:rPr lang="en-IN" sz="2600">
                <a:solidFill>
                  <a:srgbClr val="000000"/>
                </a:solidFill>
              </a:rPr>
              <a:t>Slow molecules</a:t>
            </a:r>
            <a:endParaRPr/>
          </a:p>
        </p:txBody>
      </p:sp>
      <p:sp>
        <p:nvSpPr>
          <p:cNvPr id="316" name="CustomShape 15"/>
          <p:cNvSpPr/>
          <p:nvPr/>
        </p:nvSpPr>
        <p:spPr>
          <a:xfrm>
            <a:off x="2462760" y="5685480"/>
            <a:ext cx="2301480" cy="1278360"/>
          </a:xfrm>
          <a:prstGeom prst="rect">
            <a:avLst/>
          </a:prstGeom>
        </p:spPr>
        <p:txBody>
          <a:bodyPr bIns="45000" lIns="90000" rIns="90000" tIns="45000"/>
          <a:p>
            <a:r>
              <a:rPr lang="en-IN" sz="2600">
                <a:solidFill>
                  <a:srgbClr val="000000"/>
                </a:solidFill>
              </a:rPr>
              <a:t>Long measuring times</a:t>
            </a:r>
            <a:endParaRPr/>
          </a:p>
        </p:txBody>
      </p:sp>
      <p:sp>
        <p:nvSpPr>
          <p:cNvPr id="317" name="CustomShape 16"/>
          <p:cNvSpPr/>
          <p:nvPr/>
        </p:nvSpPr>
        <p:spPr>
          <a:xfrm>
            <a:off x="5321160" y="5827320"/>
            <a:ext cx="1720440" cy="1278360"/>
          </a:xfrm>
          <a:prstGeom prst="rect">
            <a:avLst/>
          </a:prstGeom>
        </p:spPr>
        <p:txBody>
          <a:bodyPr bIns="45000" lIns="90000" rIns="90000" tIns="45000"/>
          <a:p>
            <a:r>
              <a:rPr lang="en-IN" sz="2600">
                <a:solidFill>
                  <a:srgbClr val="000000"/>
                </a:solidFill>
              </a:rPr>
              <a:t>Narrow line widths</a:t>
            </a:r>
            <a:endParaRPr/>
          </a:p>
        </p:txBody>
      </p:sp>
      <p:sp>
        <p:nvSpPr>
          <p:cNvPr id="318" name="CustomShape 17"/>
          <p:cNvSpPr/>
          <p:nvPr/>
        </p:nvSpPr>
        <p:spPr>
          <a:xfrm>
            <a:off x="7861320" y="5757120"/>
            <a:ext cx="1667880" cy="882360"/>
          </a:xfrm>
          <a:prstGeom prst="rect">
            <a:avLst/>
          </a:prstGeom>
        </p:spPr>
        <p:txBody>
          <a:bodyPr bIns="45000" lIns="90000" rIns="90000" tIns="45000"/>
          <a:p>
            <a:r>
              <a:rPr lang="en-IN" sz="2600">
                <a:solidFill>
                  <a:srgbClr val="000000"/>
                </a:solidFill>
              </a:rPr>
              <a:t>High resolution</a:t>
            </a:r>
            <a:endParaRPr/>
          </a:p>
        </p:txBody>
      </p:sp>
      <p:sp>
        <p:nvSpPr>
          <p:cNvPr id="319" name="CustomShape 18"/>
          <p:cNvSpPr/>
          <p:nvPr/>
        </p:nvSpPr>
        <p:spPr>
          <a:xfrm>
            <a:off x="1747080" y="5969160"/>
            <a:ext cx="762840" cy="375120"/>
          </a:xfrm>
          <a:prstGeom prst="notchedRightArrow">
            <a:avLst>
              <a:gd fmla="val 10000" name="adj1"/>
              <a:gd fmla="val 9045" name="adj2"/>
            </a:avLst>
          </a:prstGeom>
          <a:solidFill>
            <a:srgbClr val="ff0000"/>
          </a:solidFill>
          <a:ln w="9360">
            <a:solidFill>
              <a:srgbClr val="000000"/>
            </a:solidFill>
            <a:miter/>
          </a:ln>
        </p:spPr>
      </p:sp>
      <p:sp>
        <p:nvSpPr>
          <p:cNvPr id="320" name="CustomShape 19"/>
          <p:cNvSpPr/>
          <p:nvPr/>
        </p:nvSpPr>
        <p:spPr>
          <a:xfrm>
            <a:off x="4605480" y="5969160"/>
            <a:ext cx="762840" cy="375120"/>
          </a:xfrm>
          <a:prstGeom prst="notchedRightArrow">
            <a:avLst>
              <a:gd fmla="val 10000" name="adj1"/>
              <a:gd fmla="val 9045" name="adj2"/>
            </a:avLst>
          </a:prstGeom>
          <a:solidFill>
            <a:srgbClr val="ff0000"/>
          </a:solidFill>
          <a:ln w="9360">
            <a:solidFill>
              <a:srgbClr val="000000"/>
            </a:solidFill>
            <a:miter/>
          </a:ln>
        </p:spPr>
      </p:sp>
      <p:sp>
        <p:nvSpPr>
          <p:cNvPr id="321" name="CustomShape 20"/>
          <p:cNvSpPr/>
          <p:nvPr/>
        </p:nvSpPr>
        <p:spPr>
          <a:xfrm>
            <a:off x="7066440" y="5969160"/>
            <a:ext cx="762840" cy="375120"/>
          </a:xfrm>
          <a:prstGeom prst="notchedRightArrow">
            <a:avLst>
              <a:gd fmla="val 10000" name="adj1"/>
              <a:gd fmla="val 9045" name="adj2"/>
            </a:avLst>
          </a:prstGeom>
          <a:solidFill>
            <a:srgbClr val="ff0000"/>
          </a:solidFill>
          <a:ln w="9360">
            <a:solidFill>
              <a:srgbClr val="000000"/>
            </a:solidFill>
            <a:miter/>
          </a:ln>
        </p:spPr>
      </p:sp>
      <p:sp>
        <p:nvSpPr>
          <p:cNvPr id="322" name="TextShape 21"/>
          <p:cNvSpPr txBox="1"/>
          <p:nvPr/>
        </p:nvSpPr>
        <p:spPr>
          <a:xfrm>
            <a:off x="8736120" y="7007400"/>
            <a:ext cx="840960" cy="401400"/>
          </a:xfrm>
          <a:prstGeom prst="rect">
            <a:avLst/>
          </a:prstGeom>
        </p:spPr>
        <p:txBody>
          <a:bodyPr anchor="b" bIns="0" lIns="0" rIns="0" tIns="0"/>
          <a:p>
            <a:pPr algn="r"/>
            <a:fld id="{E1B1F141-D131-4131-81C1-31E181E13101}" type="slidenum">
              <a:rPr lang="en-IN" sz="1300">
                <a:solidFill>
                  <a:srgbClr val="035c75"/>
                </a:solidFill>
                <a:latin typeface="Constantia"/>
              </a:rPr>
              <a:t>&lt;number&gt;</a:t>
            </a:fld>
            <a:endParaRPr/>
          </a:p>
        </p:txBody>
      </p:sp>
      <p:sp>
        <p:nvSpPr>
          <p:cNvPr id="323" name="CustomShape 22"/>
          <p:cNvSpPr/>
          <p:nvPr/>
        </p:nvSpPr>
        <p:spPr>
          <a:xfrm>
            <a:off x="-2147483520" y="-2147483520"/>
            <a:ext cx="2147483160" cy="408240"/>
          </a:xfrm>
          <a:prstGeom prst="roundRect">
            <a:avLst>
              <a:gd fmla="val 3600" name="adj"/>
            </a:avLst>
          </a:prstGeom>
          <a:solidFill>
            <a:srgbClr val="000000"/>
          </a:solidFill>
          <a:ln w="25560">
            <a:solidFill>
              <a:srgbClr val="000000"/>
            </a:solidFill>
            <a:round/>
          </a:ln>
        </p:spPr>
        <p:txBody>
          <a:bodyPr bIns="57600" lIns="102600" rIns="102600" tIns="57600"/>
          <a:p>
            <a:r>
              <a:rPr lang="en-IN">
                <a:solidFill>
                  <a:srgbClr val="ffffff"/>
                </a:solidFill>
                <a:latin typeface="Times New Roman"/>
              </a:rPr>
              <a:t>Why polar molecules?</a:t>
            </a:r>
            <a:endParaRPr/>
          </a:p>
        </p:txBody>
      </p:sp>
      <p:sp>
        <p:nvSpPr>
          <p:cNvPr id="324" name="CustomShape 23"/>
          <p:cNvSpPr/>
          <p:nvPr/>
        </p:nvSpPr>
        <p:spPr>
          <a:xfrm>
            <a:off x="287640" y="5004000"/>
            <a:ext cx="7725600" cy="677520"/>
          </a:xfrm>
          <a:prstGeom prst="rect">
            <a:avLst/>
          </a:prstGeom>
          <a:solidFill>
            <a:srgbClr val="009dd9"/>
          </a:solidFill>
          <a:ln w="38160">
            <a:solidFill>
              <a:srgbClr val="ffffff"/>
            </a:solidFill>
            <a:round/>
          </a:ln>
        </p:spPr>
        <p:txBody>
          <a:bodyPr anchor="ctr" bIns="133200" lIns="133200" rIns="133200" tIns="133200"/>
          <a:p>
            <a:pPr>
              <a:lnSpc>
                <a:spcPct val="90000"/>
              </a:lnSpc>
            </a:pPr>
            <a:r>
              <a:rPr lang="en-IN" sz="3500">
                <a:solidFill>
                  <a:srgbClr val="ffffff"/>
                </a:solidFill>
                <a:latin typeface="Times New Roman"/>
                <a:ea typeface="ＭＳ Ｐゴシック"/>
              </a:rPr>
              <a:t>Why ultra cold(&lt; 1mK) polar molecules?</a:t>
            </a:r>
            <a:endParaRPr/>
          </a:p>
        </p:txBody>
      </p:sp>
      <p:sp>
        <p:nvSpPr>
          <p:cNvPr id="325" name="CustomShape 24"/>
          <p:cNvSpPr/>
          <p:nvPr/>
        </p:nvSpPr>
        <p:spPr>
          <a:xfrm>
            <a:off x="1584000" y="7098120"/>
            <a:ext cx="7344360" cy="457560"/>
          </a:xfrm>
          <a:prstGeom prst="rect">
            <a:avLst/>
          </a:prstGeom>
          <a:gradFill>
            <a:gsLst>
              <a:gs pos="0">
                <a:srgbClr val="979797"/>
              </a:gs>
              <a:gs pos="100000">
                <a:srgbClr val="f9f9f9"/>
              </a:gs>
            </a:gsLst>
            <a:path path="circle"/>
          </a:gradFill>
          <a:ln w="9360">
            <a:solidFill>
              <a:srgbClr val="000000"/>
            </a:solidFill>
            <a:round/>
          </a:ln>
        </p:spPr>
        <p:txBody>
          <a:bodyPr/>
          <a:p>
            <a:r>
              <a:rPr lang="en-IN" sz="2400">
                <a:solidFill>
                  <a:srgbClr val="ffffff"/>
                </a:solidFill>
                <a:latin typeface="Times New Roman"/>
                <a:ea typeface="ＭＳ Ｐゴシック"/>
              </a:rPr>
              <a:t>Dr. A. Vutha’s talk on reducing statistical uncertainty</a:t>
            </a:r>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6" name="CustomShape 1"/>
          <p:cNvSpPr/>
          <p:nvPr/>
        </p:nvSpPr>
        <p:spPr>
          <a:xfrm>
            <a:off x="-2147483520" y="-2147483520"/>
            <a:ext cx="2147483160" cy="421920"/>
          </a:xfrm>
          <a:prstGeom prst="roundRect">
            <a:avLst>
              <a:gd fmla="val 3600" name="adj"/>
            </a:avLst>
          </a:prstGeom>
          <a:solidFill>
            <a:srgbClr val="000000"/>
          </a:solidFill>
          <a:ln w="25560">
            <a:solidFill>
              <a:srgbClr val="000000"/>
            </a:solidFill>
            <a:round/>
          </a:ln>
        </p:spPr>
        <p:txBody>
          <a:bodyPr bIns="57600" lIns="102600" rIns="102600" tIns="57600"/>
          <a:p>
            <a:r>
              <a:rPr lang="en-IN">
                <a:solidFill>
                  <a:srgbClr val="ffffff"/>
                </a:solidFill>
                <a:latin typeface="Constantia"/>
              </a:rPr>
              <a:t>What is the contribution from Quantum chemists?</a:t>
            </a:r>
            <a:endParaRPr/>
          </a:p>
        </p:txBody>
      </p:sp>
      <p:sp>
        <p:nvSpPr>
          <p:cNvPr id="327" name="TextShape 2"/>
          <p:cNvSpPr txBox="1"/>
          <p:nvPr/>
        </p:nvSpPr>
        <p:spPr>
          <a:xfrm>
            <a:off x="0" y="539640"/>
            <a:ext cx="10368720" cy="7020000"/>
          </a:xfrm>
          <a:prstGeom prst="rect">
            <a:avLst/>
          </a:prstGeom>
        </p:spPr>
        <p:txBody>
          <a:bodyPr bIns="50400" lIns="100440" rIns="100440" tIns="50400"/>
          <a:p>
            <a:r>
              <a:rPr b="1" lang="en-GB" sz="2400">
                <a:solidFill>
                  <a:srgbClr val="000000"/>
                </a:solidFill>
                <a:latin typeface="Times New Roman"/>
              </a:rPr>
              <a:t>Search of new types of ultracold polar molecule</a:t>
            </a:r>
            <a:r>
              <a:rPr lang="en-GB" sz="2400">
                <a:solidFill>
                  <a:srgbClr val="000000"/>
                </a:solidFill>
                <a:latin typeface="Times New Roman"/>
              </a:rPr>
              <a:t> as candidates for the study of long range dipole-dipole interactions  - permanent dipole moment (PDM) is an indicator of the strength of these interactions.</a:t>
            </a:r>
            <a:endParaRPr/>
          </a:p>
          <a:p>
            <a:r>
              <a:rPr b="1" lang="en-GB" sz="2400">
                <a:solidFill>
                  <a:srgbClr val="000000"/>
                </a:solidFill>
                <a:latin typeface="Times New Roman"/>
              </a:rPr>
              <a:t>Estimation of PDM </a:t>
            </a:r>
            <a:r>
              <a:rPr lang="en-GB" sz="2400">
                <a:solidFill>
                  <a:srgbClr val="000000"/>
                </a:solidFill>
                <a:latin typeface="Times New Roman"/>
              </a:rPr>
              <a:t>can lead to understanding of interactions between molecules, Bose-Einstein condensation, Fermi degeneracy etc</a:t>
            </a:r>
            <a:endParaRPr/>
          </a:p>
          <a:p>
            <a:r>
              <a:rPr b="1" lang="en-GB" sz="2400">
                <a:solidFill>
                  <a:srgbClr val="000000"/>
                </a:solidFill>
                <a:latin typeface="Times New Roman"/>
              </a:rPr>
              <a:t>PDMs, TDMs and spontaneous emission rates</a:t>
            </a:r>
            <a:r>
              <a:rPr lang="en-GB" sz="2400">
                <a:solidFill>
                  <a:srgbClr val="000000"/>
                </a:solidFill>
                <a:latin typeface="Times New Roman"/>
              </a:rPr>
              <a:t> to determine  the </a:t>
            </a:r>
            <a:r>
              <a:rPr b="1" lang="en-GB" sz="2400">
                <a:solidFill>
                  <a:srgbClr val="000000"/>
                </a:solidFill>
                <a:latin typeface="Times New Roman"/>
              </a:rPr>
              <a:t>type of laser for photoassociation spectroscopy</a:t>
            </a:r>
            <a:r>
              <a:rPr lang="en-GB" sz="2400">
                <a:solidFill>
                  <a:srgbClr val="000000"/>
                </a:solidFill>
                <a:latin typeface="Times New Roman"/>
              </a:rPr>
              <a:t> experiments</a:t>
            </a:r>
            <a:endParaRPr/>
          </a:p>
          <a:p>
            <a:r>
              <a:rPr lang="en-GB" sz="2400">
                <a:solidFill>
                  <a:srgbClr val="000000"/>
                </a:solidFill>
                <a:latin typeface="Times New Roman"/>
              </a:rPr>
              <a:t>Precise measurement of </a:t>
            </a:r>
            <a:r>
              <a:rPr b="1" lang="en-GB" sz="2400">
                <a:solidFill>
                  <a:srgbClr val="000000"/>
                </a:solidFill>
                <a:latin typeface="Times New Roman"/>
              </a:rPr>
              <a:t>molecular vibrational-rotational transition frequency</a:t>
            </a:r>
            <a:r>
              <a:rPr lang="en-GB" sz="2400">
                <a:solidFill>
                  <a:srgbClr val="000000"/>
                </a:solidFill>
                <a:latin typeface="Times New Roman"/>
              </a:rPr>
              <a:t>- </a:t>
            </a:r>
            <a:r>
              <a:rPr b="1" lang="en-GB" sz="2400">
                <a:solidFill>
                  <a:srgbClr val="000000"/>
                </a:solidFill>
                <a:latin typeface="Times New Roman"/>
              </a:rPr>
              <a:t>Measurement of variance of mp/me </a:t>
            </a:r>
            <a:r>
              <a:rPr lang="en-GB" sz="2400">
                <a:solidFill>
                  <a:srgbClr val="000000"/>
                </a:solidFill>
                <a:latin typeface="Times New Roman"/>
              </a:rPr>
              <a:t>(proton to electron mass ratio) and α (fine structure constant)</a:t>
            </a:r>
            <a:endParaRPr/>
          </a:p>
          <a:p>
            <a:r>
              <a:rPr b="1" lang="en-GB" sz="2400">
                <a:solidFill>
                  <a:srgbClr val="000000"/>
                </a:solidFill>
                <a:latin typeface="Times New Roman"/>
              </a:rPr>
              <a:t>Frequency uncertainty </a:t>
            </a:r>
            <a:r>
              <a:rPr lang="en-GB" sz="2400">
                <a:solidFill>
                  <a:srgbClr val="000000"/>
                </a:solidFill>
                <a:latin typeface="Times New Roman"/>
              </a:rPr>
              <a:t>~ </a:t>
            </a:r>
            <a:r>
              <a:rPr b="1" lang="en-GB" sz="2400">
                <a:solidFill>
                  <a:srgbClr val="000000"/>
                </a:solidFill>
                <a:latin typeface="Times New Roman"/>
              </a:rPr>
              <a:t>Stark effect </a:t>
            </a:r>
            <a:r>
              <a:rPr lang="en-GB" sz="2400">
                <a:solidFill>
                  <a:srgbClr val="000000"/>
                </a:solidFill>
                <a:latin typeface="Times New Roman"/>
              </a:rPr>
              <a:t>can be estimated from vibrational PDM and TDMs. </a:t>
            </a:r>
            <a:endParaRPr/>
          </a:p>
          <a:p>
            <a:r>
              <a:rPr b="1" lang="en-GB" sz="2400">
                <a:solidFill>
                  <a:srgbClr val="000000"/>
                </a:solidFill>
                <a:latin typeface="Times New Roman"/>
              </a:rPr>
              <a:t>Lifetime of single vibrational quantum state </a:t>
            </a:r>
            <a:r>
              <a:rPr lang="en-GB" sz="2400">
                <a:solidFill>
                  <a:srgbClr val="000000"/>
                </a:solidFill>
                <a:latin typeface="Times New Roman"/>
              </a:rPr>
              <a:t>can be obtained from PDM  - important requisite while designing experiments</a:t>
            </a:r>
            <a:endParaRPr/>
          </a:p>
          <a:p>
            <a:r>
              <a:rPr b="1" lang="en-GB" sz="2400">
                <a:solidFill>
                  <a:srgbClr val="000000"/>
                </a:solidFill>
                <a:latin typeface="Times New Roman"/>
              </a:rPr>
              <a:t>Computation of molecular properties </a:t>
            </a:r>
            <a:r>
              <a:rPr lang="en-GB" sz="2400">
                <a:solidFill>
                  <a:srgbClr val="000000"/>
                </a:solidFill>
                <a:latin typeface="Times New Roman"/>
              </a:rPr>
              <a:t>– Parity violation/Parity-time violation </a:t>
            </a:r>
            <a:endParaRPr/>
          </a:p>
          <a:p>
            <a:r>
              <a:rPr b="1" lang="en-GB" sz="2400">
                <a:solidFill>
                  <a:srgbClr val="000000"/>
                </a:solidFill>
                <a:latin typeface="Times New Roman"/>
              </a:rPr>
              <a:t>Non-radiative charge-transfer processes </a:t>
            </a:r>
            <a:r>
              <a:rPr lang="en-GB" sz="2400">
                <a:solidFill>
                  <a:srgbClr val="000000"/>
                </a:solidFill>
                <a:latin typeface="Times New Roman"/>
              </a:rPr>
              <a:t>– examining the </a:t>
            </a:r>
            <a:r>
              <a:rPr b="1" lang="en-GB" sz="2400">
                <a:solidFill>
                  <a:srgbClr val="000000"/>
                </a:solidFill>
                <a:latin typeface="Times New Roman"/>
              </a:rPr>
              <a:t>PDMs with avoided crossings</a:t>
            </a:r>
            <a:endParaRPr/>
          </a:p>
        </p:txBody>
      </p:sp>
      <p:sp>
        <p:nvSpPr>
          <p:cNvPr id="328" name="TextShape 3"/>
          <p:cNvSpPr txBox="1"/>
          <p:nvPr/>
        </p:nvSpPr>
        <p:spPr>
          <a:xfrm>
            <a:off x="8736120" y="7007400"/>
            <a:ext cx="840960" cy="401400"/>
          </a:xfrm>
          <a:prstGeom prst="rect">
            <a:avLst/>
          </a:prstGeom>
        </p:spPr>
        <p:txBody>
          <a:bodyPr anchor="b" bIns="0" lIns="0" rIns="0" tIns="0"/>
          <a:p>
            <a:pPr algn="r"/>
            <a:fld id="{41D18101-3191-4111-91B1-110111F1E161}" type="slidenum">
              <a:rPr lang="en-IN" sz="1300">
                <a:solidFill>
                  <a:srgbClr val="035c75"/>
                </a:solidFill>
                <a:latin typeface="Constantia"/>
              </a:rPr>
              <a:t>&lt;number&gt;</a:t>
            </a:fld>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9" name="CustomShape 1"/>
          <p:cNvSpPr/>
          <p:nvPr/>
        </p:nvSpPr>
        <p:spPr>
          <a:xfrm>
            <a:off x="5278320" y="366840"/>
            <a:ext cx="4801680" cy="1472760"/>
          </a:xfrm>
          <a:prstGeom prst="rect">
            <a:avLst/>
          </a:prstGeom>
          <a:solidFill>
            <a:srgbClr val="ffffff"/>
          </a:solidFill>
          <a:ln w="25560">
            <a:solidFill>
              <a:srgbClr val="0f6fc6"/>
            </a:solidFill>
            <a:round/>
          </a:ln>
        </p:spPr>
        <p:txBody>
          <a:bodyPr bIns="50400" lIns="100800" rIns="100800" tIns="50400"/>
          <a:p>
            <a:r>
              <a:rPr lang="en-IN">
                <a:solidFill>
                  <a:srgbClr val="ffffff"/>
                </a:solidFill>
                <a:latin typeface="Times New Roman"/>
                <a:ea typeface="ＭＳ Ｐゴシック"/>
              </a:rPr>
              <a:t>FrSr:</a:t>
            </a:r>
            <a:r>
              <a:rPr lang="en-IN">
                <a:solidFill>
                  <a:srgbClr val="ffffff"/>
                </a:solidFill>
                <a:latin typeface="Times New Roman"/>
                <a:ea typeface="ＭＳ Ｐゴシック"/>
              </a:rPr>
              <a:t>	</a:t>
            </a:r>
            <a:r>
              <a:rPr lang="en-IN">
                <a:solidFill>
                  <a:srgbClr val="ffffff"/>
                </a:solidFill>
                <a:latin typeface="Times New Roman"/>
                <a:ea typeface="ＭＳ Ｐゴシック"/>
              </a:rPr>
              <a:t>d = 3.47 D,  B = 0.36 GHz</a:t>
            </a:r>
            <a:endParaRPr/>
          </a:p>
          <a:p>
            <a:r>
              <a:rPr lang="en-IN">
                <a:solidFill>
                  <a:srgbClr val="ffffff"/>
                </a:solidFill>
                <a:latin typeface="Times New Roman"/>
                <a:ea typeface="ＭＳ Ｐゴシック"/>
              </a:rPr>
              <a:t>	</a:t>
            </a:r>
            <a:r>
              <a:rPr lang="en-IN">
                <a:solidFill>
                  <a:srgbClr val="ffffff"/>
                </a:solidFill>
                <a:latin typeface="Times New Roman"/>
                <a:ea typeface="ＭＳ Ｐゴシック"/>
              </a:rPr>
              <a:t>	</a:t>
            </a:r>
            <a:r>
              <a:rPr lang="en-IN">
                <a:solidFill>
                  <a:srgbClr val="ffffff"/>
                </a:solidFill>
                <a:latin typeface="Times New Roman"/>
                <a:ea typeface="ＭＳ Ｐゴシック"/>
              </a:rPr>
              <a:t>Abe, Gopakumar, Hada</a:t>
            </a:r>
            <a:r>
              <a:rPr lang="en-IN">
                <a:solidFill>
                  <a:srgbClr val="ffffff"/>
                </a:solidFill>
                <a:latin typeface="Times New Roman"/>
                <a:ea typeface="ＭＳ Ｐゴシック"/>
              </a:rPr>
              <a:t>　</a:t>
            </a:r>
            <a:endParaRPr/>
          </a:p>
          <a:p>
            <a:r>
              <a:rPr lang="en-IN">
                <a:solidFill>
                  <a:srgbClr val="ffffff"/>
                </a:solidFill>
                <a:latin typeface="Times New Roman"/>
                <a:ea typeface="ＭＳ Ｐゴシック"/>
              </a:rPr>
              <a:t>YbLi:  4</a:t>
            </a:r>
            <a:r>
              <a:rPr lang="en-IN">
                <a:solidFill>
                  <a:srgbClr val="ffffff"/>
                </a:solidFill>
                <a:latin typeface="Symbol"/>
                <a:ea typeface="ＭＳ Ｐゴシック"/>
              </a:rPr>
              <a:t>S</a:t>
            </a:r>
            <a:r>
              <a:rPr lang="en-IN">
                <a:solidFill>
                  <a:srgbClr val="ffffff"/>
                </a:solidFill>
                <a:latin typeface="Times New Roman"/>
                <a:ea typeface="ＭＳ Ｐゴシック"/>
              </a:rPr>
              <a:t>	</a:t>
            </a:r>
            <a:r>
              <a:rPr lang="en-IN">
                <a:solidFill>
                  <a:srgbClr val="ffffff"/>
                </a:solidFill>
                <a:latin typeface="Times New Roman"/>
                <a:ea typeface="ＭＳ Ｐゴシック"/>
              </a:rPr>
              <a:t>d = 6.09 D,  B = 3.6 GHz</a:t>
            </a:r>
            <a:r>
              <a:rPr lang="en-IN">
                <a:solidFill>
                  <a:srgbClr val="ffffff"/>
                </a:solidFill>
                <a:latin typeface="Times New Roman"/>
                <a:ea typeface="ＭＳ Ｐゴシック"/>
              </a:rPr>
              <a:t>　</a:t>
            </a:r>
            <a:endParaRPr/>
          </a:p>
          <a:p>
            <a:r>
              <a:rPr lang="en-IN">
                <a:solidFill>
                  <a:srgbClr val="ffffff"/>
                </a:solidFill>
                <a:latin typeface="Times New Roman"/>
                <a:ea typeface="ＭＳ Ｐゴシック"/>
              </a:rPr>
              <a:t>	</a:t>
            </a:r>
            <a:r>
              <a:rPr lang="en-IN">
                <a:solidFill>
                  <a:srgbClr val="ffffff"/>
                </a:solidFill>
                <a:latin typeface="Times New Roman"/>
                <a:ea typeface="ＭＳ Ｐゴシック"/>
              </a:rPr>
              <a:t>	</a:t>
            </a:r>
            <a:r>
              <a:rPr lang="en-IN">
                <a:solidFill>
                  <a:srgbClr val="ffffff"/>
                </a:solidFill>
                <a:latin typeface="Times New Roman"/>
                <a:ea typeface="ＭＳ Ｐゴシック"/>
              </a:rPr>
              <a:t>Gopakumar, Abe, Hada</a:t>
            </a:r>
            <a:endParaRPr/>
          </a:p>
          <a:p>
            <a:r>
              <a:rPr lang="en-IN">
                <a:solidFill>
                  <a:srgbClr val="ffffff"/>
                </a:solidFill>
                <a:latin typeface="Times New Roman"/>
                <a:ea typeface="ＭＳ Ｐゴシック"/>
              </a:rPr>
              <a:t>YbF: </a:t>
            </a:r>
            <a:r>
              <a:rPr lang="en-IN">
                <a:solidFill>
                  <a:srgbClr val="ffffff"/>
                </a:solidFill>
                <a:latin typeface="Times New Roman"/>
                <a:ea typeface="ＭＳ Ｐゴシック"/>
              </a:rPr>
              <a:t>	</a:t>
            </a:r>
            <a:r>
              <a:rPr lang="en-IN">
                <a:solidFill>
                  <a:srgbClr val="ffffff"/>
                </a:solidFill>
                <a:latin typeface="Times New Roman"/>
                <a:ea typeface="ＭＳ Ｐゴシック"/>
              </a:rPr>
              <a:t>d = 3.7 D,  B = 6.7 GHz</a:t>
            </a:r>
            <a:endParaRPr/>
          </a:p>
        </p:txBody>
      </p:sp>
      <p:sp>
        <p:nvSpPr>
          <p:cNvPr id="330" name="CustomShape 2"/>
          <p:cNvSpPr/>
          <p:nvPr/>
        </p:nvSpPr>
        <p:spPr>
          <a:xfrm>
            <a:off x="7903800" y="4679280"/>
            <a:ext cx="1738440" cy="832680"/>
          </a:xfrm>
          <a:prstGeom prst="rect">
            <a:avLst/>
          </a:prstGeom>
        </p:spPr>
        <p:txBody>
          <a:bodyPr bIns="50400" lIns="100800" rIns="100800" tIns="50400" wrap="none"/>
          <a:p>
            <a:r>
              <a:rPr lang="en-IN" sz="2400">
                <a:solidFill>
                  <a:srgbClr val="ffffff"/>
                </a:solidFill>
                <a:latin typeface="Times New Roman"/>
                <a:ea typeface="ＭＳ Ｐゴシック"/>
              </a:rPr>
              <a:t>Kajita-san’s </a:t>
            </a:r>
            <a:endParaRPr/>
          </a:p>
          <a:p>
            <a:r>
              <a:rPr lang="en-IN" sz="2400">
                <a:solidFill>
                  <a:srgbClr val="ffffff"/>
                </a:solidFill>
                <a:latin typeface="Times New Roman"/>
                <a:ea typeface="ＭＳ Ｐゴシック"/>
              </a:rPr>
              <a:t>calculation</a:t>
            </a:r>
            <a:endParaRPr/>
          </a:p>
        </p:txBody>
      </p:sp>
      <p:sp>
        <p:nvSpPr>
          <p:cNvPr id="331" name="CustomShape 3"/>
          <p:cNvSpPr/>
          <p:nvPr/>
        </p:nvSpPr>
        <p:spPr>
          <a:xfrm>
            <a:off x="7660080" y="4282200"/>
            <a:ext cx="78480" cy="1189440"/>
          </a:xfrm>
          <a:prstGeom prst="rightBrace">
            <a:avLst>
              <a:gd fmla="val 25185" name="adj1"/>
              <a:gd fmla="val 10000" name="adj2"/>
            </a:avLst>
          </a:prstGeom>
          <a:ln w="9360">
            <a:solidFill>
              <a:srgbClr val="000000"/>
            </a:solidFill>
            <a:round/>
          </a:ln>
        </p:spPr>
      </p:sp>
      <p:sp>
        <p:nvSpPr>
          <p:cNvPr id="332" name="CustomShape 4"/>
          <p:cNvSpPr/>
          <p:nvPr/>
        </p:nvSpPr>
        <p:spPr>
          <a:xfrm>
            <a:off x="7604280" y="3601440"/>
            <a:ext cx="157320" cy="633240"/>
          </a:xfrm>
          <a:prstGeom prst="rightBrace">
            <a:avLst>
              <a:gd fmla="val 6703" name="adj1"/>
              <a:gd fmla="val 10000" name="adj2"/>
            </a:avLst>
          </a:prstGeom>
          <a:ln w="9360">
            <a:solidFill>
              <a:srgbClr val="000000"/>
            </a:solidFill>
            <a:round/>
          </a:ln>
        </p:spPr>
      </p:sp>
      <p:sp>
        <p:nvSpPr>
          <p:cNvPr id="333" name="CustomShape 5"/>
          <p:cNvSpPr/>
          <p:nvPr/>
        </p:nvSpPr>
        <p:spPr>
          <a:xfrm>
            <a:off x="7823520" y="3701160"/>
            <a:ext cx="1016280" cy="466920"/>
          </a:xfrm>
          <a:prstGeom prst="rect">
            <a:avLst/>
          </a:prstGeom>
        </p:spPr>
        <p:txBody>
          <a:bodyPr bIns="50400" lIns="100800" rIns="100800" tIns="50400" wrap="none"/>
          <a:p>
            <a:r>
              <a:rPr lang="en-IN" sz="2400">
                <a:solidFill>
                  <a:srgbClr val="ffffff"/>
                </a:solidFill>
                <a:latin typeface="Times New Roman"/>
                <a:ea typeface="ＭＳ Ｐゴシック"/>
              </a:rPr>
              <a:t>Aoki’s</a:t>
            </a:r>
            <a:endParaRPr/>
          </a:p>
        </p:txBody>
      </p:sp>
      <p:sp>
        <p:nvSpPr>
          <p:cNvPr id="334" name="CustomShape 6"/>
          <p:cNvSpPr/>
          <p:nvPr/>
        </p:nvSpPr>
        <p:spPr>
          <a:xfrm>
            <a:off x="6549120" y="3237480"/>
            <a:ext cx="202320" cy="497160"/>
          </a:xfrm>
          <a:prstGeom prst="rect">
            <a:avLst/>
          </a:prstGeom>
        </p:spPr>
        <p:txBody>
          <a:bodyPr bIns="50400" lIns="100800" rIns="100800" tIns="50400" wrap="none"/>
          <a:p>
            <a:endParaRPr/>
          </a:p>
          <a:p>
            <a:endParaRPr/>
          </a:p>
        </p:txBody>
      </p:sp>
      <p:sp>
        <p:nvSpPr>
          <p:cNvPr id="335" name="CustomShape 7"/>
          <p:cNvSpPr/>
          <p:nvPr/>
        </p:nvSpPr>
        <p:spPr>
          <a:xfrm>
            <a:off x="277200" y="446040"/>
            <a:ext cx="4762800" cy="1168200"/>
          </a:xfrm>
          <a:prstGeom prst="rect">
            <a:avLst/>
          </a:prstGeom>
          <a:solidFill>
            <a:srgbClr val="ffffff"/>
          </a:solidFill>
          <a:ln w="25560">
            <a:solidFill>
              <a:srgbClr val="0f6fc6"/>
            </a:solidFill>
            <a:round/>
          </a:ln>
        </p:spPr>
        <p:txBody>
          <a:bodyPr bIns="50400" lIns="100800" rIns="100800" tIns="50400"/>
          <a:p>
            <a:r>
              <a:rPr lang="en-IN" sz="3500">
                <a:solidFill>
                  <a:srgbClr val="0000ff"/>
                </a:solidFill>
                <a:latin typeface="Times New Roman"/>
                <a:ea typeface="ＭＳ Ｐゴシック"/>
              </a:rPr>
              <a:t>Polarization factor of molecules</a:t>
            </a:r>
            <a:endParaRPr/>
          </a:p>
        </p:txBody>
      </p:sp>
      <p:sp>
        <p:nvSpPr>
          <p:cNvPr id="336" name="CustomShape 8"/>
          <p:cNvSpPr/>
          <p:nvPr/>
        </p:nvSpPr>
        <p:spPr>
          <a:xfrm>
            <a:off x="7914240" y="2430360"/>
            <a:ext cx="1695960" cy="832680"/>
          </a:xfrm>
          <a:prstGeom prst="rect">
            <a:avLst/>
          </a:prstGeom>
          <a:solidFill>
            <a:srgbClr val="ffffff"/>
          </a:solidFill>
          <a:ln w="25560">
            <a:solidFill>
              <a:srgbClr val="0f6fc6"/>
            </a:solidFill>
            <a:round/>
          </a:ln>
        </p:spPr>
        <p:txBody>
          <a:bodyPr bIns="50400" lIns="100800" rIns="100800" tIns="50400" wrap="none"/>
          <a:p>
            <a:r>
              <a:rPr lang="en-IN" sz="2400">
                <a:solidFill>
                  <a:srgbClr val="ffffff"/>
                </a:solidFill>
                <a:latin typeface="Times New Roman"/>
                <a:ea typeface="ＭＳ Ｐゴシック"/>
              </a:rPr>
              <a:t>Aoki san’s </a:t>
            </a:r>
            <a:endParaRPr/>
          </a:p>
          <a:p>
            <a:r>
              <a:rPr lang="en-IN" sz="2400">
                <a:solidFill>
                  <a:srgbClr val="ffffff"/>
                </a:solidFill>
                <a:latin typeface="Times New Roman"/>
                <a:ea typeface="ＭＳ Ｐゴシック"/>
              </a:rPr>
              <a:t>presentation</a:t>
            </a:r>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7" name="CustomShape 1"/>
          <p:cNvSpPr/>
          <p:nvPr/>
        </p:nvSpPr>
        <p:spPr>
          <a:xfrm>
            <a:off x="-2147483520" y="-2147483520"/>
            <a:ext cx="2147483160" cy="408240"/>
          </a:xfrm>
          <a:prstGeom prst="roundRect">
            <a:avLst>
              <a:gd fmla="val 3600" name="adj"/>
            </a:avLst>
          </a:prstGeom>
          <a:solidFill>
            <a:srgbClr val="000000"/>
          </a:solidFill>
          <a:ln w="25560">
            <a:solidFill>
              <a:srgbClr val="000000"/>
            </a:solidFill>
            <a:round/>
          </a:ln>
        </p:spPr>
        <p:txBody>
          <a:bodyPr bIns="57600" lIns="102600" rIns="102600" tIns="57600"/>
          <a:p>
            <a:r>
              <a:rPr lang="en-IN">
                <a:solidFill>
                  <a:srgbClr val="ffffff"/>
                </a:solidFill>
                <a:latin typeface="Times New Roman"/>
              </a:rPr>
              <a:t>Why alkaline-earth-metal-Li molecules?</a:t>
            </a:r>
            <a:endParaRPr/>
          </a:p>
        </p:txBody>
      </p:sp>
      <p:sp>
        <p:nvSpPr>
          <p:cNvPr id="338" name="TextShape 2"/>
          <p:cNvSpPr txBox="1"/>
          <p:nvPr/>
        </p:nvSpPr>
        <p:spPr>
          <a:xfrm>
            <a:off x="359640" y="827640"/>
            <a:ext cx="9720360" cy="6336360"/>
          </a:xfrm>
          <a:prstGeom prst="rect">
            <a:avLst/>
          </a:prstGeom>
        </p:spPr>
        <p:txBody>
          <a:bodyPr bIns="50400" lIns="100440" rIns="100440" tIns="50400"/>
          <a:p>
            <a:r>
              <a:rPr lang="en-GB" sz="2400">
                <a:solidFill>
                  <a:srgbClr val="000000"/>
                </a:solidFill>
                <a:latin typeface="Times New Roman"/>
              </a:rPr>
              <a:t>Li being the lightest atom can be easily laser-cooled in ground state </a:t>
            </a:r>
            <a:endParaRPr/>
          </a:p>
          <a:p>
            <a:r>
              <a:rPr lang="en-GB" sz="2400">
                <a:solidFill>
                  <a:srgbClr val="000000"/>
                </a:solidFill>
                <a:latin typeface="Times New Roman"/>
              </a:rPr>
              <a:t>Alkali-Li  molecules  - Large PDM hence lifetime of single  quantum state is short  - not advantageous for experiments</a:t>
            </a:r>
            <a:endParaRPr/>
          </a:p>
          <a:p>
            <a:r>
              <a:rPr lang="en-GB" sz="2400">
                <a:solidFill>
                  <a:srgbClr val="000000"/>
                </a:solidFill>
                <a:latin typeface="Times New Roman"/>
              </a:rPr>
              <a:t>   </a:t>
            </a:r>
            <a:endParaRPr/>
          </a:p>
          <a:p>
            <a:endParaRPr/>
          </a:p>
          <a:p>
            <a:endParaRPr/>
          </a:p>
          <a:p>
            <a:endParaRPr/>
          </a:p>
          <a:p>
            <a:endParaRPr/>
          </a:p>
          <a:p>
            <a:endParaRPr/>
          </a:p>
          <a:p>
            <a:r>
              <a:rPr lang="en-GB" sz="2400">
                <a:solidFill>
                  <a:srgbClr val="000000"/>
                </a:solidFill>
                <a:latin typeface="Times New Roman"/>
              </a:rPr>
              <a:t> </a:t>
            </a:r>
            <a:r>
              <a:rPr lang="en-GB" sz="2400">
                <a:solidFill>
                  <a:srgbClr val="000000"/>
                </a:solidFill>
                <a:latin typeface="Times New Roman"/>
              </a:rPr>
              <a:t>Alkaline-earth –metal - Li molecules – PDM smaller than alkali-Li molecules ~ long lifetime of state advantageous for experimentalists</a:t>
            </a:r>
            <a:endParaRPr/>
          </a:p>
          <a:p>
            <a:r>
              <a:rPr lang="en-GB" sz="2400">
                <a:solidFill>
                  <a:srgbClr val="000000"/>
                </a:solidFill>
                <a:latin typeface="Times New Roman"/>
              </a:rPr>
              <a:t>Nuclear spin of X is zero – choosing 6Li(nuclear spin =1)-fermionic or </a:t>
            </a:r>
            <a:endParaRPr/>
          </a:p>
          <a:p>
            <a:r>
              <a:rPr lang="en-GB" sz="2400">
                <a:solidFill>
                  <a:srgbClr val="000000"/>
                </a:solidFill>
                <a:latin typeface="Times New Roman"/>
              </a:rPr>
              <a:t>       </a:t>
            </a:r>
            <a:r>
              <a:rPr lang="en-GB" sz="2400">
                <a:solidFill>
                  <a:srgbClr val="000000"/>
                </a:solidFill>
                <a:latin typeface="Times New Roman"/>
              </a:rPr>
              <a:t>7Li (nuclear spin = 3/2) –bosonic molecules could be formed</a:t>
            </a:r>
            <a:endParaRPr/>
          </a:p>
          <a:p>
            <a:r>
              <a:rPr lang="en-GB" sz="2400">
                <a:solidFill>
                  <a:srgbClr val="000000"/>
                </a:solidFill>
                <a:latin typeface="Times New Roman"/>
              </a:rPr>
              <a:t>Simple energy structure due to zero nuclear spin of even alkaline-earth-metal atoms</a:t>
            </a:r>
            <a:endParaRPr/>
          </a:p>
        </p:txBody>
      </p:sp>
      <p:sp>
        <p:nvSpPr>
          <p:cNvPr id="339" name="TextShape 3"/>
          <p:cNvSpPr txBox="1"/>
          <p:nvPr/>
        </p:nvSpPr>
        <p:spPr>
          <a:xfrm>
            <a:off x="8736120" y="7007400"/>
            <a:ext cx="840960" cy="401400"/>
          </a:xfrm>
          <a:prstGeom prst="rect">
            <a:avLst/>
          </a:prstGeom>
        </p:spPr>
        <p:txBody>
          <a:bodyPr anchor="b" bIns="0" lIns="0" rIns="0" tIns="0"/>
          <a:p>
            <a:pPr algn="r"/>
            <a:fld id="{6171B1D1-C1A1-4121-8111-D1C1C1A1D151}" type="slidenum">
              <a:rPr lang="en-IN" sz="1300">
                <a:solidFill>
                  <a:srgbClr val="035c75"/>
                </a:solidFill>
                <a:latin typeface="Constantia"/>
              </a:rPr>
              <a:t>&lt;number&gt;</a:t>
            </a:fld>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0" name="CustomShape 1"/>
          <p:cNvSpPr/>
          <p:nvPr/>
        </p:nvSpPr>
        <p:spPr>
          <a:xfrm>
            <a:off x="-2147483520" y="-2147483520"/>
            <a:ext cx="2147483160" cy="563760"/>
          </a:xfrm>
          <a:prstGeom prst="roundRect">
            <a:avLst>
              <a:gd fmla="val 3600" name="adj"/>
            </a:avLst>
          </a:prstGeom>
          <a:solidFill>
            <a:srgbClr val="000000"/>
          </a:solidFill>
          <a:ln w="25560">
            <a:solidFill>
              <a:srgbClr val="000000"/>
            </a:solidFill>
            <a:round/>
          </a:ln>
        </p:spPr>
        <p:txBody>
          <a:bodyPr bIns="57600" lIns="102600" rIns="102600" tIns="57600"/>
          <a:p>
            <a:r>
              <a:rPr lang="en-IN" sz="2800">
                <a:solidFill>
                  <a:srgbClr val="ffffff"/>
                </a:solidFill>
                <a:latin typeface="Times New Roman"/>
              </a:rPr>
              <a:t>Experiment/ theory work -</a:t>
            </a:r>
            <a:endParaRPr/>
          </a:p>
        </p:txBody>
      </p:sp>
      <p:sp>
        <p:nvSpPr>
          <p:cNvPr id="341" name="TextShape 2"/>
          <p:cNvSpPr txBox="1"/>
          <p:nvPr/>
        </p:nvSpPr>
        <p:spPr>
          <a:xfrm>
            <a:off x="215640" y="611640"/>
            <a:ext cx="9864360" cy="6948000"/>
          </a:xfrm>
          <a:prstGeom prst="rect">
            <a:avLst/>
          </a:prstGeom>
        </p:spPr>
        <p:txBody>
          <a:bodyPr bIns="50400" lIns="100440" rIns="100440" tIns="50400"/>
          <a:p>
            <a:r>
              <a:rPr b="1" lang="en-GB" sz="2400">
                <a:solidFill>
                  <a:srgbClr val="000000"/>
                </a:solidFill>
                <a:latin typeface="Times New Roman"/>
              </a:rPr>
              <a:t>Experiment</a:t>
            </a:r>
            <a:r>
              <a:rPr lang="en-GB" sz="2400">
                <a:solidFill>
                  <a:srgbClr val="000000"/>
                </a:solidFill>
                <a:latin typeface="Times New Roman"/>
              </a:rPr>
              <a:t>- simultaneous MOT of 174Yb and 6Li </a:t>
            </a:r>
            <a:endParaRPr/>
          </a:p>
          <a:p>
            <a:r>
              <a:rPr lang="en-GB" sz="1700">
                <a:solidFill>
                  <a:srgbClr val="000000"/>
                </a:solidFill>
                <a:latin typeface="Times New Roman"/>
              </a:rPr>
              <a:t>M. Okano et al, App. Phys,B, 98, 691 (</a:t>
            </a:r>
            <a:r>
              <a:rPr b="1" lang="en-GB" sz="1700">
                <a:solidFill>
                  <a:srgbClr val="000000"/>
                </a:solidFill>
                <a:latin typeface="Times New Roman"/>
              </a:rPr>
              <a:t>2010</a:t>
            </a:r>
            <a:r>
              <a:rPr lang="en-GB" sz="1700">
                <a:solidFill>
                  <a:srgbClr val="000000"/>
                </a:solidFill>
                <a:latin typeface="Times New Roman"/>
              </a:rPr>
              <a:t>) , Hideaki Hara al, PRL,106, 205304 (</a:t>
            </a:r>
            <a:r>
              <a:rPr b="1" lang="en-GB" sz="1700">
                <a:solidFill>
                  <a:srgbClr val="000000"/>
                </a:solidFill>
                <a:latin typeface="Times New Roman"/>
              </a:rPr>
              <a:t>2012</a:t>
            </a:r>
            <a:r>
              <a:rPr lang="en-GB" sz="1700">
                <a:solidFill>
                  <a:srgbClr val="000000"/>
                </a:solidFill>
                <a:latin typeface="Times New Roman"/>
              </a:rPr>
              <a:t>)  </a:t>
            </a:r>
            <a:endParaRPr/>
          </a:p>
          <a:p>
            <a:r>
              <a:rPr b="1" lang="en-GB" sz="2400">
                <a:solidFill>
                  <a:srgbClr val="000000"/>
                </a:solidFill>
                <a:latin typeface="Times New Roman"/>
              </a:rPr>
              <a:t>Computation – </a:t>
            </a:r>
            <a:r>
              <a:rPr lang="en-GB" sz="2400">
                <a:solidFill>
                  <a:srgbClr val="000000"/>
                </a:solidFill>
                <a:latin typeface="Times New Roman"/>
              </a:rPr>
              <a:t>Ground and excited states of LiYb molecule</a:t>
            </a:r>
            <a:r>
              <a:rPr lang="en-GB" sz="1700">
                <a:solidFill>
                  <a:srgbClr val="000000"/>
                </a:solidFill>
                <a:latin typeface="Times New Roman"/>
              </a:rPr>
              <a:t> </a:t>
            </a:r>
            <a:endParaRPr/>
          </a:p>
          <a:p>
            <a:r>
              <a:rPr lang="en-GB" sz="2400">
                <a:solidFill>
                  <a:srgbClr val="000000"/>
                </a:solidFill>
                <a:latin typeface="Times New Roman"/>
              </a:rPr>
              <a:t>                                                                                                                                                                                                                                                                                                                                                                                                                                                                                                                                                                                                                                                                                                                                                                                                                                                                                                                                                                                                                                                                                                                                                                                                                                                                                                                                                                                                                                                                                                                                                                                                                                                                                                                                                                                                                                                                                                                                                                                                                                                                                                                                                                                                                                                                                                                                                                                                                                                                                                                                                                                                                                                                                                                                                                                                                                                                                                                                                                                                                                                                                                                                                                                                                                                                                                                                                                                                                                                                                                                                                                                                                                                                                                                                                                                                                                                                                                                                                                                                                                                                                                                                                                                                                                                                                                                                                                                                                                                                                                                                                                                                                                                                                                                                                                                                                                                                                                                                                                                                                                                                                                                                                                                                                                                                                                                                                                                                                                                                                                                                                                                                                                                                                                                                                                                                                                                                                                                                                                                                                                                                                                                                                                                                                                                                                                                                                                                                                                                                                                                                                                                                                                                                                                                                                                                                                                                                                                                                                                                                                                                                                                                                                                                                                                                                                                                                                                                                                                                                                                                                                                                                                                                                                                                                                                                                                                                                                                                                                                                                                                                                                                                                                                                                                                                                                                                                                                                                                                                                                                                                                                                                                                                                                                                                                                                                                                                                                                                                                                                                                                                                                                                                                                                                                                                                                                                                                                                                                                                                                                                                                                                                                                                                                                                                                                                                                                                                                                                                                                                                                                                                                                                                                                                                                                                                                                                                                                                                                                                                                                                                                                                                                                                                                                                                                                                                                                                                                                                                                                                                                                                                                                                                                                                                                                                                                                                                                                                                                                                                                                                                                                                                                                                                                                                                                                                                                                                                                                                                                                                                                                                                                                                                                                                                                                                                                                                                                                                                                                                                                                                                                                                                                                                                                                                                                                                                                                                                                                                                                                                                                                                                                                                                                                                                                                                                                                                                                                                                                                                                                                                                                                                                                                                                                                                                                                                                                                                                                                                                                                                                                                                                                                                                                                                                                                                                                                                                                                                                                                                                                                                                                                                                                                                                                                                                                                                                                                                                                                                                                                                                                                                                                                                                                                                                                                                                                                                                                                                                                                                                                                                                                                                                                                                                                                                                                                                                                                                                                                                                                                                                                                                                                                                                                                                                                                                                                                                                                                                                                                                                                                                                                                                                                                                                                                                                                                                                                                                                                                                                                                                                                                               </a:t>
            </a:r>
            <a:endParaRPr/>
          </a:p>
          <a:p>
            <a:r>
              <a:rPr lang="en-GB" sz="2400">
                <a:solidFill>
                  <a:srgbClr val="000000"/>
                </a:solidFill>
                <a:latin typeface="Times New Roman"/>
              </a:rPr>
              <a:t>                                                                                                                                                                                                                                                                                                                                                                                                                                                                                                                                                                                                                                                                                                                                                                                                                                                                                                                                                                                                                                                                                                                                                                                                                                                                                                                                                                                                                                                                                                                                                                                                                                                                                                                                                                                                                                                                                                                                                                                                                                                                                                                                                                                                                                                                                                                                                                                                                                                                                                                                                                                                                                                                                                                                                                                                                                                                                                                                                                                                                                                                                                                                                                                                                                                                                                                                                                                                                                                                                                                                                                                                                                                                                                                                                                                                                                                                                                                                                                                                                                                                                                                                                                                                                                                                                                                                                                                                                                                                                                                                                                                                                                                                                                                                                                                                                                                                                                                                                                                                                                                                                                                                                                                                                                                                                                                                                                                                                                                                                                                                                                                                                                                                                                                                                                                                                                                                                                                                                                                                                                                                                                                                                                                                                                                                                                                                                                                                                                                                                                                                                                                                                                                                                                                                                                                                                                                                                                                                                                                                                                                                                                                                                                                                                                                                                                                                                                                                                                                                                                                                                                                                                                                                                                                                                                                                                                                                                                                                                                                                                                                                                                                                                                                                                                                                                                                                                                                                                                                                                                                                                                                                                                                                                                                                                                                                                                                                                                                                                                                                                                                                                                                                                                                                                                                                                                                                                                                                                                                                                                                                                                                                                                                                                                                                                                                                                                                                                                                                                                                                                                                                                                                                                                                                                                                                                                                                                                                                                                                                                                                                                                                                                                                                                                                                                                                                                                                                                                                                                                                                                                                                                                                                                                                                                                                                                                                                                                                                                                                                                                                                                                                                                                                                                                                                                                                                                                                                                                                                                                                                                                                                                                                                                                                                                                                                                                                                                                                                                                                                                                                                                                                                                                                                                                                                                                                                                                                                                                                                                                                                                                                                                                                                                                                                                                                                                                                                                                                                                                                                                                                                                                                                                                                                                                                                                                                                                                                                                                                                                                                                                                                                                                                                                                                                                                                                                                                                                                                                                                                                                                                                                                                                                                                                                                                                                                                                                                                                                                                                                                                                                                                                                                                                                                                                                                                                                                                                                                                                                                                                                                                                                                                                                                                                                                                                                                                                                                                                                                                                                                                                                                                                                                                                                                                                                                                                                                                                                                                                                                                                                                                                                                                                                                                                                                                                                                                                                                                                                                                                                                                                                                               </a:t>
            </a:r>
            <a:endParaRPr/>
          </a:p>
          <a:p>
            <a:r>
              <a:rPr lang="en-GB" sz="2400">
                <a:solidFill>
                  <a:srgbClr val="000000"/>
                </a:solidFill>
                <a:latin typeface="Times New Roman"/>
              </a:rPr>
              <a:t>                                                                                                                                                                                                                                                                                                                                                                                                                                                                                                                                                                                                                                                                                                                                                                                                                                                                                                                                                                                                                                                                                                                                                                                                                                                                                                                                                                                                                                                                                                                                                                                                                                                                                                                                                                                                                                                                                                                                                                                                                                                                                                                                                                                                                                                                                                                                                                                                                                                                                                                                                                                                                                                                                                                                                                                                                                                                                                                                                                                                                                                                                                                                                                                                                                                                                                                                                                                                                                                                                                                                                                                                                                                                                                                                                                                                                                                                                                                                                                                                                                                                                                                                                                                                                                                                                                                                                                                                                                                                                                                                                                                                                                                                                                                                                                                                                                                                                                                                                                                                                                                                                                                                                                                                                                                                                                                                                                                                                                                                                                                                                                                                                                                                                                                                                                                                                                                                                                                                                                                                                                                                                                                                                                                                                                                                                                                                                                                                                                                                                                                                                                                                                                                                                                                                                                                             </a:t>
            </a:r>
            <a:endParaRPr/>
          </a:p>
        </p:txBody>
      </p:sp>
      <p:sp>
        <p:nvSpPr>
          <p:cNvPr id="342" name="TextShape 3"/>
          <p:cNvSpPr txBox="1"/>
          <p:nvPr/>
        </p:nvSpPr>
        <p:spPr>
          <a:xfrm>
            <a:off x="8736120" y="7007400"/>
            <a:ext cx="840960" cy="401400"/>
          </a:xfrm>
          <a:prstGeom prst="rect">
            <a:avLst/>
          </a:prstGeom>
        </p:spPr>
        <p:txBody>
          <a:bodyPr anchor="b" bIns="0" lIns="0" rIns="0" tIns="0"/>
          <a:p>
            <a:pPr algn="r"/>
            <a:fld id="{C1019181-11E1-41E1-8181-91B12171E181}" type="slidenum">
              <a:rPr lang="en-IN" sz="1300">
                <a:solidFill>
                  <a:srgbClr val="035c75"/>
                </a:solidFill>
                <a:latin typeface="Constantia"/>
              </a:rPr>
              <a:t>&lt;number&gt;</a:t>
            </a:fld>
            <a:endParaRPr/>
          </a:p>
        </p:txBody>
      </p:sp>
      <p:pic>
        <p:nvPicPr>
          <p:cNvPr descr="" id="343" name="Picture 5"/>
          <p:cNvPicPr/>
          <p:nvPr/>
        </p:nvPicPr>
        <p:blipFill>
          <a:blip r:embed="rId1"/>
          <a:stretch>
            <a:fillRect/>
          </a:stretch>
        </p:blipFill>
        <p:spPr>
          <a:xfrm>
            <a:off x="359640" y="1763640"/>
            <a:ext cx="3096000" cy="3448080"/>
          </a:xfrm>
          <a:prstGeom prst="rect">
            <a:avLst/>
          </a:prstGeom>
        </p:spPr>
      </p:pic>
      <p:pic>
        <p:nvPicPr>
          <p:cNvPr descr="" id="344" name="Picture 2"/>
          <p:cNvPicPr/>
          <p:nvPr/>
        </p:nvPicPr>
        <p:blipFill>
          <a:blip r:embed="rId2"/>
          <a:stretch>
            <a:fillRect/>
          </a:stretch>
        </p:blipFill>
        <p:spPr>
          <a:xfrm>
            <a:off x="7056360" y="1763640"/>
            <a:ext cx="2808000" cy="3273840"/>
          </a:xfrm>
          <a:prstGeom prst="rect">
            <a:avLst/>
          </a:prstGeom>
        </p:spPr>
      </p:pic>
      <p:sp>
        <p:nvSpPr>
          <p:cNvPr id="345" name="CustomShape 4"/>
          <p:cNvSpPr/>
          <p:nvPr/>
        </p:nvSpPr>
        <p:spPr>
          <a:xfrm>
            <a:off x="3744000" y="4284000"/>
            <a:ext cx="2880000" cy="701640"/>
          </a:xfrm>
          <a:prstGeom prst="rect">
            <a:avLst/>
          </a:prstGeom>
          <a:solidFill>
            <a:srgbClr val="ffffff"/>
          </a:solidFill>
          <a:ln w="25560">
            <a:solidFill>
              <a:srgbClr val="009dd9"/>
            </a:solidFill>
            <a:round/>
          </a:ln>
        </p:spPr>
        <p:txBody>
          <a:bodyPr/>
          <a:p>
            <a:r>
              <a:rPr i="1" lang="en-IN" sz="2000">
                <a:solidFill>
                  <a:srgbClr val="000000"/>
                </a:solidFill>
                <a:latin typeface="Times New Roman"/>
                <a:ea typeface="ＭＳ Ｐゴシック"/>
              </a:rPr>
              <a:t>R</a:t>
            </a:r>
            <a:r>
              <a:rPr lang="en-IN" sz="2000">
                <a:solidFill>
                  <a:srgbClr val="000000"/>
                </a:solidFill>
                <a:latin typeface="Times New Roman"/>
                <a:ea typeface="ＭＳ Ｐゴシック"/>
              </a:rPr>
              <a:t>e (CASPT2) = 6.69 au, </a:t>
            </a:r>
            <a:r>
              <a:rPr i="1" lang="en-IN" sz="2000">
                <a:solidFill>
                  <a:srgbClr val="000000"/>
                </a:solidFill>
                <a:latin typeface="Times New Roman"/>
                <a:ea typeface="ＭＳ Ｐゴシック"/>
              </a:rPr>
              <a:t>R</a:t>
            </a:r>
            <a:r>
              <a:rPr lang="en-IN" sz="2000">
                <a:solidFill>
                  <a:srgbClr val="000000"/>
                </a:solidFill>
                <a:latin typeface="Times New Roman"/>
                <a:ea typeface="ＭＳ Ｐゴシック"/>
              </a:rPr>
              <a:t>e(CCSD(T)) = 6.70 au</a:t>
            </a:r>
            <a:endParaRPr/>
          </a:p>
        </p:txBody>
      </p:sp>
      <p:pic>
        <p:nvPicPr>
          <p:cNvPr descr="" id="346" name="Picture 7"/>
          <p:cNvPicPr/>
          <p:nvPr/>
        </p:nvPicPr>
        <p:blipFill>
          <a:blip r:embed="rId3"/>
          <a:stretch>
            <a:fillRect/>
          </a:stretch>
        </p:blipFill>
        <p:spPr>
          <a:xfrm>
            <a:off x="6267240" y="5076000"/>
            <a:ext cx="3813120" cy="1643040"/>
          </a:xfrm>
          <a:prstGeom prst="rect">
            <a:avLst/>
          </a:prstGeom>
        </p:spPr>
      </p:pic>
      <p:sp>
        <p:nvSpPr>
          <p:cNvPr id="347" name="CustomShape 5"/>
          <p:cNvSpPr/>
          <p:nvPr/>
        </p:nvSpPr>
        <p:spPr>
          <a:xfrm>
            <a:off x="3672000" y="2411640"/>
            <a:ext cx="3672000" cy="1616400"/>
          </a:xfrm>
          <a:prstGeom prst="rect">
            <a:avLst/>
          </a:prstGeom>
          <a:gradFill>
            <a:gsLst>
              <a:gs pos="0">
                <a:srgbClr val="8bc2f1"/>
              </a:gs>
              <a:gs pos="100000">
                <a:srgbClr val="f7fbff"/>
              </a:gs>
            </a:gsLst>
            <a:path path="circle"/>
          </a:gradFill>
          <a:ln w="9360">
            <a:solidFill>
              <a:srgbClr val="0074a0"/>
            </a:solidFill>
            <a:round/>
          </a:ln>
        </p:spPr>
        <p:txBody>
          <a:bodyPr/>
          <a:p>
            <a:r>
              <a:rPr lang="en-IN" sz="2000">
                <a:solidFill>
                  <a:srgbClr val="000000"/>
                </a:solidFill>
                <a:latin typeface="Times New Roman"/>
                <a:ea typeface="ＭＳ Ｐゴシック"/>
              </a:rPr>
              <a:t>Absolute PDM is of same order by all correlation methods</a:t>
            </a:r>
            <a:endParaRPr/>
          </a:p>
          <a:p>
            <a:r>
              <a:rPr lang="en-IN" sz="2000">
                <a:solidFill>
                  <a:srgbClr val="000000"/>
                </a:solidFill>
                <a:latin typeface="Times New Roman"/>
                <a:ea typeface="ＭＳ Ｐゴシック"/>
              </a:rPr>
              <a:t>- Not a probable candidate for long range dipole-dipole interaction studies</a:t>
            </a:r>
            <a:endParaRPr/>
          </a:p>
        </p:txBody>
      </p:sp>
      <p:pic>
        <p:nvPicPr>
          <p:cNvPr descr="" id="348" name="Picture 5"/>
          <p:cNvPicPr/>
          <p:nvPr/>
        </p:nvPicPr>
        <p:blipFill>
          <a:blip r:embed="rId4"/>
          <a:stretch>
            <a:fillRect/>
          </a:stretch>
        </p:blipFill>
        <p:spPr>
          <a:xfrm>
            <a:off x="287640" y="6566400"/>
            <a:ext cx="4680000" cy="817200"/>
          </a:xfrm>
          <a:prstGeom prst="rect">
            <a:avLst/>
          </a:prstGeom>
        </p:spPr>
      </p:pic>
      <p:pic>
        <p:nvPicPr>
          <p:cNvPr descr="" id="349" name="Picture 7"/>
          <p:cNvPicPr/>
          <p:nvPr/>
        </p:nvPicPr>
        <p:blipFill>
          <a:blip r:embed="rId5"/>
          <a:stretch>
            <a:fillRect/>
          </a:stretch>
        </p:blipFill>
        <p:spPr>
          <a:xfrm>
            <a:off x="5112360" y="6732000"/>
            <a:ext cx="4680000" cy="650160"/>
          </a:xfrm>
          <a:prstGeom prst="rect">
            <a:avLst/>
          </a:prstGeom>
        </p:spPr>
      </p:pic>
    </p:spTree>
  </p:cSld>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0" name="TextShape 1"/>
          <p:cNvSpPr txBox="1"/>
          <p:nvPr/>
        </p:nvSpPr>
        <p:spPr>
          <a:xfrm>
            <a:off x="8736120" y="7007400"/>
            <a:ext cx="840960" cy="401400"/>
          </a:xfrm>
          <a:prstGeom prst="rect">
            <a:avLst/>
          </a:prstGeom>
        </p:spPr>
        <p:txBody>
          <a:bodyPr anchor="b" bIns="0" lIns="0" rIns="0" tIns="0"/>
          <a:p>
            <a:pPr algn="r"/>
            <a:fld id="{61C151F1-6111-41A1-A171-71C1C111C1A1}" type="slidenum">
              <a:rPr lang="en-IN" sz="1300">
                <a:solidFill>
                  <a:srgbClr val="035c75"/>
                </a:solidFill>
                <a:latin typeface="Constantia"/>
              </a:rPr>
              <a:t>&lt;number&gt;</a:t>
            </a:fld>
            <a:endParaRPr/>
          </a:p>
        </p:txBody>
      </p:sp>
      <p:pic>
        <p:nvPicPr>
          <p:cNvPr descr="" id="351" name="Picture 4"/>
          <p:cNvPicPr/>
          <p:nvPr/>
        </p:nvPicPr>
        <p:blipFill>
          <a:blip r:embed="rId1"/>
          <a:stretch>
            <a:fillRect/>
          </a:stretch>
        </p:blipFill>
        <p:spPr>
          <a:xfrm>
            <a:off x="4752360" y="1331640"/>
            <a:ext cx="5328000" cy="1008720"/>
          </a:xfrm>
          <a:prstGeom prst="rect">
            <a:avLst/>
          </a:prstGeom>
        </p:spPr>
      </p:pic>
      <p:sp>
        <p:nvSpPr>
          <p:cNvPr id="352" name="CustomShape 2"/>
          <p:cNvSpPr/>
          <p:nvPr/>
        </p:nvSpPr>
        <p:spPr>
          <a:xfrm>
            <a:off x="4896000" y="0"/>
            <a:ext cx="5184360" cy="1189080"/>
          </a:xfrm>
          <a:prstGeom prst="rect">
            <a:avLst/>
          </a:prstGeom>
          <a:solidFill>
            <a:srgbClr val="009dd9"/>
          </a:solidFill>
          <a:ln w="38160">
            <a:solidFill>
              <a:srgbClr val="ffffff"/>
            </a:solidFill>
            <a:round/>
          </a:ln>
        </p:spPr>
        <p:txBody>
          <a:bodyPr/>
          <a:p>
            <a:r>
              <a:rPr b="1" lang="en-IN" sz="2400">
                <a:solidFill>
                  <a:srgbClr val="ffffff"/>
                </a:solidFill>
                <a:latin typeface="Times New Roman"/>
                <a:ea typeface="ＭＳ Ｐゴシック"/>
              </a:rPr>
              <a:t>Searching for other probable candidates : alkaline-earth-metal-Li molecules</a:t>
            </a:r>
            <a:endParaRPr/>
          </a:p>
        </p:txBody>
      </p:sp>
      <p:sp>
        <p:nvSpPr>
          <p:cNvPr id="353" name="CustomShape 3"/>
          <p:cNvSpPr/>
          <p:nvPr/>
        </p:nvSpPr>
        <p:spPr>
          <a:xfrm>
            <a:off x="67680" y="251280"/>
            <a:ext cx="4670280" cy="457560"/>
          </a:xfrm>
          <a:prstGeom prst="rect">
            <a:avLst/>
          </a:prstGeom>
          <a:solidFill>
            <a:srgbClr val="009dd9"/>
          </a:solidFill>
          <a:ln w="38160">
            <a:solidFill>
              <a:srgbClr val="ffffff"/>
            </a:solidFill>
            <a:round/>
          </a:ln>
        </p:spPr>
        <p:txBody>
          <a:bodyPr wrap="none"/>
          <a:p>
            <a:r>
              <a:rPr lang="en-IN" sz="2400">
                <a:solidFill>
                  <a:srgbClr val="000000"/>
                </a:solidFill>
                <a:latin typeface="Times New Roman"/>
                <a:ea typeface="ＭＳ Ｐゴシック"/>
              </a:rPr>
              <a:t>PECs (CCSD(T)) and PDMs (FFPT)</a:t>
            </a:r>
            <a:endParaRPr/>
          </a:p>
        </p:txBody>
      </p:sp>
      <p:pic>
        <p:nvPicPr>
          <p:cNvPr descr="" id="354" name="Picture 5"/>
          <p:cNvPicPr/>
          <p:nvPr/>
        </p:nvPicPr>
        <p:blipFill>
          <a:blip r:embed="rId2"/>
          <a:stretch>
            <a:fillRect/>
          </a:stretch>
        </p:blipFill>
        <p:spPr>
          <a:xfrm>
            <a:off x="5832360" y="2339640"/>
            <a:ext cx="3384000" cy="3999240"/>
          </a:xfrm>
          <a:prstGeom prst="rect">
            <a:avLst/>
          </a:prstGeom>
        </p:spPr>
      </p:pic>
      <p:pic>
        <p:nvPicPr>
          <p:cNvPr descr="" id="355" name="Picture 5"/>
          <p:cNvPicPr/>
          <p:nvPr/>
        </p:nvPicPr>
        <p:blipFill>
          <a:blip r:embed="rId3"/>
          <a:stretch>
            <a:fillRect/>
          </a:stretch>
        </p:blipFill>
        <p:spPr>
          <a:xfrm>
            <a:off x="3816000" y="6372000"/>
            <a:ext cx="5400000" cy="893880"/>
          </a:xfrm>
          <a:prstGeom prst="rect">
            <a:avLst/>
          </a:prstGeom>
        </p:spPr>
      </p:pic>
      <p:pic>
        <p:nvPicPr>
          <p:cNvPr descr="" id="356" name="Picture 6"/>
          <p:cNvPicPr/>
          <p:nvPr/>
        </p:nvPicPr>
        <p:blipFill>
          <a:blip r:embed="rId4"/>
          <a:stretch>
            <a:fillRect/>
          </a:stretch>
        </p:blipFill>
        <p:spPr>
          <a:xfrm>
            <a:off x="215640" y="3996000"/>
            <a:ext cx="2952000" cy="3285360"/>
          </a:xfrm>
          <a:prstGeom prst="rect">
            <a:avLst/>
          </a:prstGeom>
        </p:spPr>
      </p:pic>
      <p:pic>
        <p:nvPicPr>
          <p:cNvPr descr="" id="357" name="Picture 7"/>
          <p:cNvPicPr/>
          <p:nvPr/>
        </p:nvPicPr>
        <p:blipFill>
          <a:blip r:embed="rId5"/>
          <a:stretch>
            <a:fillRect/>
          </a:stretch>
        </p:blipFill>
        <p:spPr>
          <a:xfrm>
            <a:off x="0" y="899640"/>
            <a:ext cx="4752000" cy="975240"/>
          </a:xfrm>
          <a:prstGeom prst="rect">
            <a:avLst/>
          </a:prstGeom>
        </p:spPr>
      </p:pic>
      <p:pic>
        <p:nvPicPr>
          <p:cNvPr descr="" id="358" name="Picture 8"/>
          <p:cNvPicPr/>
          <p:nvPr/>
        </p:nvPicPr>
        <p:blipFill>
          <a:blip r:embed="rId6"/>
          <a:stretch>
            <a:fillRect/>
          </a:stretch>
        </p:blipFill>
        <p:spPr>
          <a:xfrm>
            <a:off x="431640" y="2051640"/>
            <a:ext cx="4793040" cy="1872000"/>
          </a:xfrm>
          <a:prstGeom prst="rect">
            <a:avLst/>
          </a:prstGeom>
        </p:spPr>
      </p:pic>
      <p:sp>
        <p:nvSpPr>
          <p:cNvPr id="359" name="CustomShape 4"/>
          <p:cNvSpPr/>
          <p:nvPr/>
        </p:nvSpPr>
        <p:spPr>
          <a:xfrm>
            <a:off x="2827440" y="4284000"/>
            <a:ext cx="2990880" cy="457560"/>
          </a:xfrm>
          <a:prstGeom prst="rect">
            <a:avLst/>
          </a:prstGeom>
          <a:solidFill>
            <a:srgbClr val="ffffff"/>
          </a:solidFill>
          <a:ln w="25560">
            <a:solidFill>
              <a:srgbClr val="009dd9"/>
            </a:solidFill>
            <a:round/>
          </a:ln>
        </p:spPr>
        <p:txBody>
          <a:bodyPr wrap="none"/>
          <a:p>
            <a:r>
              <a:rPr lang="en-IN" sz="2400">
                <a:solidFill>
                  <a:srgbClr val="000000"/>
                </a:solidFill>
                <a:latin typeface="Times New Roman"/>
                <a:ea typeface="ＭＳ Ｐゴシック"/>
              </a:rPr>
              <a:t>Similar trend in PDM  </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 name="TextShape 1"/>
          <p:cNvSpPr txBox="1"/>
          <p:nvPr/>
        </p:nvSpPr>
        <p:spPr>
          <a:xfrm>
            <a:off x="8736120" y="7007400"/>
            <a:ext cx="840960" cy="401400"/>
          </a:xfrm>
          <a:prstGeom prst="rect">
            <a:avLst/>
          </a:prstGeom>
        </p:spPr>
        <p:txBody>
          <a:bodyPr anchor="b" bIns="0" lIns="0" rIns="0" tIns="0"/>
          <a:p>
            <a:pPr algn="r"/>
            <a:fld id="{91B16101-8161-4191-9151-71412141E111}" type="slidenum">
              <a:rPr lang="en-IN" sz="1300">
                <a:solidFill>
                  <a:srgbClr val="035c75"/>
                </a:solidFill>
                <a:latin typeface="Constantia"/>
              </a:rPr>
              <a:t>&lt;number&gt;</a:t>
            </a:fld>
            <a:endParaRPr/>
          </a:p>
        </p:txBody>
      </p:sp>
      <p:sp>
        <p:nvSpPr>
          <p:cNvPr id="35" name="CustomShape 2"/>
          <p:cNvSpPr/>
          <p:nvPr/>
        </p:nvSpPr>
        <p:spPr>
          <a:xfrm>
            <a:off x="2376000" y="971640"/>
            <a:ext cx="4896360" cy="579240"/>
          </a:xfrm>
          <a:prstGeom prst="rect">
            <a:avLst/>
          </a:prstGeom>
          <a:gradFill>
            <a:gsLst>
              <a:gs pos="0">
                <a:srgbClr val="8bc2f1"/>
              </a:gs>
              <a:gs pos="100000">
                <a:srgbClr val="f7fbff"/>
              </a:gs>
            </a:gsLst>
            <a:path path="circle"/>
          </a:gradFill>
          <a:ln w="9360">
            <a:solidFill>
              <a:srgbClr val="0074a0"/>
            </a:solidFill>
            <a:round/>
          </a:ln>
        </p:spPr>
        <p:txBody>
          <a:bodyPr/>
          <a:p>
            <a:pPr algn="ctr"/>
            <a:r>
              <a:rPr lang="en-IN" sz="3200">
                <a:solidFill>
                  <a:srgbClr val="000000"/>
                </a:solidFill>
                <a:latin typeface="Times New Roman"/>
                <a:ea typeface="ＭＳ Ｐゴシック"/>
              </a:rPr>
              <a:t>Hartree-Fock  method </a:t>
            </a:r>
            <a:endParaRPr/>
          </a:p>
        </p:txBody>
      </p:sp>
      <p:sp>
        <p:nvSpPr>
          <p:cNvPr id="36" name="CustomShape 3"/>
          <p:cNvSpPr/>
          <p:nvPr/>
        </p:nvSpPr>
        <p:spPr>
          <a:xfrm>
            <a:off x="359640" y="1403640"/>
            <a:ext cx="2664000" cy="5544360"/>
          </a:xfrm>
          <a:prstGeom prst="curvedRightArrow">
            <a:avLst>
              <a:gd fmla="val 12960" name="adj1"/>
              <a:gd fmla="val 19440" name="adj2"/>
              <a:gd fmla="val 14400" name="adj3"/>
            </a:avLst>
          </a:prstGeom>
          <a:solidFill>
            <a:srgbClr val="0f6fc6"/>
          </a:solidFill>
          <a:ln w="25560">
            <a:solidFill>
              <a:srgbClr val="0b5292"/>
            </a:solidFill>
            <a:round/>
          </a:ln>
        </p:spPr>
      </p:sp>
      <p:sp>
        <p:nvSpPr>
          <p:cNvPr id="37" name="CustomShape 4"/>
          <p:cNvSpPr/>
          <p:nvPr/>
        </p:nvSpPr>
        <p:spPr>
          <a:xfrm>
            <a:off x="6624360" y="1547640"/>
            <a:ext cx="2520000" cy="5328360"/>
          </a:xfrm>
          <a:prstGeom prst="curvedLeftArrow">
            <a:avLst>
              <a:gd fmla="val 12960" name="adj1"/>
              <a:gd fmla="val 19440" name="adj2"/>
              <a:gd fmla="val 7200" name="adj3"/>
            </a:avLst>
          </a:prstGeom>
          <a:solidFill>
            <a:srgbClr val="0f6fc6"/>
          </a:solidFill>
          <a:ln w="25560">
            <a:solidFill>
              <a:srgbClr val="0b5292"/>
            </a:solidFill>
            <a:round/>
          </a:ln>
        </p:spPr>
      </p:sp>
      <p:sp>
        <p:nvSpPr>
          <p:cNvPr id="38" name="CustomShape 5"/>
          <p:cNvSpPr/>
          <p:nvPr/>
        </p:nvSpPr>
        <p:spPr>
          <a:xfrm>
            <a:off x="95040" y="2771640"/>
            <a:ext cx="3295440" cy="823320"/>
          </a:xfrm>
          <a:prstGeom prst="rect">
            <a:avLst/>
          </a:prstGeom>
          <a:solidFill>
            <a:srgbClr val="009dd9"/>
          </a:solidFill>
          <a:ln w="38160">
            <a:solidFill>
              <a:srgbClr val="ffffff"/>
            </a:solidFill>
            <a:round/>
          </a:ln>
        </p:spPr>
        <p:txBody>
          <a:bodyPr wrap="none"/>
          <a:p>
            <a:pPr algn="ctr"/>
            <a:r>
              <a:rPr lang="en-IN" sz="2400">
                <a:solidFill>
                  <a:srgbClr val="000000"/>
                </a:solidFill>
                <a:latin typeface="Times New Roman"/>
                <a:ea typeface="ＭＳ Ｐゴシック"/>
              </a:rPr>
              <a:t>Multi-Configuration SCF</a:t>
            </a:r>
            <a:endParaRPr/>
          </a:p>
          <a:p>
            <a:pPr algn="ctr"/>
            <a:r>
              <a:rPr lang="en-IN" sz="2400">
                <a:solidFill>
                  <a:srgbClr val="000000"/>
                </a:solidFill>
                <a:latin typeface="Times New Roman"/>
                <a:ea typeface="ＭＳ Ｐゴシック"/>
              </a:rPr>
              <a:t>(CASSCF, RASSCF)</a:t>
            </a:r>
            <a:endParaRPr/>
          </a:p>
        </p:txBody>
      </p:sp>
      <p:sp>
        <p:nvSpPr>
          <p:cNvPr id="39" name="CustomShape 6"/>
          <p:cNvSpPr/>
          <p:nvPr/>
        </p:nvSpPr>
        <p:spPr>
          <a:xfrm>
            <a:off x="5904360" y="2051640"/>
            <a:ext cx="3341880" cy="457560"/>
          </a:xfrm>
          <a:prstGeom prst="rect">
            <a:avLst/>
          </a:prstGeom>
          <a:solidFill>
            <a:srgbClr val="009dd9"/>
          </a:solidFill>
          <a:ln w="38160">
            <a:solidFill>
              <a:srgbClr val="ffffff"/>
            </a:solidFill>
            <a:round/>
          </a:ln>
        </p:spPr>
        <p:txBody>
          <a:bodyPr/>
          <a:p>
            <a:pPr algn="ctr"/>
            <a:r>
              <a:rPr lang="en-IN" sz="2400">
                <a:solidFill>
                  <a:srgbClr val="000000"/>
                </a:solidFill>
                <a:latin typeface="Times New Roman"/>
                <a:ea typeface="ＭＳ Ｐゴシック"/>
              </a:rPr>
              <a:t>HF orbitals</a:t>
            </a:r>
            <a:endParaRPr/>
          </a:p>
        </p:txBody>
      </p:sp>
      <p:sp>
        <p:nvSpPr>
          <p:cNvPr id="40" name="CustomShape 7"/>
          <p:cNvSpPr/>
          <p:nvPr/>
        </p:nvSpPr>
        <p:spPr>
          <a:xfrm>
            <a:off x="1440000" y="0"/>
            <a:ext cx="7344360" cy="640440"/>
          </a:xfrm>
          <a:prstGeom prst="rect">
            <a:avLst/>
          </a:prstGeom>
          <a:solidFill>
            <a:srgbClr val="009dd9"/>
          </a:solidFill>
          <a:ln w="25560">
            <a:solidFill>
              <a:srgbClr val="0074a0"/>
            </a:solidFill>
            <a:round/>
          </a:ln>
        </p:spPr>
        <p:txBody>
          <a:bodyPr/>
          <a:p>
            <a:pPr algn="ctr"/>
            <a:r>
              <a:rPr b="1" lang="en-IN" sz="3600">
                <a:solidFill>
                  <a:srgbClr val="ffffff"/>
                </a:solidFill>
                <a:latin typeface="Times New Roman"/>
                <a:ea typeface="ＭＳ Ｐゴシック"/>
              </a:rPr>
              <a:t>Electron correlation -Post HF</a:t>
            </a:r>
            <a:endParaRPr/>
          </a:p>
        </p:txBody>
      </p:sp>
      <p:sp>
        <p:nvSpPr>
          <p:cNvPr id="41" name="CustomShape 8"/>
          <p:cNvSpPr/>
          <p:nvPr/>
        </p:nvSpPr>
        <p:spPr>
          <a:xfrm>
            <a:off x="3240000" y="6012000"/>
            <a:ext cx="2880000" cy="823320"/>
          </a:xfrm>
          <a:prstGeom prst="rect">
            <a:avLst/>
          </a:prstGeom>
          <a:gradFill>
            <a:gsLst>
              <a:gs pos="0">
                <a:srgbClr val="008890"/>
              </a:gs>
              <a:gs pos="100000">
                <a:srgbClr val="b0f3f8"/>
              </a:gs>
            </a:gsLst>
            <a:path path="circle"/>
          </a:gradFill>
        </p:spPr>
        <p:txBody>
          <a:bodyPr/>
          <a:p>
            <a:pPr algn="ctr"/>
            <a:r>
              <a:rPr lang="en-IN" sz="2400">
                <a:solidFill>
                  <a:srgbClr val="000000"/>
                </a:solidFill>
                <a:latin typeface="Times New Roman"/>
                <a:ea typeface="ＭＳ Ｐゴシック"/>
              </a:rPr>
              <a:t>Full CI</a:t>
            </a:r>
            <a:endParaRPr/>
          </a:p>
          <a:p>
            <a:pPr algn="ctr"/>
            <a:r>
              <a:rPr lang="en-IN" sz="2400">
                <a:solidFill>
                  <a:srgbClr val="000000"/>
                </a:solidFill>
                <a:latin typeface="Times New Roman"/>
                <a:ea typeface="ＭＳ Ｐゴシック"/>
              </a:rPr>
              <a:t>(exact result)</a:t>
            </a:r>
            <a:endParaRPr/>
          </a:p>
        </p:txBody>
      </p:sp>
      <p:sp>
        <p:nvSpPr>
          <p:cNvPr id="42" name="CustomShape 9"/>
          <p:cNvSpPr/>
          <p:nvPr/>
        </p:nvSpPr>
        <p:spPr>
          <a:xfrm>
            <a:off x="5088240" y="3563640"/>
            <a:ext cx="4638240" cy="1554840"/>
          </a:xfrm>
          <a:prstGeom prst="rect">
            <a:avLst/>
          </a:prstGeom>
          <a:solidFill>
            <a:srgbClr val="009dd9"/>
          </a:solidFill>
          <a:ln w="38160">
            <a:solidFill>
              <a:srgbClr val="ffffff"/>
            </a:solidFill>
            <a:round/>
          </a:ln>
        </p:spPr>
        <p:txBody>
          <a:bodyPr wrap="none"/>
          <a:p>
            <a:r>
              <a:rPr lang="en-IN" sz="2400">
                <a:solidFill>
                  <a:srgbClr val="000000"/>
                </a:solidFill>
                <a:latin typeface="Times New Roman"/>
                <a:ea typeface="ＭＳ Ｐゴシック"/>
              </a:rPr>
              <a:t>Single reference electron correlation</a:t>
            </a:r>
            <a:endParaRPr/>
          </a:p>
          <a:p>
            <a:r>
              <a:rPr lang="en-IN" sz="2400">
                <a:solidFill>
                  <a:srgbClr val="000000"/>
                </a:solidFill>
                <a:latin typeface="Times New Roman"/>
                <a:ea typeface="ＭＳ Ｐゴシック"/>
              </a:rPr>
              <a:t>methods - MPn, Configuration </a:t>
            </a:r>
            <a:endParaRPr/>
          </a:p>
          <a:p>
            <a:r>
              <a:rPr lang="en-IN" sz="2400">
                <a:solidFill>
                  <a:srgbClr val="000000"/>
                </a:solidFill>
                <a:latin typeface="Times New Roman"/>
                <a:ea typeface="ＭＳ Ｐゴシック"/>
              </a:rPr>
              <a:t>Interaction (CI),</a:t>
            </a:r>
            <a:endParaRPr/>
          </a:p>
          <a:p>
            <a:r>
              <a:rPr lang="en-IN" sz="2400">
                <a:solidFill>
                  <a:srgbClr val="000000"/>
                </a:solidFill>
                <a:latin typeface="Times New Roman"/>
                <a:ea typeface="ＭＳ Ｐゴシック"/>
              </a:rPr>
              <a:t>Coupled Cluster method (CCM)</a:t>
            </a:r>
            <a:endParaRPr/>
          </a:p>
        </p:txBody>
      </p:sp>
      <p:sp>
        <p:nvSpPr>
          <p:cNvPr id="43" name="CustomShape 10"/>
          <p:cNvSpPr/>
          <p:nvPr/>
        </p:nvSpPr>
        <p:spPr>
          <a:xfrm>
            <a:off x="176760" y="4932000"/>
            <a:ext cx="4537800" cy="823320"/>
          </a:xfrm>
          <a:prstGeom prst="rect">
            <a:avLst/>
          </a:prstGeom>
          <a:solidFill>
            <a:srgbClr val="009dd9"/>
          </a:solidFill>
          <a:ln w="38160">
            <a:solidFill>
              <a:srgbClr val="ffffff"/>
            </a:solidFill>
            <a:round/>
          </a:ln>
        </p:spPr>
        <p:txBody>
          <a:bodyPr wrap="none"/>
          <a:p>
            <a:r>
              <a:rPr lang="en-IN" sz="2400">
                <a:solidFill>
                  <a:srgbClr val="000000"/>
                </a:solidFill>
                <a:latin typeface="Times New Roman"/>
                <a:ea typeface="ＭＳ Ｐゴシック"/>
              </a:rPr>
              <a:t>Multi reference electron correlation</a:t>
            </a:r>
            <a:endParaRPr/>
          </a:p>
          <a:p>
            <a:r>
              <a:rPr lang="en-IN" sz="2400">
                <a:solidFill>
                  <a:srgbClr val="000000"/>
                </a:solidFill>
                <a:latin typeface="Times New Roman"/>
                <a:ea typeface="ＭＳ Ｐゴシック"/>
              </a:rPr>
              <a:t>Methods : MR-CI , CASPT2</a:t>
            </a:r>
            <a:endParaRPr/>
          </a:p>
        </p:txBody>
      </p:sp>
      <p:sp>
        <p:nvSpPr>
          <p:cNvPr id="44" name="CustomShape 11"/>
          <p:cNvSpPr/>
          <p:nvPr/>
        </p:nvSpPr>
        <p:spPr>
          <a:xfrm>
            <a:off x="0" y="1691640"/>
            <a:ext cx="3528000" cy="914760"/>
          </a:xfrm>
          <a:prstGeom prst="rect">
            <a:avLst/>
          </a:prstGeom>
          <a:gradFill>
            <a:gsLst>
              <a:gs pos="0">
                <a:srgbClr val="8da7e3"/>
              </a:gs>
              <a:gs pos="100000">
                <a:srgbClr val="f7f9fe"/>
              </a:gs>
            </a:gsLst>
            <a:path path="circle"/>
          </a:gradFill>
          <a:ln w="9360">
            <a:solidFill>
              <a:srgbClr val="095294"/>
            </a:solidFill>
            <a:round/>
          </a:ln>
        </p:spPr>
        <p:txBody>
          <a:bodyPr/>
          <a:p>
            <a:r>
              <a:rPr lang="en-IN">
                <a:solidFill>
                  <a:srgbClr val="000000"/>
                </a:solidFill>
                <a:latin typeface="Times New Roman"/>
                <a:ea typeface="ＭＳ Ｐゴシック"/>
              </a:rPr>
              <a:t>Add more (excited) determinants and </a:t>
            </a:r>
            <a:r>
              <a:rPr lang="en-IN" u="sng">
                <a:solidFill>
                  <a:srgbClr val="000000"/>
                </a:solidFill>
                <a:latin typeface="Times New Roman"/>
                <a:ea typeface="ＭＳ Ｐゴシック"/>
              </a:rPr>
              <a:t>reoptimise</a:t>
            </a:r>
            <a:r>
              <a:rPr lang="en-IN">
                <a:solidFill>
                  <a:srgbClr val="000000"/>
                </a:solidFill>
                <a:latin typeface="Times New Roman"/>
                <a:ea typeface="ＭＳ Ｐゴシック"/>
              </a:rPr>
              <a:t> the </a:t>
            </a:r>
            <a:r>
              <a:rPr lang="en-IN" u="sng">
                <a:solidFill>
                  <a:srgbClr val="000000"/>
                </a:solidFill>
                <a:latin typeface="Times New Roman"/>
                <a:ea typeface="ＭＳ Ｐゴシック"/>
              </a:rPr>
              <a:t>atomic basis coefficients</a:t>
            </a:r>
            <a:endParaRPr/>
          </a:p>
        </p:txBody>
      </p:sp>
      <p:sp>
        <p:nvSpPr>
          <p:cNvPr id="45" name="CustomShape 12"/>
          <p:cNvSpPr/>
          <p:nvPr/>
        </p:nvSpPr>
        <p:spPr>
          <a:xfrm>
            <a:off x="0" y="3996000"/>
            <a:ext cx="3312000" cy="640440"/>
          </a:xfrm>
          <a:prstGeom prst="rect">
            <a:avLst/>
          </a:prstGeom>
          <a:gradFill>
            <a:gsLst>
              <a:gs pos="0">
                <a:srgbClr val="8da7e3"/>
              </a:gs>
              <a:gs pos="100000">
                <a:srgbClr val="f7f9fe"/>
              </a:gs>
            </a:gsLst>
            <a:path path="circle"/>
          </a:gradFill>
          <a:ln w="9360">
            <a:solidFill>
              <a:srgbClr val="095294"/>
            </a:solidFill>
            <a:round/>
          </a:ln>
        </p:spPr>
        <p:txBody>
          <a:bodyPr/>
          <a:p>
            <a:r>
              <a:rPr lang="en-IN">
                <a:solidFill>
                  <a:srgbClr val="000000"/>
                </a:solidFill>
                <a:latin typeface="Times New Roman"/>
                <a:ea typeface="ＭＳ Ｐゴシック"/>
              </a:rPr>
              <a:t>Add more determinants with fixed atomic basis coefficients</a:t>
            </a:r>
            <a:endParaRPr/>
          </a:p>
        </p:txBody>
      </p:sp>
      <p:sp>
        <p:nvSpPr>
          <p:cNvPr id="46" name="CustomShape 13"/>
          <p:cNvSpPr/>
          <p:nvPr/>
        </p:nvSpPr>
        <p:spPr>
          <a:xfrm>
            <a:off x="6192360" y="2771640"/>
            <a:ext cx="3312000" cy="640440"/>
          </a:xfrm>
          <a:prstGeom prst="rect">
            <a:avLst/>
          </a:prstGeom>
          <a:gradFill>
            <a:gsLst>
              <a:gs pos="0">
                <a:srgbClr val="8da7e3"/>
              </a:gs>
              <a:gs pos="100000">
                <a:srgbClr val="f7f9fe"/>
              </a:gs>
            </a:gsLst>
            <a:path path="circle"/>
          </a:gradFill>
          <a:ln w="9360">
            <a:solidFill>
              <a:srgbClr val="095294"/>
            </a:solidFill>
            <a:round/>
          </a:ln>
        </p:spPr>
        <p:txBody>
          <a:bodyPr/>
          <a:p>
            <a:r>
              <a:rPr lang="en-IN">
                <a:solidFill>
                  <a:srgbClr val="000000"/>
                </a:solidFill>
                <a:latin typeface="Times New Roman"/>
                <a:ea typeface="ＭＳ Ｐゴシック"/>
              </a:rPr>
              <a:t>Add more determinants with fixed atomic basis coefficients</a:t>
            </a:r>
            <a:endParaRPr/>
          </a:p>
        </p:txBody>
      </p:sp>
      <p:sp>
        <p:nvSpPr>
          <p:cNvPr id="47" name="CustomShape 14"/>
          <p:cNvSpPr/>
          <p:nvPr/>
        </p:nvSpPr>
        <p:spPr>
          <a:xfrm>
            <a:off x="548280" y="7098120"/>
            <a:ext cx="5179320" cy="457560"/>
          </a:xfrm>
          <a:prstGeom prst="rect">
            <a:avLst/>
          </a:prstGeom>
        </p:spPr>
        <p:txBody>
          <a:bodyPr wrap="none"/>
          <a:p>
            <a:r>
              <a:rPr lang="en-IN" sz="2400">
                <a:solidFill>
                  <a:srgbClr val="000000"/>
                </a:solidFill>
                <a:latin typeface="Times New Roman"/>
                <a:ea typeface="ＭＳ Ｐゴシック"/>
              </a:rPr>
              <a:t>Courtesy:  Attilla G.Csaszar presentation</a:t>
            </a:r>
            <a:endParaRPr/>
          </a:p>
        </p:txBody>
      </p:sp>
    </p:spTree>
  </p:cSld>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0" name="CustomShape 1"/>
          <p:cNvSpPr/>
          <p:nvPr/>
        </p:nvSpPr>
        <p:spPr>
          <a:xfrm>
            <a:off x="-2147483520" y="-2147483520"/>
            <a:ext cx="2147483160" cy="563760"/>
          </a:xfrm>
          <a:prstGeom prst="roundRect">
            <a:avLst>
              <a:gd fmla="val 3600" name="adj"/>
            </a:avLst>
          </a:prstGeom>
          <a:solidFill>
            <a:srgbClr val="000000"/>
          </a:solidFill>
          <a:ln w="25560">
            <a:solidFill>
              <a:srgbClr val="000000"/>
            </a:solidFill>
            <a:round/>
          </a:ln>
        </p:spPr>
        <p:txBody>
          <a:bodyPr bIns="57600" lIns="102600" rIns="102600" tIns="57600"/>
          <a:p>
            <a:r>
              <a:rPr b="1" lang="en-IN" sz="2800">
                <a:solidFill>
                  <a:srgbClr val="ffffff"/>
                </a:solidFill>
                <a:latin typeface="Times New Roman"/>
              </a:rPr>
              <a:t>Calculation details – Ground state of </a:t>
            </a:r>
            <a:endParaRPr/>
          </a:p>
        </p:txBody>
      </p:sp>
      <p:sp>
        <p:nvSpPr>
          <p:cNvPr id="361" name="TextShape 2"/>
          <p:cNvSpPr txBox="1"/>
          <p:nvPr/>
        </p:nvSpPr>
        <p:spPr>
          <a:xfrm>
            <a:off x="359640" y="1006920"/>
            <a:ext cx="9288720" cy="6301080"/>
          </a:xfrm>
          <a:prstGeom prst="rect">
            <a:avLst/>
          </a:prstGeom>
        </p:spPr>
        <p:txBody>
          <a:bodyPr bIns="50400" lIns="100440" rIns="100440" tIns="50400"/>
          <a:p>
            <a:r>
              <a:rPr lang="en-GB" sz="2500">
                <a:solidFill>
                  <a:srgbClr val="000000"/>
                </a:solidFill>
                <a:latin typeface="Times New Roman"/>
              </a:rPr>
              <a:t>MOLCAS 7.2 software</a:t>
            </a:r>
            <a:endParaRPr/>
          </a:p>
          <a:p>
            <a:r>
              <a:rPr lang="en-GB" sz="2500">
                <a:solidFill>
                  <a:srgbClr val="000000"/>
                </a:solidFill>
                <a:latin typeface="Times New Roman"/>
              </a:rPr>
              <a:t>C2v Point group symmetry</a:t>
            </a:r>
            <a:endParaRPr/>
          </a:p>
          <a:p>
            <a:r>
              <a:rPr lang="en-GB" sz="2500">
                <a:solidFill>
                  <a:srgbClr val="000000"/>
                </a:solidFill>
                <a:latin typeface="Times New Roman"/>
              </a:rPr>
              <a:t>Third order Douglas-Kroll-Hess (DKH) –relativistic Hamiltonian with relativistic basis set (ANO-RCC) – all molecules  </a:t>
            </a:r>
            <a:endParaRPr/>
          </a:p>
          <a:p>
            <a:r>
              <a:rPr lang="en-GB" sz="2500">
                <a:solidFill>
                  <a:srgbClr val="000000"/>
                </a:solidFill>
                <a:latin typeface="Times New Roman"/>
              </a:rPr>
              <a:t>Potential energy curves and spectroscopic constants – CCSD(T) level of correlation </a:t>
            </a:r>
            <a:endParaRPr/>
          </a:p>
          <a:p>
            <a:r>
              <a:rPr lang="en-GB" sz="2500">
                <a:solidFill>
                  <a:srgbClr val="000000"/>
                </a:solidFill>
                <a:latin typeface="Times New Roman"/>
              </a:rPr>
              <a:t>Excitations  are considered from Li(1s,2s), Mg(2p,3s), Ca(3p,4s), Sr(4p,5s)  and Ba(5s,5p,6s)</a:t>
            </a:r>
            <a:endParaRPr/>
          </a:p>
          <a:p>
            <a:r>
              <a:rPr lang="en-GB" sz="2500">
                <a:solidFill>
                  <a:srgbClr val="000000"/>
                </a:solidFill>
                <a:latin typeface="Times New Roman"/>
              </a:rPr>
              <a:t>Electronic PDM using finite field perturbation theory   - parameters (± 0.001 a.u to ± 0.0001 a.u.)  - starting from CCSD(T) energy</a:t>
            </a:r>
            <a:endParaRPr/>
          </a:p>
          <a:p>
            <a:r>
              <a:rPr lang="en-GB" sz="2500">
                <a:solidFill>
                  <a:srgbClr val="000000"/>
                </a:solidFill>
                <a:latin typeface="Times New Roman"/>
              </a:rPr>
              <a:t>Electronic PDM at CASPT2 level – as expectation value as a check  </a:t>
            </a:r>
            <a:endParaRPr/>
          </a:p>
          <a:p>
            <a:r>
              <a:rPr lang="en-GB" sz="2500">
                <a:solidFill>
                  <a:srgbClr val="000000"/>
                </a:solidFill>
                <a:latin typeface="Times New Roman"/>
              </a:rPr>
              <a:t>Numerical vibrational wave functions - Numerov method – vibrational PDM and TDM matrix elements</a:t>
            </a:r>
            <a:endParaRPr/>
          </a:p>
          <a:p>
            <a:r>
              <a:rPr lang="en-GB" sz="2500">
                <a:solidFill>
                  <a:srgbClr val="000000"/>
                </a:solidFill>
                <a:latin typeface="Times New Roman"/>
              </a:rPr>
              <a:t>BSSE (basis super position error) is  negligible – largest ANO-RCC basis set</a:t>
            </a:r>
            <a:endParaRPr/>
          </a:p>
        </p:txBody>
      </p:sp>
      <p:sp>
        <p:nvSpPr>
          <p:cNvPr id="362" name="TextShape 3"/>
          <p:cNvSpPr txBox="1"/>
          <p:nvPr/>
        </p:nvSpPr>
        <p:spPr>
          <a:xfrm>
            <a:off x="8736120" y="7007400"/>
            <a:ext cx="840960" cy="401400"/>
          </a:xfrm>
          <a:prstGeom prst="rect">
            <a:avLst/>
          </a:prstGeom>
        </p:spPr>
        <p:txBody>
          <a:bodyPr anchor="b" bIns="0" lIns="0" rIns="0" tIns="0"/>
          <a:p>
            <a:pPr algn="r"/>
            <a:fld id="{51417161-C181-4181-A1F1-6151615111E1}" type="slidenum">
              <a:rPr lang="en-IN" sz="1300">
                <a:solidFill>
                  <a:srgbClr val="035c75"/>
                </a:solidFill>
                <a:latin typeface="Constantia"/>
              </a:rPr>
              <a:t>&lt;number&gt;</a:t>
            </a:fld>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3" name="TextShape 1"/>
          <p:cNvSpPr txBox="1"/>
          <p:nvPr/>
        </p:nvSpPr>
        <p:spPr>
          <a:xfrm>
            <a:off x="359640" y="251280"/>
            <a:ext cx="8928720" cy="1079640"/>
          </a:xfrm>
          <a:prstGeom prst="rect">
            <a:avLst/>
          </a:prstGeom>
        </p:spPr>
        <p:txBody>
          <a:bodyPr anchor="b" bIns="0" lIns="0" rIns="0" tIns="50400"/>
          <a:p>
            <a:r>
              <a:rPr lang="en-GB" sz="3200">
                <a:solidFill>
                  <a:srgbClr val="04617b"/>
                </a:solidFill>
                <a:latin typeface="Times New Roman"/>
              </a:rPr>
              <a:t>Spontaneous and black-body transition rates in alkali-earth-Li molecules</a:t>
            </a:r>
            <a:endParaRPr/>
          </a:p>
        </p:txBody>
      </p:sp>
      <p:sp>
        <p:nvSpPr>
          <p:cNvPr id="364" name="CustomShape 2"/>
          <p:cNvSpPr/>
          <p:nvPr/>
        </p:nvSpPr>
        <p:spPr>
          <a:xfrm>
            <a:off x="0" y="-204840"/>
            <a:ext cx="202680" cy="409320"/>
          </a:xfrm>
          <a:prstGeom prst="rect">
            <a:avLst/>
          </a:prstGeom>
        </p:spPr>
      </p:sp>
      <p:sp>
        <p:nvSpPr>
          <p:cNvPr id="365" name="CustomShape 3"/>
          <p:cNvSpPr/>
          <p:nvPr/>
        </p:nvSpPr>
        <p:spPr>
          <a:xfrm>
            <a:off x="0" y="-204840"/>
            <a:ext cx="202680" cy="409320"/>
          </a:xfrm>
          <a:prstGeom prst="rect">
            <a:avLst/>
          </a:prstGeom>
        </p:spPr>
      </p:sp>
      <p:sp>
        <p:nvSpPr>
          <p:cNvPr id="366" name="CustomShape 4"/>
          <p:cNvSpPr/>
          <p:nvPr/>
        </p:nvSpPr>
        <p:spPr>
          <a:xfrm>
            <a:off x="0" y="-204840"/>
            <a:ext cx="202680" cy="409320"/>
          </a:xfrm>
          <a:prstGeom prst="rect">
            <a:avLst/>
          </a:prstGeom>
        </p:spPr>
      </p:sp>
      <p:sp>
        <p:nvSpPr>
          <p:cNvPr id="367" name="CustomShape 5"/>
          <p:cNvSpPr/>
          <p:nvPr/>
        </p:nvSpPr>
        <p:spPr>
          <a:xfrm>
            <a:off x="0" y="-204840"/>
            <a:ext cx="202680" cy="409320"/>
          </a:xfrm>
          <a:prstGeom prst="rect">
            <a:avLst/>
          </a:prstGeom>
        </p:spPr>
      </p:sp>
      <p:sp>
        <p:nvSpPr>
          <p:cNvPr id="368" name="Line 6"/>
          <p:cNvSpPr/>
          <p:nvPr/>
        </p:nvSpPr>
        <p:spPr>
          <a:xfrm>
            <a:off x="5119560" y="2668320"/>
            <a:ext cx="3571920" cy="0"/>
          </a:xfrm>
          <a:prstGeom prst="line">
            <a:avLst/>
          </a:prstGeom>
          <a:ln w="25560">
            <a:solidFill>
              <a:srgbClr val="000000"/>
            </a:solidFill>
            <a:round/>
          </a:ln>
        </p:spPr>
      </p:sp>
      <p:sp>
        <p:nvSpPr>
          <p:cNvPr id="369" name="Line 7"/>
          <p:cNvSpPr/>
          <p:nvPr/>
        </p:nvSpPr>
        <p:spPr>
          <a:xfrm>
            <a:off x="5119560" y="3065400"/>
            <a:ext cx="3651120" cy="0"/>
          </a:xfrm>
          <a:prstGeom prst="line">
            <a:avLst/>
          </a:prstGeom>
          <a:ln w="25560">
            <a:solidFill>
              <a:srgbClr val="000000"/>
            </a:solidFill>
            <a:round/>
          </a:ln>
        </p:spPr>
      </p:sp>
      <p:sp>
        <p:nvSpPr>
          <p:cNvPr id="370" name="Line 8"/>
          <p:cNvSpPr/>
          <p:nvPr/>
        </p:nvSpPr>
        <p:spPr>
          <a:xfrm>
            <a:off x="5198760" y="3462120"/>
            <a:ext cx="3413160" cy="0"/>
          </a:xfrm>
          <a:prstGeom prst="line">
            <a:avLst/>
          </a:prstGeom>
          <a:ln w="25560">
            <a:solidFill>
              <a:srgbClr val="000000"/>
            </a:solidFill>
            <a:round/>
          </a:ln>
        </p:spPr>
      </p:sp>
      <p:sp>
        <p:nvSpPr>
          <p:cNvPr id="371" name="Line 9"/>
          <p:cNvSpPr/>
          <p:nvPr/>
        </p:nvSpPr>
        <p:spPr>
          <a:xfrm>
            <a:off x="5198760" y="2271600"/>
            <a:ext cx="3492720" cy="0"/>
          </a:xfrm>
          <a:prstGeom prst="line">
            <a:avLst/>
          </a:prstGeom>
          <a:ln w="25560">
            <a:solidFill>
              <a:srgbClr val="000000"/>
            </a:solidFill>
            <a:round/>
          </a:ln>
        </p:spPr>
      </p:sp>
      <p:sp>
        <p:nvSpPr>
          <p:cNvPr id="372" name="Line 10"/>
          <p:cNvSpPr/>
          <p:nvPr/>
        </p:nvSpPr>
        <p:spPr>
          <a:xfrm>
            <a:off x="5198760" y="1954080"/>
            <a:ext cx="3413160" cy="0"/>
          </a:xfrm>
          <a:prstGeom prst="line">
            <a:avLst/>
          </a:prstGeom>
          <a:ln w="25560">
            <a:solidFill>
              <a:srgbClr val="000000"/>
            </a:solidFill>
            <a:round/>
          </a:ln>
        </p:spPr>
      </p:sp>
      <p:sp>
        <p:nvSpPr>
          <p:cNvPr id="373" name="CustomShape 11"/>
          <p:cNvSpPr/>
          <p:nvPr/>
        </p:nvSpPr>
        <p:spPr>
          <a:xfrm>
            <a:off x="4792320" y="2906640"/>
            <a:ext cx="363960" cy="406080"/>
          </a:xfrm>
          <a:prstGeom prst="rect">
            <a:avLst/>
          </a:prstGeom>
        </p:spPr>
        <p:txBody>
          <a:bodyPr bIns="50400" lIns="100800" rIns="100800" tIns="50400" wrap="none"/>
          <a:p>
            <a:r>
              <a:rPr lang="en-IN" sz="2000">
                <a:solidFill>
                  <a:srgbClr val="000000"/>
                </a:solidFill>
                <a:latin typeface="Century Schoolbook"/>
              </a:rPr>
              <a:t>1</a:t>
            </a:r>
            <a:endParaRPr/>
          </a:p>
        </p:txBody>
      </p:sp>
      <p:sp>
        <p:nvSpPr>
          <p:cNvPr id="374" name="CustomShape 12"/>
          <p:cNvSpPr/>
          <p:nvPr/>
        </p:nvSpPr>
        <p:spPr>
          <a:xfrm>
            <a:off x="4792320" y="2509920"/>
            <a:ext cx="363960" cy="406080"/>
          </a:xfrm>
          <a:prstGeom prst="rect">
            <a:avLst/>
          </a:prstGeom>
        </p:spPr>
        <p:txBody>
          <a:bodyPr bIns="50400" lIns="100800" rIns="100800" tIns="50400" wrap="none"/>
          <a:p>
            <a:r>
              <a:rPr lang="en-IN" sz="2000">
                <a:solidFill>
                  <a:srgbClr val="000000"/>
                </a:solidFill>
                <a:latin typeface="Century Schoolbook"/>
              </a:rPr>
              <a:t>2</a:t>
            </a:r>
            <a:endParaRPr/>
          </a:p>
        </p:txBody>
      </p:sp>
      <p:sp>
        <p:nvSpPr>
          <p:cNvPr id="375" name="CustomShape 13"/>
          <p:cNvSpPr/>
          <p:nvPr/>
        </p:nvSpPr>
        <p:spPr>
          <a:xfrm>
            <a:off x="4792320" y="2112840"/>
            <a:ext cx="363960" cy="406080"/>
          </a:xfrm>
          <a:prstGeom prst="rect">
            <a:avLst/>
          </a:prstGeom>
        </p:spPr>
        <p:txBody>
          <a:bodyPr bIns="50400" lIns="100800" rIns="100800" tIns="50400" wrap="none"/>
          <a:p>
            <a:r>
              <a:rPr lang="en-IN" sz="2000">
                <a:solidFill>
                  <a:srgbClr val="000000"/>
                </a:solidFill>
                <a:latin typeface="Century Schoolbook"/>
              </a:rPr>
              <a:t>3</a:t>
            </a:r>
            <a:endParaRPr/>
          </a:p>
        </p:txBody>
      </p:sp>
      <p:sp>
        <p:nvSpPr>
          <p:cNvPr id="376" name="CustomShape 14"/>
          <p:cNvSpPr/>
          <p:nvPr/>
        </p:nvSpPr>
        <p:spPr>
          <a:xfrm>
            <a:off x="4792320" y="1795320"/>
            <a:ext cx="363960" cy="406080"/>
          </a:xfrm>
          <a:prstGeom prst="rect">
            <a:avLst/>
          </a:prstGeom>
        </p:spPr>
        <p:txBody>
          <a:bodyPr bIns="50400" lIns="100800" rIns="100800" tIns="50400" wrap="none"/>
          <a:p>
            <a:r>
              <a:rPr lang="en-IN" sz="2000">
                <a:solidFill>
                  <a:srgbClr val="000000"/>
                </a:solidFill>
                <a:latin typeface="Century Schoolbook"/>
              </a:rPr>
              <a:t>4</a:t>
            </a:r>
            <a:endParaRPr/>
          </a:p>
        </p:txBody>
      </p:sp>
      <p:sp>
        <p:nvSpPr>
          <p:cNvPr id="377" name="CustomShape 15"/>
          <p:cNvSpPr/>
          <p:nvPr/>
        </p:nvSpPr>
        <p:spPr>
          <a:xfrm>
            <a:off x="4792320" y="3303720"/>
            <a:ext cx="363960" cy="406080"/>
          </a:xfrm>
          <a:prstGeom prst="rect">
            <a:avLst/>
          </a:prstGeom>
        </p:spPr>
        <p:txBody>
          <a:bodyPr bIns="50400" lIns="100800" rIns="100800" tIns="50400" wrap="none"/>
          <a:p>
            <a:r>
              <a:rPr lang="en-IN" sz="2000">
                <a:solidFill>
                  <a:srgbClr val="000000"/>
                </a:solidFill>
                <a:latin typeface="Century Schoolbook"/>
              </a:rPr>
              <a:t>0</a:t>
            </a:r>
            <a:endParaRPr/>
          </a:p>
        </p:txBody>
      </p:sp>
      <p:cxnSp>
        <p:nvCxnSpPr>
          <p:cNvPr id="378" name="Line 16"/>
          <p:cNvCxnSpPr/>
          <p:nvPr/>
        </p:nvCxnSpPr>
        <p:spPr>
          <xfrm>
            <a:off x="6786360" y="2668320"/>
            <a:ext cx="360" cy="873720"/>
          </xfrm>
          <a:prstGeom prst="straightConnector1">
            <a:avLst/>
          </a:prstGeom>
          <a:ln w="25560">
            <a:solidFill>
              <a:srgbClr val="000000"/>
            </a:solidFill>
            <a:round/>
            <a:tailEnd len="med" type="triangle" w="med"/>
          </a:ln>
        </p:spPr>
      </p:cxnSp>
      <p:cxnSp>
        <p:nvCxnSpPr>
          <p:cNvPr id="379" name="Line 17"/>
          <p:cNvCxnSpPr/>
          <p:nvPr/>
        </p:nvCxnSpPr>
        <p:spPr>
          <xfrm>
            <a:off x="5754600" y="3065400"/>
            <a:ext cx="360" cy="397080"/>
          </xfrm>
          <a:prstGeom prst="straightConnector1">
            <a:avLst/>
          </a:prstGeom>
          <a:ln w="25560">
            <a:solidFill>
              <a:srgbClr val="000000"/>
            </a:solidFill>
            <a:round/>
            <a:tailEnd len="med" type="triangle" w="med"/>
          </a:ln>
        </p:spPr>
      </p:cxnSp>
      <p:cxnSp>
        <p:nvCxnSpPr>
          <p:cNvPr id="380" name="Line 18"/>
          <p:cNvCxnSpPr/>
          <p:nvPr/>
        </p:nvCxnSpPr>
        <p:spPr>
          <xfrm>
            <a:off x="6548400" y="2668320"/>
            <a:ext cx="360" cy="397440"/>
          </xfrm>
          <a:prstGeom prst="straightConnector1">
            <a:avLst/>
          </a:prstGeom>
          <a:ln w="25560">
            <a:solidFill>
              <a:srgbClr val="000000"/>
            </a:solidFill>
            <a:round/>
            <a:tailEnd len="med" type="triangle" w="med"/>
          </a:ln>
        </p:spPr>
      </p:cxnSp>
      <p:cxnSp>
        <p:nvCxnSpPr>
          <p:cNvPr id="381" name="Line 19"/>
          <p:cNvCxnSpPr/>
          <p:nvPr/>
        </p:nvCxnSpPr>
        <p:spPr>
          <xfrm>
            <a:off x="7818120" y="2271600"/>
            <a:ext cx="360" cy="1190880"/>
          </xfrm>
          <a:prstGeom prst="straightConnector1">
            <a:avLst/>
          </a:prstGeom>
          <a:ln w="25560">
            <a:solidFill>
              <a:srgbClr val="000000"/>
            </a:solidFill>
            <a:round/>
            <a:tailEnd len="med" type="triangle" w="med"/>
          </a:ln>
        </p:spPr>
      </p:cxnSp>
      <p:cxnSp>
        <p:nvCxnSpPr>
          <p:cNvPr id="382" name="Line 20"/>
          <p:cNvCxnSpPr/>
          <p:nvPr/>
        </p:nvCxnSpPr>
        <p:spPr>
          <xfrm>
            <a:off x="7500600" y="2271600"/>
            <a:ext cx="360" cy="794160"/>
          </xfrm>
          <a:prstGeom prst="straightConnector1">
            <a:avLst/>
          </a:prstGeom>
          <a:ln w="25560">
            <a:solidFill>
              <a:srgbClr val="000000"/>
            </a:solidFill>
            <a:round/>
            <a:tailEnd len="med" type="triangle" w="med"/>
          </a:ln>
        </p:spPr>
      </p:cxnSp>
      <p:cxnSp>
        <p:nvCxnSpPr>
          <p:cNvPr id="383" name="Line 21"/>
          <p:cNvCxnSpPr/>
          <p:nvPr/>
        </p:nvCxnSpPr>
        <p:spPr>
          <xfrm>
            <a:off x="7262640" y="2271600"/>
            <a:ext cx="360" cy="476640"/>
          </xfrm>
          <a:prstGeom prst="straightConnector1">
            <a:avLst/>
          </a:prstGeom>
          <a:ln w="25560">
            <a:solidFill>
              <a:srgbClr val="000000"/>
            </a:solidFill>
            <a:round/>
            <a:tailEnd len="med" type="triangle" w="med"/>
          </a:ln>
        </p:spPr>
      </p:cxnSp>
      <p:sp>
        <p:nvSpPr>
          <p:cNvPr id="384" name="Line 22"/>
          <p:cNvSpPr/>
          <p:nvPr/>
        </p:nvSpPr>
        <p:spPr>
          <a:xfrm>
            <a:off x="5040000" y="6240240"/>
            <a:ext cx="3571920" cy="0"/>
          </a:xfrm>
          <a:prstGeom prst="line">
            <a:avLst/>
          </a:prstGeom>
          <a:ln w="25560">
            <a:solidFill>
              <a:srgbClr val="000000"/>
            </a:solidFill>
            <a:round/>
          </a:ln>
        </p:spPr>
      </p:sp>
      <p:sp>
        <p:nvSpPr>
          <p:cNvPr id="385" name="Line 23"/>
          <p:cNvSpPr/>
          <p:nvPr/>
        </p:nvSpPr>
        <p:spPr>
          <a:xfrm>
            <a:off x="5198760" y="7034040"/>
            <a:ext cx="3413160" cy="0"/>
          </a:xfrm>
          <a:prstGeom prst="line">
            <a:avLst/>
          </a:prstGeom>
          <a:ln w="25560">
            <a:solidFill>
              <a:srgbClr val="000000"/>
            </a:solidFill>
            <a:round/>
          </a:ln>
        </p:spPr>
      </p:sp>
      <p:sp>
        <p:nvSpPr>
          <p:cNvPr id="386" name="Line 24"/>
          <p:cNvSpPr/>
          <p:nvPr/>
        </p:nvSpPr>
        <p:spPr>
          <a:xfrm>
            <a:off x="5119560" y="5526000"/>
            <a:ext cx="3413160" cy="0"/>
          </a:xfrm>
          <a:prstGeom prst="line">
            <a:avLst/>
          </a:prstGeom>
          <a:ln w="25560">
            <a:solidFill>
              <a:srgbClr val="000000"/>
            </a:solidFill>
            <a:round/>
          </a:ln>
        </p:spPr>
      </p:sp>
      <p:sp>
        <p:nvSpPr>
          <p:cNvPr id="387" name="CustomShape 25"/>
          <p:cNvSpPr/>
          <p:nvPr/>
        </p:nvSpPr>
        <p:spPr>
          <a:xfrm>
            <a:off x="4713120" y="6240600"/>
            <a:ext cx="363960" cy="406080"/>
          </a:xfrm>
          <a:prstGeom prst="rect">
            <a:avLst/>
          </a:prstGeom>
        </p:spPr>
        <p:txBody>
          <a:bodyPr bIns="50400" lIns="100800" rIns="100800" tIns="50400" wrap="none"/>
          <a:p>
            <a:r>
              <a:rPr lang="en-IN" sz="2000">
                <a:solidFill>
                  <a:srgbClr val="000000"/>
                </a:solidFill>
                <a:latin typeface="Century Schoolbook"/>
              </a:rPr>
              <a:t>1</a:t>
            </a:r>
            <a:endParaRPr/>
          </a:p>
        </p:txBody>
      </p:sp>
      <p:sp>
        <p:nvSpPr>
          <p:cNvPr id="388" name="CustomShape 26"/>
          <p:cNvSpPr/>
          <p:nvPr/>
        </p:nvSpPr>
        <p:spPr>
          <a:xfrm>
            <a:off x="4713120" y="5843520"/>
            <a:ext cx="363960" cy="406080"/>
          </a:xfrm>
          <a:prstGeom prst="rect">
            <a:avLst/>
          </a:prstGeom>
        </p:spPr>
        <p:txBody>
          <a:bodyPr bIns="50400" lIns="100800" rIns="100800" tIns="50400" wrap="none"/>
          <a:p>
            <a:r>
              <a:rPr lang="en-IN" sz="2000">
                <a:solidFill>
                  <a:srgbClr val="000000"/>
                </a:solidFill>
                <a:latin typeface="Century Schoolbook"/>
              </a:rPr>
              <a:t>2</a:t>
            </a:r>
            <a:endParaRPr/>
          </a:p>
        </p:txBody>
      </p:sp>
      <p:sp>
        <p:nvSpPr>
          <p:cNvPr id="389" name="CustomShape 27"/>
          <p:cNvSpPr/>
          <p:nvPr/>
        </p:nvSpPr>
        <p:spPr>
          <a:xfrm>
            <a:off x="4713120" y="5446800"/>
            <a:ext cx="363960" cy="406080"/>
          </a:xfrm>
          <a:prstGeom prst="rect">
            <a:avLst/>
          </a:prstGeom>
        </p:spPr>
        <p:txBody>
          <a:bodyPr bIns="50400" lIns="100800" rIns="100800" tIns="50400" wrap="none"/>
          <a:p>
            <a:r>
              <a:rPr lang="en-IN" sz="2000">
                <a:solidFill>
                  <a:srgbClr val="000000"/>
                </a:solidFill>
                <a:latin typeface="Century Schoolbook"/>
              </a:rPr>
              <a:t>3</a:t>
            </a:r>
            <a:endParaRPr/>
          </a:p>
        </p:txBody>
      </p:sp>
      <p:sp>
        <p:nvSpPr>
          <p:cNvPr id="390" name="CustomShape 28"/>
          <p:cNvSpPr/>
          <p:nvPr/>
        </p:nvSpPr>
        <p:spPr>
          <a:xfrm>
            <a:off x="4713120" y="5129280"/>
            <a:ext cx="363960" cy="406080"/>
          </a:xfrm>
          <a:prstGeom prst="rect">
            <a:avLst/>
          </a:prstGeom>
        </p:spPr>
        <p:txBody>
          <a:bodyPr bIns="50400" lIns="100800" rIns="100800" tIns="50400" wrap="none"/>
          <a:p>
            <a:r>
              <a:rPr lang="en-IN" sz="2000">
                <a:solidFill>
                  <a:srgbClr val="000000"/>
                </a:solidFill>
                <a:latin typeface="Century Schoolbook"/>
              </a:rPr>
              <a:t>4</a:t>
            </a:r>
            <a:endParaRPr/>
          </a:p>
        </p:txBody>
      </p:sp>
      <p:sp>
        <p:nvSpPr>
          <p:cNvPr id="391" name="CustomShape 29"/>
          <p:cNvSpPr/>
          <p:nvPr/>
        </p:nvSpPr>
        <p:spPr>
          <a:xfrm>
            <a:off x="4713120" y="6637320"/>
            <a:ext cx="363960" cy="406080"/>
          </a:xfrm>
          <a:prstGeom prst="rect">
            <a:avLst/>
          </a:prstGeom>
        </p:spPr>
        <p:txBody>
          <a:bodyPr bIns="50400" lIns="100800" rIns="100800" tIns="50400" wrap="none"/>
          <a:p>
            <a:r>
              <a:rPr lang="en-IN" sz="2000">
                <a:solidFill>
                  <a:srgbClr val="000000"/>
                </a:solidFill>
                <a:latin typeface="Century Schoolbook"/>
              </a:rPr>
              <a:t>0</a:t>
            </a:r>
            <a:endParaRPr/>
          </a:p>
        </p:txBody>
      </p:sp>
      <p:sp>
        <p:nvSpPr>
          <p:cNvPr id="392" name="Line 30"/>
          <p:cNvSpPr/>
          <p:nvPr/>
        </p:nvSpPr>
        <p:spPr>
          <a:xfrm>
            <a:off x="5040000" y="6637320"/>
            <a:ext cx="3651480" cy="0"/>
          </a:xfrm>
          <a:prstGeom prst="line">
            <a:avLst/>
          </a:prstGeom>
          <a:ln w="25560">
            <a:solidFill>
              <a:srgbClr val="000000"/>
            </a:solidFill>
            <a:round/>
          </a:ln>
        </p:spPr>
      </p:sp>
      <p:sp>
        <p:nvSpPr>
          <p:cNvPr id="393" name="Line 31"/>
          <p:cNvSpPr/>
          <p:nvPr/>
        </p:nvSpPr>
        <p:spPr>
          <a:xfrm>
            <a:off x="5119560" y="5843520"/>
            <a:ext cx="3492360" cy="0"/>
          </a:xfrm>
          <a:prstGeom prst="line">
            <a:avLst/>
          </a:prstGeom>
          <a:ln w="25560">
            <a:solidFill>
              <a:srgbClr val="000000"/>
            </a:solidFill>
            <a:round/>
          </a:ln>
        </p:spPr>
      </p:sp>
      <p:cxnSp>
        <p:nvCxnSpPr>
          <p:cNvPr id="394" name="Line 32"/>
          <p:cNvCxnSpPr/>
          <p:nvPr/>
        </p:nvCxnSpPr>
        <p:spPr>
          <xfrm>
            <a:off x="6310080" y="6637320"/>
            <a:ext cx="360" cy="397080"/>
          </xfrm>
          <a:prstGeom prst="straightConnector1">
            <a:avLst/>
          </a:prstGeom>
          <a:ln w="25560">
            <a:solidFill>
              <a:srgbClr val="ffff00"/>
            </a:solidFill>
            <a:round/>
            <a:tailEnd len="med" type="triangle" w="med"/>
          </a:ln>
        </p:spPr>
      </p:cxnSp>
      <p:cxnSp>
        <p:nvCxnSpPr>
          <p:cNvPr id="395" name="Line 33"/>
          <p:cNvCxnSpPr/>
          <p:nvPr/>
        </p:nvCxnSpPr>
        <p:spPr>
          <xfrm>
            <a:off x="7500600" y="6240240"/>
            <a:ext cx="360" cy="843480"/>
          </xfrm>
          <a:prstGeom prst="straightConnector1">
            <a:avLst/>
          </a:prstGeom>
          <a:ln w="25560">
            <a:solidFill>
              <a:srgbClr val="ffff00"/>
            </a:solidFill>
            <a:round/>
            <a:tailEnd len="med" type="triangle" w="med"/>
          </a:ln>
        </p:spPr>
      </p:cxnSp>
      <p:cxnSp>
        <p:nvCxnSpPr>
          <p:cNvPr id="396" name="Line 34"/>
          <p:cNvCxnSpPr/>
          <p:nvPr/>
        </p:nvCxnSpPr>
        <p:spPr>
          <xfrm>
            <a:off x="7341840" y="6240240"/>
            <a:ext cx="360" cy="397440"/>
          </xfrm>
          <a:prstGeom prst="straightConnector1">
            <a:avLst/>
          </a:prstGeom>
          <a:ln w="25560">
            <a:solidFill>
              <a:srgbClr val="ffff00"/>
            </a:solidFill>
            <a:round/>
            <a:tailEnd len="med" type="triangle" w="med"/>
          </a:ln>
        </p:spPr>
      </p:cxnSp>
      <p:cxnSp>
        <p:nvCxnSpPr>
          <p:cNvPr id="397" name="Line 35"/>
          <p:cNvCxnSpPr/>
          <p:nvPr/>
        </p:nvCxnSpPr>
        <p:spPr>
          <xfrm flipH="1">
            <a:off x="5357520" y="6637320"/>
            <a:ext cx="360" cy="397080"/>
          </xfrm>
          <a:prstGeom prst="straightConnector1">
            <a:avLst/>
          </a:prstGeom>
          <a:ln w="9360">
            <a:solidFill>
              <a:srgbClr val="095294"/>
            </a:solidFill>
            <a:round/>
            <a:tailEnd len="med" type="triangle" w="med"/>
          </a:ln>
        </p:spPr>
      </p:cxnSp>
      <p:cxnSp>
        <p:nvCxnSpPr>
          <p:cNvPr id="398" name="Line 36"/>
          <p:cNvCxnSpPr/>
          <p:nvPr/>
        </p:nvCxnSpPr>
        <p:spPr>
          <xfrm flipH="1">
            <a:off x="5516280" y="6240240"/>
            <a:ext cx="360" cy="794160"/>
          </xfrm>
          <a:prstGeom prst="straightConnector1">
            <a:avLst/>
          </a:prstGeom>
          <a:ln w="9360">
            <a:solidFill>
              <a:srgbClr val="095294"/>
            </a:solidFill>
            <a:round/>
            <a:tailEnd len="med" type="triangle" w="med"/>
          </a:ln>
        </p:spPr>
      </p:cxnSp>
      <p:cxnSp>
        <p:nvCxnSpPr>
          <p:cNvPr id="399" name="Line 37"/>
          <p:cNvCxnSpPr/>
          <p:nvPr/>
        </p:nvCxnSpPr>
        <p:spPr>
          <xfrm flipH="1">
            <a:off x="5675040" y="5843520"/>
            <a:ext cx="360" cy="1190880"/>
          </xfrm>
          <a:prstGeom prst="straightConnector1">
            <a:avLst/>
          </a:prstGeom>
          <a:ln w="9360">
            <a:solidFill>
              <a:srgbClr val="095294"/>
            </a:solidFill>
            <a:round/>
            <a:tailEnd len="med" type="triangle" w="med"/>
          </a:ln>
        </p:spPr>
      </p:cxnSp>
      <p:cxnSp>
        <p:nvCxnSpPr>
          <p:cNvPr id="400" name="Line 38"/>
          <p:cNvCxnSpPr/>
          <p:nvPr/>
        </p:nvCxnSpPr>
        <p:spPr>
          <xfrm flipH="1">
            <a:off x="5833800" y="5526000"/>
            <a:ext cx="360" cy="1508400"/>
          </xfrm>
          <a:prstGeom prst="straightConnector1">
            <a:avLst/>
          </a:prstGeom>
          <a:ln w="9360">
            <a:solidFill>
              <a:srgbClr val="095294"/>
            </a:solidFill>
            <a:round/>
            <a:tailEnd len="med" type="triangle" w="med"/>
          </a:ln>
        </p:spPr>
      </p:cxnSp>
      <p:cxnSp>
        <p:nvCxnSpPr>
          <p:cNvPr id="401" name="Line 39"/>
          <p:cNvCxnSpPr/>
          <p:nvPr/>
        </p:nvCxnSpPr>
        <p:spPr>
          <xfrm flipH="1">
            <a:off x="6389640" y="6240240"/>
            <a:ext cx="360" cy="397440"/>
          </xfrm>
          <a:prstGeom prst="straightConnector1">
            <a:avLst/>
          </a:prstGeom>
          <a:ln w="9360">
            <a:solidFill>
              <a:srgbClr val="095294"/>
            </a:solidFill>
            <a:round/>
            <a:tailEnd len="med" type="triangle" w="med"/>
          </a:ln>
        </p:spPr>
      </p:cxnSp>
      <p:cxnSp>
        <p:nvCxnSpPr>
          <p:cNvPr id="402" name="Line 40"/>
          <p:cNvCxnSpPr/>
          <p:nvPr/>
        </p:nvCxnSpPr>
        <p:spPr>
          <xfrm flipH="1">
            <a:off x="6548400" y="5843520"/>
            <a:ext cx="360" cy="794160"/>
          </xfrm>
          <a:prstGeom prst="straightConnector1">
            <a:avLst/>
          </a:prstGeom>
          <a:ln w="9360">
            <a:solidFill>
              <a:srgbClr val="095294"/>
            </a:solidFill>
            <a:round/>
            <a:tailEnd len="med" type="triangle" w="med"/>
          </a:ln>
        </p:spPr>
      </p:cxnSp>
      <p:cxnSp>
        <p:nvCxnSpPr>
          <p:cNvPr id="403" name="Line 41"/>
          <p:cNvCxnSpPr/>
          <p:nvPr/>
        </p:nvCxnSpPr>
        <p:spPr>
          <xfrm flipH="1">
            <a:off x="6707160" y="5526000"/>
            <a:ext cx="360" cy="1111680"/>
          </xfrm>
          <a:prstGeom prst="straightConnector1">
            <a:avLst/>
          </a:prstGeom>
          <a:ln w="9360">
            <a:solidFill>
              <a:srgbClr val="095294"/>
            </a:solidFill>
            <a:round/>
            <a:tailEnd len="med" type="triangle" w="med"/>
          </a:ln>
        </p:spPr>
      </p:cxnSp>
      <p:cxnSp>
        <p:nvCxnSpPr>
          <p:cNvPr id="404" name="Line 42"/>
          <p:cNvCxnSpPr/>
          <p:nvPr/>
        </p:nvCxnSpPr>
        <p:spPr>
          <xfrm flipH="1">
            <a:off x="7659360" y="5763960"/>
            <a:ext cx="360" cy="476640"/>
          </xfrm>
          <a:prstGeom prst="straightConnector1">
            <a:avLst/>
          </a:prstGeom>
          <a:ln w="9360">
            <a:solidFill>
              <a:srgbClr val="095294"/>
            </a:solidFill>
            <a:round/>
            <a:tailEnd len="med" type="triangle" w="med"/>
          </a:ln>
        </p:spPr>
      </p:cxnSp>
      <p:cxnSp>
        <p:nvCxnSpPr>
          <p:cNvPr id="405" name="Line 43"/>
          <p:cNvCxnSpPr/>
          <p:nvPr/>
        </p:nvCxnSpPr>
        <p:spPr>
          <xfrm flipH="1">
            <a:off x="7897680" y="5526000"/>
            <a:ext cx="360" cy="714600"/>
          </xfrm>
          <a:prstGeom prst="straightConnector1">
            <a:avLst/>
          </a:prstGeom>
          <a:ln w="9360">
            <a:solidFill>
              <a:srgbClr val="095294"/>
            </a:solidFill>
            <a:round/>
            <a:tailEnd len="med" type="triangle" w="med"/>
          </a:ln>
        </p:spPr>
      </p:cxnSp>
      <p:sp>
        <p:nvSpPr>
          <p:cNvPr id="406" name="CustomShape 44"/>
          <p:cNvSpPr/>
          <p:nvPr/>
        </p:nvSpPr>
        <p:spPr>
          <a:xfrm>
            <a:off x="327600" y="1619640"/>
            <a:ext cx="4041360" cy="406080"/>
          </a:xfrm>
          <a:prstGeom prst="rect">
            <a:avLst/>
          </a:prstGeom>
          <a:solidFill>
            <a:srgbClr val="ffffff"/>
          </a:solidFill>
          <a:ln w="25560">
            <a:solidFill>
              <a:srgbClr val="000000"/>
            </a:solidFill>
            <a:round/>
          </a:ln>
        </p:spPr>
        <p:txBody>
          <a:bodyPr bIns="50400" lIns="100800" rIns="100800" tIns="50400" wrap="none"/>
          <a:p>
            <a:r>
              <a:rPr lang="en-IN" sz="2000">
                <a:solidFill>
                  <a:srgbClr val="000000"/>
                </a:solidFill>
                <a:latin typeface="Times New Roman"/>
                <a:ea typeface="ＭＳ Ｐゴシック"/>
              </a:rPr>
              <a:t>Black arrows – spontaneous emission</a:t>
            </a:r>
            <a:endParaRPr/>
          </a:p>
        </p:txBody>
      </p:sp>
      <p:sp>
        <p:nvSpPr>
          <p:cNvPr id="407" name="CustomShape 45"/>
          <p:cNvSpPr/>
          <p:nvPr/>
        </p:nvSpPr>
        <p:spPr>
          <a:xfrm>
            <a:off x="4881600" y="4335480"/>
            <a:ext cx="5198760" cy="711000"/>
          </a:xfrm>
          <a:prstGeom prst="rect">
            <a:avLst/>
          </a:prstGeom>
          <a:solidFill>
            <a:srgbClr val="ffffff"/>
          </a:solidFill>
          <a:ln w="25560">
            <a:solidFill>
              <a:srgbClr val="000000"/>
            </a:solidFill>
            <a:round/>
          </a:ln>
        </p:spPr>
        <p:txBody>
          <a:bodyPr bIns="50400" lIns="100800" rIns="100800" tIns="50400"/>
          <a:p>
            <a:r>
              <a:rPr lang="en-IN" sz="2000">
                <a:solidFill>
                  <a:srgbClr val="000000"/>
                </a:solidFill>
                <a:latin typeface="Times New Roman"/>
                <a:ea typeface="ＭＳ Ｐゴシック"/>
              </a:rPr>
              <a:t>Yellow arrows – Black-body emission</a:t>
            </a:r>
            <a:endParaRPr/>
          </a:p>
          <a:p>
            <a:r>
              <a:rPr lang="en-IN" sz="2000">
                <a:solidFill>
                  <a:srgbClr val="000000"/>
                </a:solidFill>
                <a:latin typeface="Times New Roman"/>
                <a:ea typeface="ＭＳ Ｐゴシック"/>
              </a:rPr>
              <a:t>Orange arrows – Black-body absorption</a:t>
            </a:r>
            <a:endParaRPr/>
          </a:p>
        </p:txBody>
      </p:sp>
      <p:cxnSp>
        <p:nvCxnSpPr>
          <p:cNvPr id="408" name="Line 46"/>
          <p:cNvCxnSpPr/>
          <p:nvPr/>
        </p:nvCxnSpPr>
        <p:spPr>
          <xfrm>
            <a:off x="6865920" y="6637320"/>
            <a:ext cx="360" cy="397080"/>
          </xfrm>
          <a:prstGeom prst="straightConnector1">
            <a:avLst/>
          </a:prstGeom>
          <a:ln w="25560">
            <a:solidFill>
              <a:srgbClr val="000000"/>
            </a:solidFill>
            <a:round/>
            <a:tailEnd len="med" type="triangle" w="med"/>
          </a:ln>
        </p:spPr>
      </p:cxnSp>
      <p:cxnSp>
        <p:nvCxnSpPr>
          <p:cNvPr id="409" name="Line 47"/>
          <p:cNvCxnSpPr/>
          <p:nvPr/>
        </p:nvCxnSpPr>
        <p:spPr>
          <xfrm>
            <a:off x="8056440" y="6240240"/>
            <a:ext cx="360" cy="397440"/>
          </xfrm>
          <a:prstGeom prst="straightConnector1">
            <a:avLst/>
          </a:prstGeom>
          <a:ln w="25560">
            <a:solidFill>
              <a:srgbClr val="000000"/>
            </a:solidFill>
            <a:round/>
            <a:tailEnd len="med" type="triangle" w="med"/>
          </a:ln>
        </p:spPr>
      </p:cxnSp>
      <p:cxnSp>
        <p:nvCxnSpPr>
          <p:cNvPr id="410" name="Line 48"/>
          <p:cNvCxnSpPr/>
          <p:nvPr/>
        </p:nvCxnSpPr>
        <p:spPr>
          <xfrm>
            <a:off x="8294400" y="6240240"/>
            <a:ext cx="360" cy="794160"/>
          </xfrm>
          <a:prstGeom prst="straightConnector1">
            <a:avLst/>
          </a:prstGeom>
          <a:ln w="25560">
            <a:solidFill>
              <a:srgbClr val="000000"/>
            </a:solidFill>
            <a:round/>
            <a:tailEnd len="med" type="triangle" w="med"/>
          </a:ln>
        </p:spPr>
      </p:cxnSp>
    </p:spTree>
  </p:cSld>
  <p:timing>
    <p:tnLst>
      <p:par>
        <p:cTn dur="indefinite" id="1" nodeType="tmRoot" restart="never">
          <p:childTnLst>
            <p:seq>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4">
                                  <p:stCondLst>
                                    <p:cond delay="0"/>
                                  </p:stCondLst>
                                  <p:childTnLst>
                                    <p:set>
                                      <p:cBhvr>
                                        <p:cTn dur="1" fill="hold" id="6">
                                          <p:stCondLst>
                                            <p:cond delay="0"/>
                                          </p:stCondLst>
                                        </p:cTn>
                                        <p:tgtEl>
                                          <p:spTgt spid="-1"/>
                                        </p:tgtEl>
                                        <p:attrNameLst>
                                          <p:attrName>style.visibility</p:attrName>
                                        </p:attrNameLst>
                                      </p:cBhvr>
                                      <p:to>
                                        <p:strVal val="visible"/>
                                      </p:to>
                                    </p:set>
                                    <p:animEffect filter="wipe(down)" transition="out">
                                      <p:cBhvr additive="repl">
                                        <p:cTn dur="2000" fill="freeze" id="7"/>
                                        <p:tgtEl>
                                          <p:spTgt spid="-1"/>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2" presetSubtype="4">
                                  <p:stCondLst>
                                    <p:cond delay="0"/>
                                  </p:stCondLst>
                                  <p:childTnLst>
                                    <p:set>
                                      <p:cBhvr>
                                        <p:cTn dur="1" fill="hold" id="11">
                                          <p:stCondLst>
                                            <p:cond delay="0"/>
                                          </p:stCondLst>
                                        </p:cTn>
                                        <p:tgtEl>
                                          <p:spTgt spid="-1"/>
                                        </p:tgtEl>
                                        <p:attrNameLst>
                                          <p:attrName>style.visibility</p:attrName>
                                        </p:attrNameLst>
                                      </p:cBhvr>
                                      <p:to>
                                        <p:strVal val="visible"/>
                                      </p:to>
                                    </p:set>
                                    <p:animEffect filter="wipe(down)" transition="out">
                                      <p:cBhvr additive="repl">
                                        <p:cTn dur="2000" fill="freeze" id="12"/>
                                        <p:tgtEl>
                                          <p:spTgt spid="-1"/>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2" presetSubtype="4">
                                  <p:stCondLst>
                                    <p:cond delay="0"/>
                                  </p:stCondLst>
                                  <p:childTnLst>
                                    <p:set>
                                      <p:cBhvr>
                                        <p:cTn dur="1" fill="hold" id="16">
                                          <p:stCondLst>
                                            <p:cond delay="0"/>
                                          </p:stCondLst>
                                        </p:cTn>
                                        <p:tgtEl>
                                          <p:spTgt spid="-1"/>
                                        </p:tgtEl>
                                        <p:attrNameLst>
                                          <p:attrName>style.visibility</p:attrName>
                                        </p:attrNameLst>
                                      </p:cBhvr>
                                      <p:to>
                                        <p:strVal val="visible"/>
                                      </p:to>
                                    </p:set>
                                    <p:anim calcmode="lin" valueType="num">
                                      <p:cBhvr additive="repl">
                                        <p:cTn dur="2000" fill="hold" id="17"/>
                                        <p:tgtEl>
                                          <p:spTgt spid="-1"/>
                                        </p:tgtEl>
                                        <p:attrNameLst>
                                          <p:attrName>ppt_x</p:attrName>
                                        </p:attrNameLst>
                                      </p:cBhvr>
                                      <p:tavLst>
                                        <p:tav tm="0">
                                          <p:val>
                                            <p:strVal val="#ppt_x"/>
                                          </p:val>
                                        </p:tav>
                                        <p:tav tm="100000">
                                          <p:val>
                                            <p:strVal val="#ppt_x"/>
                                          </p:val>
                                        </p:tav>
                                      </p:tavLst>
                                    </p:anim>
                                    <p:anim calcmode="lin" valueType="num">
                                      <p:cBhvr additive="repl">
                                        <p:cTn dur="2000" fill="hold" id="18"/>
                                        <p:tgtEl>
                                          <p:spTgt spid="-1"/>
                                        </p:tgtEl>
                                        <p:attrNameLst>
                                          <p:attrName>ppt_y</p:attrName>
                                        </p:attrNameLst>
                                      </p:cBhvr>
                                      <p:tavLst>
                                        <p:tav tm="0">
                                          <p:val>
                                            <p:strVal val="1+#ppt_h/2"/>
                                          </p:val>
                                        </p:tav>
                                        <p:tav tm="100000">
                                          <p:val>
                                            <p:strVal val="#ppt_y"/>
                                          </p:val>
                                        </p:tav>
                                      </p:tavLst>
                                    </p:anim>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10">
                                  <p:stCondLst>
                                    <p:cond delay="0"/>
                                  </p:stCondLst>
                                  <p:childTnLst>
                                    <p:set>
                                      <p:cBhvr>
                                        <p:cTn dur="1" fill="hold" id="22">
                                          <p:stCondLst>
                                            <p:cond delay="0"/>
                                          </p:stCondLst>
                                        </p:cTn>
                                        <p:tgtEl>
                                          <p:spTgt spid="-1"/>
                                        </p:tgtEl>
                                        <p:attrNameLst>
                                          <p:attrName>style.visibility</p:attrName>
                                        </p:attrNameLst>
                                      </p:cBhvr>
                                      <p:to>
                                        <p:strVal val="visible"/>
                                      </p:to>
                                    </p:set>
                                    <p:animEffect filter="fade" transition="in">
                                      <p:cBhvr additive="repl">
                                        <p:cTn dur="2000" fill="freeze" id="23"/>
                                        <p:tgtEl>
                                          <p:spTgt spid="-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1" name="TextShape 1"/>
          <p:cNvSpPr txBox="1"/>
          <p:nvPr/>
        </p:nvSpPr>
        <p:spPr>
          <a:xfrm>
            <a:off x="8736120" y="7007400"/>
            <a:ext cx="840960" cy="401400"/>
          </a:xfrm>
          <a:prstGeom prst="rect">
            <a:avLst/>
          </a:prstGeom>
        </p:spPr>
        <p:txBody>
          <a:bodyPr anchor="b" bIns="0" lIns="0" rIns="0" tIns="0"/>
          <a:p>
            <a:pPr algn="r"/>
            <a:fld id="{41E1F131-B141-41C1-A161-21D11111E101}" type="slidenum">
              <a:rPr lang="en-IN" sz="1300">
                <a:solidFill>
                  <a:srgbClr val="035c75"/>
                </a:solidFill>
                <a:latin typeface="Constantia"/>
              </a:rPr>
              <a:t>&lt;number&gt;</a:t>
            </a:fld>
            <a:endParaRPr/>
          </a:p>
        </p:txBody>
      </p:sp>
      <p:pic>
        <p:nvPicPr>
          <p:cNvPr descr="" id="412" name="Picture 6"/>
          <p:cNvPicPr/>
          <p:nvPr/>
        </p:nvPicPr>
        <p:blipFill>
          <a:blip r:embed="rId1"/>
          <a:stretch>
            <a:fillRect/>
          </a:stretch>
        </p:blipFill>
        <p:spPr>
          <a:xfrm>
            <a:off x="215640" y="4505760"/>
            <a:ext cx="4032000" cy="3053520"/>
          </a:xfrm>
          <a:prstGeom prst="rect">
            <a:avLst/>
          </a:prstGeom>
        </p:spPr>
      </p:pic>
      <p:sp>
        <p:nvSpPr>
          <p:cNvPr id="413" name="CustomShape 2"/>
          <p:cNvSpPr/>
          <p:nvPr/>
        </p:nvSpPr>
        <p:spPr>
          <a:xfrm>
            <a:off x="287640" y="755640"/>
            <a:ext cx="5544360" cy="640440"/>
          </a:xfrm>
          <a:prstGeom prst="rect">
            <a:avLst/>
          </a:prstGeom>
          <a:solidFill>
            <a:srgbClr val="009dd9"/>
          </a:solidFill>
          <a:ln w="38160">
            <a:solidFill>
              <a:srgbClr val="ffffff"/>
            </a:solidFill>
            <a:round/>
          </a:ln>
        </p:spPr>
        <p:txBody>
          <a:bodyPr/>
          <a:p>
            <a:r>
              <a:rPr lang="en-IN">
                <a:solidFill>
                  <a:srgbClr val="ffffff"/>
                </a:solidFill>
                <a:latin typeface="Times New Roman"/>
                <a:ea typeface="ＭＳ Ｐゴシック"/>
              </a:rPr>
              <a:t>Radiative transition : Spontaneous emission +</a:t>
            </a:r>
            <a:endParaRPr/>
          </a:p>
          <a:p>
            <a:r>
              <a:rPr lang="en-IN">
                <a:solidFill>
                  <a:srgbClr val="ffffff"/>
                </a:solidFill>
                <a:latin typeface="Times New Roman"/>
                <a:ea typeface="ＭＳ Ｐゴシック"/>
              </a:rPr>
              <a:t>Black-body emission + Black-body absorption (300K)</a:t>
            </a:r>
            <a:endParaRPr/>
          </a:p>
        </p:txBody>
      </p:sp>
      <p:pic>
        <p:nvPicPr>
          <p:cNvPr descr="" id="414" name="Picture 7"/>
          <p:cNvPicPr/>
          <p:nvPr/>
        </p:nvPicPr>
        <p:blipFill>
          <a:blip r:embed="rId2"/>
          <a:stretch>
            <a:fillRect/>
          </a:stretch>
        </p:blipFill>
        <p:spPr>
          <a:xfrm>
            <a:off x="5184360" y="5004000"/>
            <a:ext cx="4571280" cy="1583640"/>
          </a:xfrm>
          <a:prstGeom prst="rect">
            <a:avLst/>
          </a:prstGeom>
        </p:spPr>
      </p:pic>
      <p:sp>
        <p:nvSpPr>
          <p:cNvPr id="415" name="CustomShape 3"/>
          <p:cNvSpPr/>
          <p:nvPr/>
        </p:nvSpPr>
        <p:spPr>
          <a:xfrm>
            <a:off x="6210720" y="755640"/>
            <a:ext cx="2872080" cy="640440"/>
          </a:xfrm>
          <a:prstGeom prst="rect">
            <a:avLst/>
          </a:prstGeom>
          <a:solidFill>
            <a:srgbClr val="009dd9"/>
          </a:solidFill>
          <a:ln w="38160">
            <a:solidFill>
              <a:srgbClr val="ffffff"/>
            </a:solidFill>
            <a:round/>
          </a:ln>
        </p:spPr>
        <p:txBody>
          <a:bodyPr wrap="none"/>
          <a:p>
            <a:r>
              <a:rPr lang="en-IN">
                <a:solidFill>
                  <a:srgbClr val="ffffff"/>
                </a:solidFill>
                <a:latin typeface="Times New Roman"/>
                <a:ea typeface="ＭＳ Ｐゴシック"/>
              </a:rPr>
              <a:t>Dipole polarizability</a:t>
            </a:r>
            <a:endParaRPr/>
          </a:p>
          <a:p>
            <a:r>
              <a:rPr lang="en-IN">
                <a:solidFill>
                  <a:srgbClr val="ffffff"/>
                </a:solidFill>
                <a:latin typeface="Times New Roman"/>
                <a:ea typeface="ＭＳ Ｐゴシック"/>
              </a:rPr>
              <a:t>(second derivative of energy)</a:t>
            </a:r>
            <a:endParaRPr/>
          </a:p>
        </p:txBody>
      </p:sp>
      <p:sp>
        <p:nvSpPr>
          <p:cNvPr id="416" name="CustomShape 4"/>
          <p:cNvSpPr/>
          <p:nvPr/>
        </p:nvSpPr>
        <p:spPr>
          <a:xfrm>
            <a:off x="431640" y="179280"/>
            <a:ext cx="9432360" cy="457560"/>
          </a:xfrm>
          <a:prstGeom prst="rect">
            <a:avLst/>
          </a:prstGeom>
          <a:solidFill>
            <a:srgbClr val="009dd9"/>
          </a:solidFill>
          <a:ln w="38160">
            <a:solidFill>
              <a:srgbClr val="ffffff"/>
            </a:solidFill>
            <a:round/>
          </a:ln>
        </p:spPr>
        <p:txBody>
          <a:bodyPr/>
          <a:p>
            <a:r>
              <a:rPr b="1" lang="en-IN" sz="2400">
                <a:solidFill>
                  <a:srgbClr val="ffffff"/>
                </a:solidFill>
                <a:latin typeface="Times New Roman"/>
                <a:ea typeface="ＭＳ Ｐゴシック"/>
              </a:rPr>
              <a:t>Additional checks : Radiative lifetimes, dipole polarizability</a:t>
            </a:r>
            <a:endParaRPr/>
          </a:p>
        </p:txBody>
      </p:sp>
      <p:pic>
        <p:nvPicPr>
          <p:cNvPr descr="" id="417" name="Picture 2"/>
          <p:cNvPicPr/>
          <p:nvPr/>
        </p:nvPicPr>
        <p:blipFill>
          <a:blip r:embed="rId3"/>
          <a:stretch>
            <a:fillRect/>
          </a:stretch>
        </p:blipFill>
        <p:spPr>
          <a:xfrm>
            <a:off x="6264360" y="1547640"/>
            <a:ext cx="3615120" cy="3056400"/>
          </a:xfrm>
          <a:prstGeom prst="rect">
            <a:avLst/>
          </a:prstGeom>
        </p:spPr>
      </p:pic>
      <p:sp>
        <p:nvSpPr>
          <p:cNvPr id="418" name="CustomShape 5"/>
          <p:cNvSpPr/>
          <p:nvPr/>
        </p:nvSpPr>
        <p:spPr>
          <a:xfrm>
            <a:off x="3600000" y="1619640"/>
            <a:ext cx="3024000" cy="3383640"/>
          </a:xfrm>
          <a:prstGeom prst="rect">
            <a:avLst/>
          </a:prstGeom>
          <a:solidFill>
            <a:srgbClr val="ffffff"/>
          </a:solidFill>
          <a:ln w="25560">
            <a:solidFill>
              <a:srgbClr val="009dd9"/>
            </a:solidFill>
            <a:round/>
          </a:ln>
        </p:spPr>
        <p:txBody>
          <a:bodyPr/>
          <a:p>
            <a:r>
              <a:rPr b="1" lang="en-IN" u="sng">
                <a:solidFill>
                  <a:srgbClr val="000000"/>
                </a:solidFill>
                <a:latin typeface="Times New Roman"/>
                <a:ea typeface="ＭＳ Ｐゴシック"/>
              </a:rPr>
              <a:t>Low lying vib levels </a:t>
            </a:r>
            <a:endParaRPr/>
          </a:p>
          <a:p>
            <a:r>
              <a:rPr lang="en-IN">
                <a:solidFill>
                  <a:srgbClr val="000000"/>
                </a:solidFill>
                <a:latin typeface="Times New Roman"/>
                <a:ea typeface="ＭＳ Ｐゴシック"/>
              </a:rPr>
              <a:t>Spont. Tran. Rate &lt;  BB tran.rate</a:t>
            </a:r>
            <a:endParaRPr/>
          </a:p>
          <a:p>
            <a:r>
              <a:rPr lang="en-IN">
                <a:solidFill>
                  <a:srgbClr val="000000"/>
                </a:solidFill>
                <a:latin typeface="Times New Roman"/>
                <a:ea typeface="ＭＳ Ｐゴシック"/>
              </a:rPr>
              <a:t>Lifetime is limited by BB trans. Rate</a:t>
            </a:r>
            <a:endParaRPr/>
          </a:p>
          <a:p>
            <a:endParaRPr/>
          </a:p>
          <a:p>
            <a:r>
              <a:rPr b="1" lang="en-IN" u="sng">
                <a:solidFill>
                  <a:srgbClr val="000000"/>
                </a:solidFill>
                <a:latin typeface="Times New Roman"/>
                <a:ea typeface="ＭＳ Ｐゴシック"/>
              </a:rPr>
              <a:t>High lying vib levels</a:t>
            </a:r>
            <a:endParaRPr/>
          </a:p>
          <a:p>
            <a:r>
              <a:rPr lang="en-IN">
                <a:solidFill>
                  <a:srgbClr val="000000"/>
                </a:solidFill>
                <a:latin typeface="Times New Roman"/>
                <a:ea typeface="ＭＳ Ｐゴシック"/>
              </a:rPr>
              <a:t>Spon. Tran. Rate &gt; BB tran. Rate</a:t>
            </a:r>
            <a:endParaRPr/>
          </a:p>
          <a:p>
            <a:r>
              <a:rPr lang="en-IN">
                <a:solidFill>
                  <a:srgbClr val="000000"/>
                </a:solidFill>
                <a:latin typeface="Times New Roman"/>
                <a:ea typeface="ＭＳ Ｐゴシック"/>
              </a:rPr>
              <a:t>Contribution from overtone transitions </a:t>
            </a:r>
            <a:endParaRPr/>
          </a:p>
          <a:p>
            <a:r>
              <a:rPr lang="en-IN">
                <a:solidFill>
                  <a:srgbClr val="000000"/>
                </a:solidFill>
                <a:latin typeface="Times New Roman"/>
                <a:ea typeface="ＭＳ Ｐゴシック"/>
              </a:rPr>
              <a:t>(an-harmonicity of the PEC)</a:t>
            </a:r>
            <a:endParaRPr/>
          </a:p>
        </p:txBody>
      </p:sp>
      <p:pic>
        <p:nvPicPr>
          <p:cNvPr descr="" id="419" name="Picture 4"/>
          <p:cNvPicPr/>
          <p:nvPr/>
        </p:nvPicPr>
        <p:blipFill>
          <a:blip r:embed="rId4"/>
          <a:stretch>
            <a:fillRect/>
          </a:stretch>
        </p:blipFill>
        <p:spPr>
          <a:xfrm>
            <a:off x="0" y="1691640"/>
            <a:ext cx="3527640" cy="2237040"/>
          </a:xfrm>
          <a:prstGeom prst="rect">
            <a:avLst/>
          </a:prstGeom>
        </p:spPr>
      </p:pic>
      <p:sp>
        <p:nvSpPr>
          <p:cNvPr id="420" name="CustomShape 6"/>
          <p:cNvSpPr/>
          <p:nvPr/>
        </p:nvSpPr>
        <p:spPr>
          <a:xfrm>
            <a:off x="4608360" y="6636240"/>
            <a:ext cx="3960000" cy="914760"/>
          </a:xfrm>
          <a:prstGeom prst="rect">
            <a:avLst/>
          </a:prstGeom>
          <a:solidFill>
            <a:srgbClr val="ffffff"/>
          </a:solidFill>
          <a:ln w="25560">
            <a:solidFill>
              <a:srgbClr val="009dd9"/>
            </a:solidFill>
            <a:round/>
          </a:ln>
        </p:spPr>
        <p:txBody>
          <a:bodyPr/>
          <a:p>
            <a:r>
              <a:rPr b="1" lang="en-IN" u="sng">
                <a:solidFill>
                  <a:srgbClr val="000000"/>
                </a:solidFill>
                <a:latin typeface="Times New Roman"/>
                <a:ea typeface="ＭＳ Ｐゴシック"/>
              </a:rPr>
              <a:t>Lifetime of </a:t>
            </a:r>
            <a:r>
              <a:rPr b="1" i="1" lang="en-IN" u="sng">
                <a:solidFill>
                  <a:srgbClr val="000000"/>
                </a:solidFill>
                <a:latin typeface="Times New Roman"/>
                <a:ea typeface="ＭＳ Ｐゴシック"/>
              </a:rPr>
              <a:t>v</a:t>
            </a:r>
            <a:r>
              <a:rPr b="1" lang="en-IN" u="sng">
                <a:solidFill>
                  <a:srgbClr val="000000"/>
                </a:solidFill>
                <a:latin typeface="Times New Roman"/>
                <a:ea typeface="ＭＳ Ｐゴシック"/>
              </a:rPr>
              <a:t>=0, J=0 vibrational state</a:t>
            </a:r>
            <a:endParaRPr/>
          </a:p>
          <a:p>
            <a:r>
              <a:rPr lang="en-IN">
                <a:solidFill>
                  <a:srgbClr val="000000"/>
                </a:solidFill>
                <a:latin typeface="Times New Roman"/>
                <a:ea typeface="ＭＳ Ｐゴシック"/>
              </a:rPr>
              <a:t>6Li24Mg =22s , 6Li40Ca = 39s , </a:t>
            </a:r>
            <a:endParaRPr/>
          </a:p>
          <a:p>
            <a:r>
              <a:rPr lang="en-IN">
                <a:solidFill>
                  <a:srgbClr val="000000"/>
                </a:solidFill>
                <a:latin typeface="Times New Roman"/>
                <a:ea typeface="ＭＳ Ｐゴシック"/>
              </a:rPr>
              <a:t>6Li88Sr =  380s and 6Li138Ba = 988s</a:t>
            </a:r>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1" name="TextShape 1"/>
          <p:cNvSpPr txBox="1"/>
          <p:nvPr/>
        </p:nvSpPr>
        <p:spPr>
          <a:xfrm>
            <a:off x="8736120" y="7007400"/>
            <a:ext cx="840960" cy="401400"/>
          </a:xfrm>
          <a:prstGeom prst="rect">
            <a:avLst/>
          </a:prstGeom>
        </p:spPr>
        <p:txBody>
          <a:bodyPr anchor="b" bIns="0" lIns="0" rIns="0" tIns="0"/>
          <a:p>
            <a:pPr algn="r"/>
            <a:fld id="{D1A11141-3121-4191-91D1-0121D101E1C1}" type="slidenum">
              <a:rPr lang="en-IN" sz="1300">
                <a:solidFill>
                  <a:srgbClr val="035c75"/>
                </a:solidFill>
                <a:latin typeface="Constantia"/>
              </a:rPr>
              <a:t>&lt;number&gt;</a:t>
            </a:fld>
            <a:endParaRPr/>
          </a:p>
        </p:txBody>
      </p:sp>
      <p:sp>
        <p:nvSpPr>
          <p:cNvPr id="422" name="CustomShape 2"/>
          <p:cNvSpPr/>
          <p:nvPr/>
        </p:nvSpPr>
        <p:spPr>
          <a:xfrm>
            <a:off x="359640" y="0"/>
            <a:ext cx="7272360" cy="457560"/>
          </a:xfrm>
          <a:prstGeom prst="rect">
            <a:avLst/>
          </a:prstGeom>
          <a:solidFill>
            <a:srgbClr val="009dd9"/>
          </a:solidFill>
          <a:ln w="38160">
            <a:solidFill>
              <a:srgbClr val="ffffff"/>
            </a:solidFill>
            <a:round/>
          </a:ln>
        </p:spPr>
        <p:txBody>
          <a:bodyPr/>
          <a:p>
            <a:r>
              <a:rPr b="1" lang="en-IN" sz="2400">
                <a:solidFill>
                  <a:srgbClr val="ffffff"/>
                </a:solidFill>
                <a:latin typeface="Times New Roman"/>
                <a:ea typeface="ＭＳ Ｐゴシック"/>
              </a:rPr>
              <a:t>Candidates suitable for ultracold matter studies</a:t>
            </a:r>
            <a:endParaRPr/>
          </a:p>
        </p:txBody>
      </p:sp>
      <p:sp>
        <p:nvSpPr>
          <p:cNvPr id="423" name="CustomShape 3"/>
          <p:cNvSpPr/>
          <p:nvPr/>
        </p:nvSpPr>
        <p:spPr>
          <a:xfrm>
            <a:off x="0" y="539640"/>
            <a:ext cx="5400000" cy="4480920"/>
          </a:xfrm>
          <a:prstGeom prst="rect">
            <a:avLst/>
          </a:prstGeom>
          <a:solidFill>
            <a:srgbClr val="ffffff"/>
          </a:solidFill>
          <a:ln w="25560">
            <a:solidFill>
              <a:srgbClr val="009dd9"/>
            </a:solidFill>
            <a:round/>
          </a:ln>
        </p:spPr>
        <p:txBody>
          <a:bodyPr/>
          <a:p>
            <a:r>
              <a:rPr b="1" lang="en-IN">
                <a:solidFill>
                  <a:srgbClr val="000000"/>
                </a:solidFill>
                <a:latin typeface="Times New Roman"/>
                <a:ea typeface="ＭＳ Ｐゴシック"/>
              </a:rPr>
              <a:t>MgLi</a:t>
            </a:r>
            <a:r>
              <a:rPr lang="en-IN">
                <a:solidFill>
                  <a:srgbClr val="000000"/>
                </a:solidFill>
                <a:latin typeface="Times New Roman"/>
                <a:ea typeface="ＭＳ Ｐゴシック"/>
              </a:rPr>
              <a:t> : Ground state PDM - large but cooling of Mg atom difficult</a:t>
            </a:r>
            <a:endParaRPr/>
          </a:p>
          <a:p>
            <a:r>
              <a:rPr b="1" lang="en-IN">
                <a:solidFill>
                  <a:srgbClr val="000000"/>
                </a:solidFill>
                <a:latin typeface="Times New Roman"/>
                <a:ea typeface="ＭＳ Ｐゴシック"/>
              </a:rPr>
              <a:t>CaLi</a:t>
            </a:r>
            <a:r>
              <a:rPr lang="en-IN">
                <a:solidFill>
                  <a:srgbClr val="000000"/>
                </a:solidFill>
                <a:latin typeface="Times New Roman"/>
                <a:ea typeface="ＭＳ Ｐゴシック"/>
              </a:rPr>
              <a:t>  : Ground state PDM – large;  cooling of Ca already achieved</a:t>
            </a:r>
            <a:endParaRPr/>
          </a:p>
          <a:p>
            <a:r>
              <a:rPr lang="en-IN">
                <a:solidFill>
                  <a:srgbClr val="000000"/>
                </a:solidFill>
                <a:latin typeface="Times New Roman"/>
                <a:ea typeface="ＭＳ Ｐゴシック"/>
              </a:rPr>
              <a:t>            </a:t>
            </a:r>
            <a:r>
              <a:rPr lang="en-IN">
                <a:solidFill>
                  <a:srgbClr val="000000"/>
                </a:solidFill>
                <a:latin typeface="Times New Roman"/>
                <a:ea typeface="ＭＳ Ｐゴシック"/>
              </a:rPr>
              <a:t>(T. Binnewies et al, PRL, 87, 123002 (2001)</a:t>
            </a:r>
            <a:endParaRPr/>
          </a:p>
          <a:p>
            <a:r>
              <a:rPr b="1" lang="en-IN">
                <a:solidFill>
                  <a:srgbClr val="000000"/>
                </a:solidFill>
                <a:latin typeface="Times New Roman"/>
                <a:ea typeface="ＭＳ Ｐゴシック"/>
              </a:rPr>
              <a:t>SrLi : </a:t>
            </a:r>
            <a:r>
              <a:rPr lang="en-IN">
                <a:solidFill>
                  <a:srgbClr val="000000"/>
                </a:solidFill>
                <a:latin typeface="Times New Roman"/>
                <a:ea typeface="ＭＳ Ｐゴシック"/>
              </a:rPr>
              <a:t>Ground state PDM – moderate ; cooling of Sr already achieved</a:t>
            </a:r>
            <a:endParaRPr/>
          </a:p>
          <a:p>
            <a:r>
              <a:rPr lang="en-IN">
                <a:solidFill>
                  <a:srgbClr val="000000"/>
                </a:solidFill>
                <a:latin typeface="Times New Roman"/>
                <a:ea typeface="ＭＳ Ｐゴシック"/>
              </a:rPr>
              <a:t>               </a:t>
            </a:r>
            <a:r>
              <a:rPr lang="en-IN">
                <a:solidFill>
                  <a:srgbClr val="000000"/>
                </a:solidFill>
                <a:latin typeface="Times New Roman"/>
                <a:ea typeface="ＭＳ Ｐゴシック"/>
              </a:rPr>
              <a:t>(H. Katori et al, PRL, 82, 1116 (1999)</a:t>
            </a:r>
            <a:endParaRPr/>
          </a:p>
          <a:p>
            <a:r>
              <a:rPr lang="en-IN">
                <a:solidFill>
                  <a:srgbClr val="000000"/>
                </a:solidFill>
                <a:latin typeface="Times New Roman"/>
                <a:ea typeface="ＭＳ Ｐゴシック"/>
              </a:rPr>
              <a:t>            </a:t>
            </a:r>
            <a:r>
              <a:rPr lang="en-IN">
                <a:solidFill>
                  <a:srgbClr val="000000"/>
                </a:solidFill>
                <a:latin typeface="Times New Roman"/>
                <a:ea typeface="ＭＳ Ｐゴシック"/>
              </a:rPr>
              <a:t>Simultaneous cooling and trapping of Li and Sr for electron EDM  measurements</a:t>
            </a:r>
            <a:endParaRPr/>
          </a:p>
          <a:p>
            <a:r>
              <a:rPr lang="en-IN">
                <a:solidFill>
                  <a:srgbClr val="000000"/>
                </a:solidFill>
                <a:latin typeface="Times New Roman"/>
                <a:ea typeface="ＭＳ Ｐゴシック"/>
              </a:rPr>
              <a:t>                </a:t>
            </a:r>
            <a:r>
              <a:rPr lang="en-IN">
                <a:solidFill>
                  <a:srgbClr val="000000"/>
                </a:solidFill>
                <a:latin typeface="Times New Roman"/>
                <a:ea typeface="ＭＳ Ｐゴシック"/>
              </a:rPr>
              <a:t>(Torri et al, 5th International workshop on FPUA 2011, p-121-123)</a:t>
            </a:r>
            <a:endParaRPr/>
          </a:p>
          <a:p>
            <a:r>
              <a:rPr b="1" lang="en-IN">
                <a:solidFill>
                  <a:srgbClr val="000000"/>
                </a:solidFill>
                <a:latin typeface="Times New Roman"/>
                <a:ea typeface="ＭＳ Ｐゴシック"/>
              </a:rPr>
              <a:t>BaLi: </a:t>
            </a:r>
            <a:r>
              <a:rPr lang="en-IN">
                <a:solidFill>
                  <a:srgbClr val="000000"/>
                </a:solidFill>
                <a:latin typeface="Times New Roman"/>
                <a:ea typeface="ＭＳ Ｐゴシック"/>
              </a:rPr>
              <a:t>Ground state PDM – small – cooling of Ba already achieved </a:t>
            </a:r>
            <a:endParaRPr/>
          </a:p>
          <a:p>
            <a:r>
              <a:rPr lang="en-IN">
                <a:solidFill>
                  <a:srgbClr val="000000"/>
                </a:solidFill>
                <a:latin typeface="Times New Roman"/>
                <a:ea typeface="ＭＳ Ｐゴシック"/>
              </a:rPr>
              <a:t>                  </a:t>
            </a:r>
            <a:r>
              <a:rPr lang="en-IN">
                <a:solidFill>
                  <a:srgbClr val="000000"/>
                </a:solidFill>
                <a:latin typeface="Times New Roman"/>
                <a:ea typeface="ＭＳ Ｐゴシック"/>
              </a:rPr>
              <a:t>(De Subhadeep, Phd Thesis, TRIuP facility at KVI, Netherlands)</a:t>
            </a:r>
            <a:endParaRPr/>
          </a:p>
        </p:txBody>
      </p:sp>
      <p:pic>
        <p:nvPicPr>
          <p:cNvPr descr="" id="424" name="Picture 1"/>
          <p:cNvPicPr/>
          <p:nvPr/>
        </p:nvPicPr>
        <p:blipFill>
          <a:blip r:embed="rId1"/>
          <a:stretch>
            <a:fillRect/>
          </a:stretch>
        </p:blipFill>
        <p:spPr>
          <a:xfrm>
            <a:off x="5832360" y="4572000"/>
            <a:ext cx="3641400" cy="1131480"/>
          </a:xfrm>
          <a:prstGeom prst="rect">
            <a:avLst/>
          </a:prstGeom>
        </p:spPr>
      </p:pic>
      <p:pic>
        <p:nvPicPr>
          <p:cNvPr descr="" id="425" name="Picture 2"/>
          <p:cNvPicPr/>
          <p:nvPr/>
        </p:nvPicPr>
        <p:blipFill>
          <a:blip r:embed="rId2"/>
          <a:stretch>
            <a:fillRect/>
          </a:stretch>
        </p:blipFill>
        <p:spPr>
          <a:xfrm>
            <a:off x="0" y="5076000"/>
            <a:ext cx="4250160" cy="863640"/>
          </a:xfrm>
          <a:prstGeom prst="rect">
            <a:avLst/>
          </a:prstGeom>
        </p:spPr>
      </p:pic>
      <p:pic>
        <p:nvPicPr>
          <p:cNvPr descr="" id="426" name="Picture 4"/>
          <p:cNvPicPr/>
          <p:nvPr/>
        </p:nvPicPr>
        <p:blipFill>
          <a:blip r:embed="rId3"/>
          <a:stretch>
            <a:fillRect/>
          </a:stretch>
        </p:blipFill>
        <p:spPr>
          <a:xfrm>
            <a:off x="0" y="6093000"/>
            <a:ext cx="4320000" cy="1466280"/>
          </a:xfrm>
          <a:prstGeom prst="rect">
            <a:avLst/>
          </a:prstGeom>
        </p:spPr>
      </p:pic>
      <p:pic>
        <p:nvPicPr>
          <p:cNvPr descr="" id="427" name="Picture 5"/>
          <p:cNvPicPr/>
          <p:nvPr/>
        </p:nvPicPr>
        <p:blipFill>
          <a:blip r:embed="rId4"/>
          <a:stretch>
            <a:fillRect/>
          </a:stretch>
        </p:blipFill>
        <p:spPr>
          <a:xfrm>
            <a:off x="5328360" y="5868000"/>
            <a:ext cx="4752000" cy="1700640"/>
          </a:xfrm>
          <a:prstGeom prst="rect">
            <a:avLst/>
          </a:prstGeom>
        </p:spPr>
      </p:pic>
      <p:sp>
        <p:nvSpPr>
          <p:cNvPr id="428" name="CustomShape 4"/>
          <p:cNvSpPr/>
          <p:nvPr/>
        </p:nvSpPr>
        <p:spPr>
          <a:xfrm>
            <a:off x="5472360" y="4068000"/>
            <a:ext cx="4608000" cy="457560"/>
          </a:xfrm>
          <a:prstGeom prst="rect">
            <a:avLst/>
          </a:prstGeom>
          <a:gradFill>
            <a:gsLst>
              <a:gs pos="0">
                <a:srgbClr val="8da7e3"/>
              </a:gs>
              <a:gs pos="100000">
                <a:srgbClr val="f7f9fe"/>
              </a:gs>
            </a:gsLst>
            <a:path path="circle"/>
          </a:gradFill>
          <a:ln w="9360">
            <a:solidFill>
              <a:srgbClr val="095294"/>
            </a:solidFill>
            <a:round/>
          </a:ln>
        </p:spPr>
        <p:txBody>
          <a:bodyPr/>
          <a:p>
            <a:r>
              <a:rPr lang="en-IN" sz="2400">
                <a:solidFill>
                  <a:srgbClr val="ffffff"/>
                </a:solidFill>
                <a:latin typeface="Times New Roman"/>
                <a:ea typeface="ＭＳ Ｐゴシック"/>
              </a:rPr>
              <a:t>Vibrational transition frequency</a:t>
            </a:r>
            <a:endParaRPr/>
          </a:p>
        </p:txBody>
      </p:sp>
      <p:pic>
        <p:nvPicPr>
          <p:cNvPr descr="" id="429" name="Picture 2"/>
          <p:cNvPicPr/>
          <p:nvPr/>
        </p:nvPicPr>
        <p:blipFill>
          <a:blip r:embed="rId5"/>
          <a:stretch>
            <a:fillRect/>
          </a:stretch>
        </p:blipFill>
        <p:spPr>
          <a:xfrm>
            <a:off x="5609520" y="467640"/>
            <a:ext cx="4470840" cy="3275280"/>
          </a:xfrm>
          <a:prstGeom prst="rect">
            <a:avLst/>
          </a:prstGeom>
        </p:spPr>
      </p:pic>
    </p:spTree>
  </p:cSld>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0" name="CustomShape 1"/>
          <p:cNvSpPr/>
          <p:nvPr/>
        </p:nvSpPr>
        <p:spPr>
          <a:xfrm>
            <a:off x="-2147483520" y="-2147483520"/>
            <a:ext cx="2147483160" cy="421920"/>
          </a:xfrm>
          <a:prstGeom prst="roundRect">
            <a:avLst>
              <a:gd fmla="val 3600" name="adj"/>
            </a:avLst>
          </a:prstGeom>
          <a:solidFill>
            <a:srgbClr val="000000"/>
          </a:solidFill>
          <a:ln w="25560">
            <a:solidFill>
              <a:srgbClr val="000000"/>
            </a:solidFill>
            <a:round/>
          </a:ln>
        </p:spPr>
        <p:txBody>
          <a:bodyPr bIns="57600" lIns="102600" rIns="102600" tIns="57600"/>
          <a:p>
            <a:r>
              <a:rPr lang="en-IN">
                <a:solidFill>
                  <a:srgbClr val="ffffff"/>
                </a:solidFill>
                <a:latin typeface="Constantia"/>
              </a:rPr>
              <a:t>Implication of variance of m</a:t>
            </a:r>
            <a:endParaRPr/>
          </a:p>
        </p:txBody>
      </p:sp>
      <p:sp>
        <p:nvSpPr>
          <p:cNvPr id="431" name="TextShape 2"/>
          <p:cNvSpPr txBox="1"/>
          <p:nvPr/>
        </p:nvSpPr>
        <p:spPr>
          <a:xfrm>
            <a:off x="468360" y="1922400"/>
            <a:ext cx="9108720" cy="5049360"/>
          </a:xfrm>
          <a:prstGeom prst="rect">
            <a:avLst/>
          </a:prstGeom>
        </p:spPr>
        <p:txBody>
          <a:bodyPr bIns="50400" lIns="100440" rIns="100440" tIns="50400"/>
          <a:p>
            <a:r>
              <a:rPr lang="en-GB">
                <a:solidFill>
                  <a:srgbClr val="000000"/>
                </a:solidFill>
                <a:latin typeface="Constantia"/>
              </a:rPr>
              <a:t>Grand unification theory implies the possibility of variance of various natural fundamental dimensionless constants.</a:t>
            </a:r>
            <a:endParaRPr/>
          </a:p>
          <a:p>
            <a:r>
              <a:rPr lang="en-GB">
                <a:solidFill>
                  <a:srgbClr val="000000"/>
                </a:solidFill>
                <a:latin typeface="Constantia"/>
              </a:rPr>
              <a:t>One example</a:t>
            </a:r>
            <a:endParaRPr/>
          </a:p>
          <a:p>
            <a:r>
              <a:rPr lang="en-GB">
                <a:solidFill>
                  <a:srgbClr val="000000"/>
                </a:solidFill>
                <a:latin typeface="Constantia"/>
              </a:rPr>
              <a:t>       </a:t>
            </a:r>
            <a:r>
              <a:rPr lang="en-GB">
                <a:solidFill>
                  <a:srgbClr val="000000"/>
                </a:solidFill>
                <a:latin typeface="Constantia"/>
              </a:rPr>
              <a:t>[d(mp/me)/dt] /mp/me = </a:t>
            </a:r>
            <a:r>
              <a:rPr lang="en-GB">
                <a:solidFill>
                  <a:srgbClr val="0070c0"/>
                </a:solidFill>
                <a:latin typeface="Constantia"/>
              </a:rPr>
              <a:t>Rc</a:t>
            </a:r>
            <a:r>
              <a:rPr lang="en-GB">
                <a:solidFill>
                  <a:srgbClr val="000000"/>
                </a:solidFill>
                <a:latin typeface="Constantia"/>
              </a:rPr>
              <a:t> [dα /dt ]/α</a:t>
            </a:r>
            <a:endParaRPr/>
          </a:p>
          <a:p>
            <a:r>
              <a:rPr lang="en-GB">
                <a:solidFill>
                  <a:srgbClr val="000000"/>
                </a:solidFill>
                <a:latin typeface="Constantia"/>
              </a:rPr>
              <a:t>      </a:t>
            </a:r>
            <a:r>
              <a:rPr lang="en-GB">
                <a:solidFill>
                  <a:srgbClr val="000000"/>
                </a:solidFill>
                <a:latin typeface="Constantia"/>
              </a:rPr>
              <a:t>20 &lt; </a:t>
            </a:r>
            <a:r>
              <a:rPr lang="en-GB">
                <a:solidFill>
                  <a:srgbClr val="0070c0"/>
                </a:solidFill>
                <a:latin typeface="Constantia"/>
              </a:rPr>
              <a:t>Rc</a:t>
            </a:r>
            <a:r>
              <a:rPr lang="en-GB">
                <a:solidFill>
                  <a:srgbClr val="000000"/>
                </a:solidFill>
                <a:latin typeface="Constantia"/>
              </a:rPr>
              <a:t> &lt;40 : depends on the detail of GUT</a:t>
            </a:r>
            <a:endParaRPr/>
          </a:p>
          <a:p>
            <a:r>
              <a:rPr lang="en-GB">
                <a:solidFill>
                  <a:srgbClr val="000000"/>
                </a:solidFill>
                <a:latin typeface="Constantia"/>
              </a:rPr>
              <a:t>   </a:t>
            </a:r>
            <a:r>
              <a:rPr lang="en-GB">
                <a:solidFill>
                  <a:srgbClr val="000000"/>
                </a:solidFill>
                <a:latin typeface="Constantia"/>
              </a:rPr>
              <a:t>where α is the fine structure constant  α = e2/ hc4πε0</a:t>
            </a:r>
            <a:endParaRPr/>
          </a:p>
          <a:p>
            <a:r>
              <a:rPr lang="en-GB">
                <a:solidFill>
                  <a:srgbClr val="000000"/>
                </a:solidFill>
                <a:latin typeface="Constantia"/>
              </a:rPr>
              <a:t>To determine Rc , information of variation of α and mp/me is required.</a:t>
            </a:r>
            <a:endParaRPr/>
          </a:p>
        </p:txBody>
      </p:sp>
      <p:sp>
        <p:nvSpPr>
          <p:cNvPr id="432" name="TextShape 3"/>
          <p:cNvSpPr txBox="1"/>
          <p:nvPr/>
        </p:nvSpPr>
        <p:spPr>
          <a:xfrm>
            <a:off x="8736120" y="7007400"/>
            <a:ext cx="840960" cy="401400"/>
          </a:xfrm>
          <a:prstGeom prst="rect">
            <a:avLst/>
          </a:prstGeom>
        </p:spPr>
        <p:txBody>
          <a:bodyPr anchor="b" bIns="0" lIns="0" rIns="0" tIns="0"/>
          <a:p>
            <a:pPr algn="r"/>
            <a:fld id="{01516151-91D1-41F1-9171-E141F17111B1}" type="slidenum">
              <a:rPr lang="en-IN" sz="1300">
                <a:solidFill>
                  <a:srgbClr val="035c75"/>
                </a:solidFill>
                <a:latin typeface="Constantia"/>
              </a:rPr>
              <a:t>&lt;number&gt;</a:t>
            </a:fld>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3" name="CustomShape 1"/>
          <p:cNvSpPr/>
          <p:nvPr/>
        </p:nvSpPr>
        <p:spPr>
          <a:xfrm>
            <a:off x="-2147483520" y="-2147483520"/>
            <a:ext cx="2147483160" cy="533160"/>
          </a:xfrm>
          <a:prstGeom prst="roundRect">
            <a:avLst>
              <a:gd fmla="val 3600" name="adj"/>
            </a:avLst>
          </a:prstGeom>
          <a:solidFill>
            <a:srgbClr val="000000"/>
          </a:solidFill>
          <a:ln w="25560">
            <a:solidFill>
              <a:srgbClr val="000000"/>
            </a:solidFill>
            <a:round/>
          </a:ln>
        </p:spPr>
        <p:txBody>
          <a:bodyPr bIns="57600" lIns="102600" rIns="102600" tIns="57600"/>
          <a:p>
            <a:r>
              <a:rPr b="1" lang="en-IN" sz="2600">
                <a:solidFill>
                  <a:srgbClr val="ffffff"/>
                </a:solidFill>
                <a:latin typeface="Times New Roman"/>
              </a:rPr>
              <a:t>Calculation details – Ground and excited states of </a:t>
            </a:r>
            <a:endParaRPr/>
          </a:p>
        </p:txBody>
      </p:sp>
      <p:sp>
        <p:nvSpPr>
          <p:cNvPr id="434" name="TextShape 2"/>
          <p:cNvSpPr txBox="1"/>
          <p:nvPr/>
        </p:nvSpPr>
        <p:spPr>
          <a:xfrm>
            <a:off x="359640" y="827640"/>
            <a:ext cx="9360720" cy="6731640"/>
          </a:xfrm>
          <a:prstGeom prst="rect">
            <a:avLst/>
          </a:prstGeom>
        </p:spPr>
        <p:txBody>
          <a:bodyPr bIns="50400" lIns="100440" rIns="100440" tIns="50400"/>
          <a:p>
            <a:pPr>
              <a:buSzPct val="45000"/>
              <a:buFont typeface="Wingdings 2"/>
              <a:buChar char=""/>
            </a:pPr>
            <a:r>
              <a:rPr b="1" lang="en-GB">
                <a:solidFill>
                  <a:srgbClr val="000000"/>
                </a:solidFill>
                <a:latin typeface="Times New Roman"/>
                <a:ea typeface="ＭＳ Ｐゴシック"/>
              </a:rPr>
              <a:t> </a:t>
            </a:r>
            <a:r>
              <a:rPr b="1" lang="en-GB">
                <a:solidFill>
                  <a:srgbClr val="000000"/>
                </a:solidFill>
                <a:latin typeface="Times New Roman"/>
                <a:ea typeface="ＭＳ Ｐゴシック"/>
              </a:rPr>
              <a:t>Program </a:t>
            </a:r>
            <a:r>
              <a:rPr lang="en-GB">
                <a:solidFill>
                  <a:srgbClr val="000000"/>
                </a:solidFill>
                <a:latin typeface="Times New Roman"/>
                <a:ea typeface="ＭＳ Ｐゴシック"/>
              </a:rPr>
              <a:t>: MOLCAS 7.2 version.</a:t>
            </a:r>
            <a:endParaRPr/>
          </a:p>
          <a:p>
            <a:pPr>
              <a:buSzPct val="45000"/>
              <a:buFont typeface="Wingdings 2"/>
              <a:buChar char=""/>
            </a:pPr>
            <a:r>
              <a:rPr b="1" lang="en-GB">
                <a:solidFill>
                  <a:srgbClr val="000000"/>
                </a:solidFill>
                <a:latin typeface="Times New Roman"/>
                <a:ea typeface="ＭＳ Ｐゴシック"/>
              </a:rPr>
              <a:t>Hamiltonian </a:t>
            </a:r>
            <a:r>
              <a:rPr lang="en-GB">
                <a:solidFill>
                  <a:srgbClr val="000000"/>
                </a:solidFill>
                <a:latin typeface="Times New Roman"/>
                <a:ea typeface="ＭＳ Ｐゴシック"/>
              </a:rPr>
              <a:t>: Relativistic spin free 3rd Order Douglas-Kroll Hamiltonian </a:t>
            </a:r>
            <a:endParaRPr/>
          </a:p>
          <a:p>
            <a:pPr>
              <a:buSzPct val="45000"/>
              <a:buFont typeface="Wingdings"/>
              <a:buChar char="§"/>
            </a:pPr>
            <a:r>
              <a:rPr b="1" lang="en-GB">
                <a:solidFill>
                  <a:srgbClr val="000000"/>
                </a:solidFill>
                <a:latin typeface="Times New Roman"/>
                <a:ea typeface="ＭＳ Ｐゴシック"/>
              </a:rPr>
              <a:t>Correlation </a:t>
            </a:r>
            <a:r>
              <a:rPr lang="en-GB">
                <a:solidFill>
                  <a:srgbClr val="000000"/>
                </a:solidFill>
                <a:latin typeface="Times New Roman"/>
                <a:ea typeface="ＭＳ Ｐゴシック"/>
              </a:rPr>
              <a:t>: Spin free multi-state CASPT2 followed by first order Spin-Orbit effect using RASSI (RAS State Interaction Program) – SO-MS-CASPT2</a:t>
            </a:r>
            <a:endParaRPr/>
          </a:p>
          <a:p>
            <a:pPr>
              <a:buSzPct val="45000"/>
              <a:buFont typeface="Wingdings 2"/>
              <a:buChar char=""/>
            </a:pPr>
            <a:r>
              <a:rPr b="1" lang="en-GB">
                <a:solidFill>
                  <a:srgbClr val="000000"/>
                </a:solidFill>
                <a:latin typeface="Times New Roman"/>
                <a:ea typeface="ＭＳ Ｐゴシック"/>
              </a:rPr>
              <a:t>Symmetry : </a:t>
            </a:r>
            <a:r>
              <a:rPr lang="en-GB">
                <a:solidFill>
                  <a:srgbClr val="000000"/>
                </a:solidFill>
                <a:latin typeface="Times New Roman"/>
                <a:ea typeface="ＭＳ Ｐゴシック"/>
              </a:rPr>
              <a:t>C2v</a:t>
            </a:r>
            <a:r>
              <a:rPr b="1" lang="en-GB">
                <a:solidFill>
                  <a:srgbClr val="000000"/>
                </a:solidFill>
                <a:latin typeface="Times New Roman"/>
                <a:ea typeface="ＭＳ Ｐゴシック"/>
              </a:rPr>
              <a:t> </a:t>
            </a:r>
            <a:endParaRPr/>
          </a:p>
          <a:p>
            <a:pPr>
              <a:buSzPct val="45000"/>
              <a:buFont typeface="Wingdings 2"/>
              <a:buChar char=""/>
            </a:pPr>
            <a:r>
              <a:rPr b="1" lang="en-GB">
                <a:solidFill>
                  <a:srgbClr val="000000"/>
                </a:solidFill>
                <a:latin typeface="Times New Roman"/>
                <a:ea typeface="ＭＳ Ｐゴシック"/>
              </a:rPr>
              <a:t>Active Space for CASSCF : </a:t>
            </a:r>
            <a:r>
              <a:rPr lang="en-GB">
                <a:solidFill>
                  <a:srgbClr val="000000"/>
                </a:solidFill>
                <a:latin typeface="Times New Roman"/>
                <a:ea typeface="ＭＳ Ｐゴシック"/>
              </a:rPr>
              <a:t>3 electrons in 8 orbitals </a:t>
            </a:r>
            <a:r>
              <a:rPr b="1" lang="en-GB">
                <a:solidFill>
                  <a:srgbClr val="000000"/>
                </a:solidFill>
                <a:latin typeface="Times New Roman"/>
                <a:ea typeface="ＭＳ Ｐゴシック"/>
              </a:rPr>
              <a:t>
</a:t>
            </a:r>
            <a:r>
              <a:rPr lang="en-GB">
                <a:solidFill>
                  <a:srgbClr val="000000"/>
                </a:solidFill>
                <a:latin typeface="Times New Roman"/>
                <a:ea typeface="ＭＳ Ｐゴシック"/>
              </a:rPr>
              <a:t>(4s and 5p of Ca and 2s and 2p of Li) – (4,2,2,0)</a:t>
            </a:r>
            <a:endParaRPr/>
          </a:p>
          <a:p>
            <a:r>
              <a:rPr lang="en-GB">
                <a:solidFill>
                  <a:srgbClr val="000000"/>
                </a:solidFill>
                <a:latin typeface="Times New Roman"/>
                <a:ea typeface="ＭＳ Ｐゴシック"/>
              </a:rPr>
              <a:t>        </a:t>
            </a:r>
            <a:r>
              <a:rPr lang="en-GB">
                <a:solidFill>
                  <a:srgbClr val="000000"/>
                </a:solidFill>
                <a:latin typeface="Times New Roman"/>
                <a:ea typeface="ＭＳ Ｐゴシック"/>
              </a:rPr>
              <a:t>[ </a:t>
            </a:r>
            <a:r>
              <a:rPr b="1" lang="en-GB">
                <a:solidFill>
                  <a:srgbClr val="000000"/>
                </a:solidFill>
                <a:latin typeface="Times New Roman"/>
                <a:ea typeface="ＭＳ Ｐゴシック"/>
              </a:rPr>
              <a:t>a1</a:t>
            </a:r>
            <a:r>
              <a:rPr lang="en-GB">
                <a:solidFill>
                  <a:srgbClr val="000000"/>
                </a:solidFill>
                <a:latin typeface="Times New Roman"/>
                <a:ea typeface="ＭＳ Ｐゴシック"/>
              </a:rPr>
              <a:t>: (Ca -4s, 4pz; Li – 2s, 2pz) </a:t>
            </a:r>
            <a:r>
              <a:rPr b="1" lang="en-GB">
                <a:solidFill>
                  <a:srgbClr val="000000"/>
                </a:solidFill>
                <a:latin typeface="Times New Roman"/>
                <a:ea typeface="ＭＳ Ｐゴシック"/>
              </a:rPr>
              <a:t>b1/b2</a:t>
            </a:r>
            <a:r>
              <a:rPr lang="en-GB">
                <a:solidFill>
                  <a:srgbClr val="000000"/>
                </a:solidFill>
                <a:latin typeface="Times New Roman"/>
                <a:ea typeface="ＭＳ Ｐゴシック"/>
              </a:rPr>
              <a:t> : Ca – 4px/4py; Li 2px/2py; </a:t>
            </a:r>
            <a:r>
              <a:rPr b="1" lang="en-GB">
                <a:solidFill>
                  <a:srgbClr val="000000"/>
                </a:solidFill>
                <a:latin typeface="Times New Roman"/>
                <a:ea typeface="ＭＳ Ｐゴシック"/>
              </a:rPr>
              <a:t>a2</a:t>
            </a:r>
            <a:r>
              <a:rPr lang="en-GB">
                <a:solidFill>
                  <a:srgbClr val="000000"/>
                </a:solidFill>
                <a:latin typeface="Times New Roman"/>
                <a:ea typeface="ＭＳ Ｐゴシック"/>
              </a:rPr>
              <a:t> - 0 ]</a:t>
            </a:r>
            <a:endParaRPr/>
          </a:p>
          <a:p>
            <a:pPr>
              <a:buSzPct val="45000"/>
              <a:buFont typeface="Wingdings 2"/>
              <a:buChar char=""/>
            </a:pPr>
            <a:r>
              <a:rPr b="1" lang="en-GB">
                <a:solidFill>
                  <a:srgbClr val="000000"/>
                </a:solidFill>
                <a:latin typeface="Times New Roman"/>
                <a:ea typeface="ＭＳ Ｐゴシック"/>
              </a:rPr>
              <a:t>Number of roots  for state averaged CASSCF </a:t>
            </a:r>
            <a:r>
              <a:rPr lang="en-GB">
                <a:solidFill>
                  <a:srgbClr val="000000"/>
                </a:solidFill>
                <a:latin typeface="Times New Roman"/>
                <a:ea typeface="ＭＳ Ｐゴシック"/>
              </a:rPr>
              <a:t>:</a:t>
            </a:r>
            <a:endParaRPr/>
          </a:p>
          <a:p>
            <a:r>
              <a:rPr lang="en-GB">
                <a:solidFill>
                  <a:srgbClr val="000000"/>
                </a:solidFill>
                <a:latin typeface="Times New Roman"/>
                <a:ea typeface="ＭＳ Ｐゴシック"/>
              </a:rPr>
              <a:t>        </a:t>
            </a:r>
            <a:r>
              <a:rPr lang="en-GB">
                <a:solidFill>
                  <a:srgbClr val="000000"/>
                </a:solidFill>
                <a:latin typeface="Times New Roman"/>
                <a:ea typeface="ＭＳ Ｐゴシック"/>
              </a:rPr>
              <a:t>(2a1 </a:t>
            </a:r>
            <a:r>
              <a:rPr lang="en-GB">
                <a:solidFill>
                  <a:srgbClr val="000000"/>
                </a:solidFill>
                <a:latin typeface="Times New Roman"/>
                <a:ea typeface="ＭＳ Ｐゴシック"/>
              </a:rPr>
              <a:t>：</a:t>
            </a:r>
            <a:r>
              <a:rPr lang="en-GB">
                <a:solidFill>
                  <a:srgbClr val="000000"/>
                </a:solidFill>
                <a:latin typeface="Times New Roman"/>
                <a:ea typeface="ＭＳ Ｐゴシック"/>
              </a:rPr>
              <a:t>3, 2b1 </a:t>
            </a:r>
            <a:r>
              <a:rPr lang="en-GB">
                <a:solidFill>
                  <a:srgbClr val="000000"/>
                </a:solidFill>
                <a:latin typeface="Times New Roman"/>
                <a:ea typeface="ＭＳ Ｐゴシック"/>
              </a:rPr>
              <a:t>：</a:t>
            </a:r>
            <a:r>
              <a:rPr lang="en-GB">
                <a:solidFill>
                  <a:srgbClr val="000000"/>
                </a:solidFill>
                <a:latin typeface="Times New Roman"/>
                <a:ea typeface="ＭＳ Ｐゴシック"/>
              </a:rPr>
              <a:t>2, 2b2 </a:t>
            </a:r>
            <a:r>
              <a:rPr lang="en-GB">
                <a:solidFill>
                  <a:srgbClr val="000000"/>
                </a:solidFill>
                <a:latin typeface="Times New Roman"/>
                <a:ea typeface="ＭＳ Ｐゴシック"/>
              </a:rPr>
              <a:t>：</a:t>
            </a:r>
            <a:r>
              <a:rPr lang="en-GB">
                <a:solidFill>
                  <a:srgbClr val="000000"/>
                </a:solidFill>
                <a:latin typeface="Times New Roman"/>
                <a:ea typeface="ＭＳ Ｐゴシック"/>
              </a:rPr>
              <a:t>2 : 4a1 </a:t>
            </a:r>
            <a:r>
              <a:rPr lang="en-GB">
                <a:solidFill>
                  <a:srgbClr val="000000"/>
                </a:solidFill>
                <a:latin typeface="Times New Roman"/>
                <a:ea typeface="ＭＳ Ｐゴシック"/>
              </a:rPr>
              <a:t>：</a:t>
            </a:r>
            <a:r>
              <a:rPr lang="en-GB">
                <a:solidFill>
                  <a:srgbClr val="000000"/>
                </a:solidFill>
                <a:latin typeface="Times New Roman"/>
                <a:ea typeface="ＭＳ Ｐゴシック"/>
              </a:rPr>
              <a:t>1, 4b1 </a:t>
            </a:r>
            <a:r>
              <a:rPr lang="en-GB">
                <a:solidFill>
                  <a:srgbClr val="000000"/>
                </a:solidFill>
                <a:latin typeface="Times New Roman"/>
                <a:ea typeface="ＭＳ Ｐゴシック"/>
              </a:rPr>
              <a:t>：</a:t>
            </a:r>
            <a:r>
              <a:rPr lang="en-GB">
                <a:solidFill>
                  <a:srgbClr val="000000"/>
                </a:solidFill>
                <a:latin typeface="Times New Roman"/>
                <a:ea typeface="ＭＳ Ｐゴシック"/>
              </a:rPr>
              <a:t>1, 4b2 </a:t>
            </a:r>
            <a:r>
              <a:rPr lang="en-GB">
                <a:solidFill>
                  <a:srgbClr val="000000"/>
                </a:solidFill>
                <a:latin typeface="Times New Roman"/>
                <a:ea typeface="ＭＳ Ｐゴシック"/>
              </a:rPr>
              <a:t>：</a:t>
            </a:r>
            <a:r>
              <a:rPr lang="en-GB">
                <a:solidFill>
                  <a:srgbClr val="000000"/>
                </a:solidFill>
                <a:latin typeface="Times New Roman"/>
                <a:ea typeface="ＭＳ Ｐゴシック"/>
              </a:rPr>
              <a:t>1) </a:t>
            </a:r>
            <a:endParaRPr/>
          </a:p>
          <a:p>
            <a:pPr>
              <a:buSzPct val="45000"/>
              <a:buFont typeface="Wingdings 2"/>
              <a:buChar char=""/>
            </a:pPr>
            <a:r>
              <a:rPr b="1" lang="en-GB">
                <a:solidFill>
                  <a:srgbClr val="000000"/>
                </a:solidFill>
                <a:latin typeface="Times New Roman"/>
                <a:ea typeface="ＭＳ Ｐゴシック"/>
              </a:rPr>
              <a:t>Number of roots for spin-orbit CASPT2</a:t>
            </a:r>
            <a:endParaRPr/>
          </a:p>
          <a:p>
            <a:r>
              <a:rPr lang="en-GB">
                <a:solidFill>
                  <a:srgbClr val="000000"/>
                </a:solidFill>
                <a:latin typeface="Times New Roman"/>
                <a:ea typeface="ＭＳ Ｐゴシック"/>
              </a:rPr>
              <a:t>     </a:t>
            </a:r>
            <a:r>
              <a:rPr lang="en-GB">
                <a:solidFill>
                  <a:srgbClr val="000000"/>
                </a:solidFill>
                <a:latin typeface="Times New Roman"/>
                <a:ea typeface="ＭＳ Ｐゴシック"/>
              </a:rPr>
              <a:t>(2a1 </a:t>
            </a:r>
            <a:r>
              <a:rPr lang="en-GB">
                <a:solidFill>
                  <a:srgbClr val="000000"/>
                </a:solidFill>
                <a:latin typeface="Times New Roman"/>
                <a:ea typeface="ＭＳ Ｐゴシック"/>
              </a:rPr>
              <a:t>：</a:t>
            </a:r>
            <a:r>
              <a:rPr lang="en-GB">
                <a:solidFill>
                  <a:srgbClr val="000000"/>
                </a:solidFill>
                <a:latin typeface="Times New Roman"/>
                <a:ea typeface="ＭＳ Ｐゴシック"/>
              </a:rPr>
              <a:t>4, 2b1 </a:t>
            </a:r>
            <a:r>
              <a:rPr lang="en-GB">
                <a:solidFill>
                  <a:srgbClr val="000000"/>
                </a:solidFill>
                <a:latin typeface="Times New Roman"/>
                <a:ea typeface="ＭＳ Ｐゴシック"/>
              </a:rPr>
              <a:t>：</a:t>
            </a:r>
            <a:r>
              <a:rPr lang="en-GB">
                <a:solidFill>
                  <a:srgbClr val="000000"/>
                </a:solidFill>
                <a:latin typeface="Times New Roman"/>
                <a:ea typeface="ＭＳ Ｐゴシック"/>
              </a:rPr>
              <a:t>3, 2b2 </a:t>
            </a:r>
            <a:r>
              <a:rPr lang="en-GB">
                <a:solidFill>
                  <a:srgbClr val="000000"/>
                </a:solidFill>
                <a:latin typeface="Times New Roman"/>
                <a:ea typeface="ＭＳ Ｐゴシック"/>
              </a:rPr>
              <a:t>：</a:t>
            </a:r>
            <a:r>
              <a:rPr lang="en-GB">
                <a:solidFill>
                  <a:srgbClr val="000000"/>
                </a:solidFill>
                <a:latin typeface="Times New Roman"/>
                <a:ea typeface="ＭＳ Ｐゴシック"/>
              </a:rPr>
              <a:t>3 : 4a1 </a:t>
            </a:r>
            <a:r>
              <a:rPr lang="en-GB">
                <a:solidFill>
                  <a:srgbClr val="000000"/>
                </a:solidFill>
                <a:latin typeface="Times New Roman"/>
                <a:ea typeface="ＭＳ Ｐゴシック"/>
              </a:rPr>
              <a:t>：</a:t>
            </a:r>
            <a:r>
              <a:rPr lang="en-GB">
                <a:solidFill>
                  <a:srgbClr val="000000"/>
                </a:solidFill>
                <a:latin typeface="Times New Roman"/>
                <a:ea typeface="ＭＳ Ｐゴシック"/>
              </a:rPr>
              <a:t>1, 4b1 </a:t>
            </a:r>
            <a:r>
              <a:rPr lang="en-GB">
                <a:solidFill>
                  <a:srgbClr val="000000"/>
                </a:solidFill>
                <a:latin typeface="Times New Roman"/>
                <a:ea typeface="ＭＳ Ｐゴシック"/>
              </a:rPr>
              <a:t>：</a:t>
            </a:r>
            <a:r>
              <a:rPr lang="en-GB">
                <a:solidFill>
                  <a:srgbClr val="000000"/>
                </a:solidFill>
                <a:latin typeface="Times New Roman"/>
                <a:ea typeface="ＭＳ Ｐゴシック"/>
              </a:rPr>
              <a:t>1, 4b2 </a:t>
            </a:r>
            <a:r>
              <a:rPr lang="en-GB">
                <a:solidFill>
                  <a:srgbClr val="000000"/>
                </a:solidFill>
                <a:latin typeface="Times New Roman"/>
                <a:ea typeface="ＭＳ Ｐゴシック"/>
              </a:rPr>
              <a:t>：</a:t>
            </a:r>
            <a:r>
              <a:rPr lang="en-GB">
                <a:solidFill>
                  <a:srgbClr val="000000"/>
                </a:solidFill>
                <a:latin typeface="Times New Roman"/>
                <a:ea typeface="ＭＳ Ｐゴシック"/>
              </a:rPr>
              <a:t>1)</a:t>
            </a:r>
            <a:endParaRPr/>
          </a:p>
          <a:p>
            <a:pPr>
              <a:buSzPct val="45000"/>
              <a:buFont typeface="Wingdings 2"/>
              <a:buChar char=""/>
            </a:pPr>
            <a:r>
              <a:rPr b="1" lang="en-GB">
                <a:solidFill>
                  <a:srgbClr val="000000"/>
                </a:solidFill>
                <a:latin typeface="Times New Roman"/>
                <a:ea typeface="ＭＳ Ｐゴシック"/>
              </a:rPr>
              <a:t>Basis</a:t>
            </a:r>
            <a:r>
              <a:rPr lang="en-GB">
                <a:solidFill>
                  <a:srgbClr val="000000"/>
                </a:solidFill>
                <a:latin typeface="Times New Roman"/>
                <a:ea typeface="ＭＳ Ｐゴシック"/>
              </a:rPr>
              <a:t> :  ROOS-ANO-RCC  </a:t>
            </a:r>
            <a:endParaRPr/>
          </a:p>
          <a:p>
            <a:r>
              <a:rPr b="1" i="1" lang="en-GB">
                <a:solidFill>
                  <a:srgbClr val="000000"/>
                </a:solidFill>
                <a:latin typeface="Times New Roman"/>
                <a:ea typeface="ＭＳ Ｐゴシック"/>
              </a:rPr>
              <a:t>        </a:t>
            </a:r>
            <a:r>
              <a:rPr b="1" lang="en-GB">
                <a:solidFill>
                  <a:srgbClr val="000000"/>
                </a:solidFill>
                <a:latin typeface="Times New Roman"/>
                <a:ea typeface="ＭＳ Ｐゴシック"/>
              </a:rPr>
              <a:t>(Ca) </a:t>
            </a:r>
            <a:r>
              <a:rPr lang="en-GB">
                <a:solidFill>
                  <a:srgbClr val="000000"/>
                </a:solidFill>
                <a:latin typeface="Times New Roman"/>
                <a:ea typeface="ＭＳ Ｐゴシック"/>
              </a:rPr>
              <a:t>20s16p6d4f – 10s9p6d4f</a:t>
            </a:r>
            <a:endParaRPr/>
          </a:p>
          <a:p>
            <a:r>
              <a:rPr lang="en-GB">
                <a:solidFill>
                  <a:srgbClr val="000000"/>
                </a:solidFill>
                <a:latin typeface="Times New Roman"/>
                <a:ea typeface="ＭＳ Ｐゴシック"/>
              </a:rPr>
              <a:t>        </a:t>
            </a:r>
            <a:r>
              <a:rPr b="1" lang="en-GB">
                <a:solidFill>
                  <a:srgbClr val="000000"/>
                </a:solidFill>
                <a:latin typeface="Times New Roman"/>
                <a:ea typeface="ＭＳ Ｐゴシック"/>
              </a:rPr>
              <a:t>(Li) </a:t>
            </a:r>
            <a:r>
              <a:rPr lang="en-GB">
                <a:solidFill>
                  <a:srgbClr val="000000"/>
                </a:solidFill>
                <a:latin typeface="Times New Roman"/>
                <a:ea typeface="ＭＳ Ｐゴシック"/>
              </a:rPr>
              <a:t>14s9p4d3f1g     -   8s7p4d2f 1g </a:t>
            </a:r>
            <a:endParaRPr/>
          </a:p>
        </p:txBody>
      </p:sp>
      <p:sp>
        <p:nvSpPr>
          <p:cNvPr id="435" name="TextShape 3"/>
          <p:cNvSpPr txBox="1"/>
          <p:nvPr/>
        </p:nvSpPr>
        <p:spPr>
          <a:xfrm>
            <a:off x="8736120" y="7007400"/>
            <a:ext cx="840960" cy="401400"/>
          </a:xfrm>
          <a:prstGeom prst="rect">
            <a:avLst/>
          </a:prstGeom>
        </p:spPr>
        <p:txBody>
          <a:bodyPr anchor="b" bIns="0" lIns="0" rIns="0" tIns="0"/>
          <a:p>
            <a:pPr algn="r"/>
            <a:fld id="{11213171-11E1-4161-B161-C16191518181}" type="slidenum">
              <a:rPr lang="en-IN" sz="1300">
                <a:solidFill>
                  <a:srgbClr val="035c75"/>
                </a:solidFill>
                <a:latin typeface="Constantia"/>
              </a:rPr>
              <a:t>&lt;number&gt;</a:t>
            </a:fld>
            <a:endParaRPr/>
          </a:p>
        </p:txBody>
      </p:sp>
      <p:pic>
        <p:nvPicPr>
          <p:cNvPr descr="" id="436" name="Picture 2"/>
          <p:cNvPicPr/>
          <p:nvPr/>
        </p:nvPicPr>
        <p:blipFill>
          <a:blip r:embed="rId1"/>
          <a:stretch>
            <a:fillRect/>
          </a:stretch>
        </p:blipFill>
        <p:spPr>
          <a:xfrm>
            <a:off x="5328360" y="4500000"/>
            <a:ext cx="3561840" cy="1076040"/>
          </a:xfrm>
          <a:prstGeom prst="rect">
            <a:avLst/>
          </a:prstGeom>
        </p:spPr>
      </p:pic>
      <p:sp>
        <p:nvSpPr>
          <p:cNvPr id="437" name="CustomShape 4"/>
          <p:cNvSpPr/>
          <p:nvPr/>
        </p:nvSpPr>
        <p:spPr>
          <a:xfrm>
            <a:off x="5562000" y="3924000"/>
            <a:ext cx="3201120" cy="457560"/>
          </a:xfrm>
          <a:prstGeom prst="rect">
            <a:avLst/>
          </a:prstGeom>
          <a:gradFill>
            <a:gsLst>
              <a:gs pos="0">
                <a:srgbClr val="979797"/>
              </a:gs>
              <a:gs pos="100000">
                <a:srgbClr val="f9f9f9"/>
              </a:gs>
            </a:gsLst>
            <a:path path="circle"/>
          </a:gradFill>
          <a:ln w="9360">
            <a:solidFill>
              <a:srgbClr val="000000"/>
            </a:solidFill>
            <a:round/>
          </a:ln>
        </p:spPr>
        <p:txBody>
          <a:bodyPr wrap="none"/>
          <a:p>
            <a:r>
              <a:rPr lang="en-IN" sz="2400">
                <a:solidFill>
                  <a:srgbClr val="ffffff"/>
                </a:solidFill>
                <a:latin typeface="Times New Roman"/>
                <a:ea typeface="ＭＳ Ｐゴシック"/>
              </a:rPr>
              <a:t>Character  table for C2V</a:t>
            </a:r>
            <a:endParaRPr/>
          </a:p>
        </p:txBody>
      </p:sp>
      <p:pic>
        <p:nvPicPr>
          <p:cNvPr descr="" id="438" name="Picture 4"/>
          <p:cNvPicPr/>
          <p:nvPr/>
        </p:nvPicPr>
        <p:blipFill>
          <a:blip r:embed="rId2"/>
          <a:stretch>
            <a:fillRect/>
          </a:stretch>
        </p:blipFill>
        <p:spPr>
          <a:xfrm>
            <a:off x="648000" y="6012000"/>
            <a:ext cx="7632360" cy="1299960"/>
          </a:xfrm>
          <a:prstGeom prst="rect">
            <a:avLst/>
          </a:prstGeom>
        </p:spPr>
      </p:pic>
    </p:spTree>
  </p:cSld>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9" name="TextShape 1"/>
          <p:cNvSpPr txBox="1"/>
          <p:nvPr/>
        </p:nvSpPr>
        <p:spPr>
          <a:xfrm>
            <a:off x="8736120" y="7007400"/>
            <a:ext cx="840960" cy="401400"/>
          </a:xfrm>
          <a:prstGeom prst="rect">
            <a:avLst/>
          </a:prstGeom>
        </p:spPr>
        <p:txBody>
          <a:bodyPr anchor="b" bIns="0" lIns="0" rIns="0" tIns="0"/>
          <a:p>
            <a:pPr algn="r"/>
            <a:fld id="{4191B131-8111-4171-81E1-71114121C131}" type="slidenum">
              <a:rPr lang="en-IN" sz="1300">
                <a:solidFill>
                  <a:srgbClr val="035c75"/>
                </a:solidFill>
                <a:latin typeface="Constantia"/>
              </a:rPr>
              <a:t>&lt;number&gt;</a:t>
            </a:fld>
            <a:endParaRPr/>
          </a:p>
        </p:txBody>
      </p:sp>
      <p:sp>
        <p:nvSpPr>
          <p:cNvPr id="440" name="CustomShape 2"/>
          <p:cNvSpPr/>
          <p:nvPr/>
        </p:nvSpPr>
        <p:spPr>
          <a:xfrm>
            <a:off x="0" y="0"/>
            <a:ext cx="9648360" cy="457560"/>
          </a:xfrm>
          <a:prstGeom prst="rect">
            <a:avLst/>
          </a:prstGeom>
          <a:solidFill>
            <a:srgbClr val="009dd9"/>
          </a:solidFill>
          <a:ln w="38160">
            <a:solidFill>
              <a:srgbClr val="ffffff"/>
            </a:solidFill>
            <a:round/>
          </a:ln>
        </p:spPr>
        <p:txBody>
          <a:bodyPr/>
          <a:p>
            <a:r>
              <a:rPr b="1" lang="en-IN" sz="2400">
                <a:solidFill>
                  <a:srgbClr val="000000"/>
                </a:solidFill>
                <a:latin typeface="Times New Roman"/>
                <a:ea typeface="ＭＳ Ｐゴシック"/>
              </a:rPr>
              <a:t>CaLi  spin-free CASPT2 PECs  + spectroscopic constants</a:t>
            </a:r>
            <a:endParaRPr/>
          </a:p>
        </p:txBody>
      </p:sp>
      <p:pic>
        <p:nvPicPr>
          <p:cNvPr descr="" id="441" name="Picture 2"/>
          <p:cNvPicPr/>
          <p:nvPr/>
        </p:nvPicPr>
        <p:blipFill>
          <a:blip r:embed="rId1"/>
          <a:stretch>
            <a:fillRect/>
          </a:stretch>
        </p:blipFill>
        <p:spPr>
          <a:xfrm>
            <a:off x="215640" y="611640"/>
            <a:ext cx="3960000" cy="4789440"/>
          </a:xfrm>
          <a:prstGeom prst="rect">
            <a:avLst/>
          </a:prstGeom>
        </p:spPr>
      </p:pic>
      <p:sp>
        <p:nvSpPr>
          <p:cNvPr id="442" name="CustomShape 3"/>
          <p:cNvSpPr/>
          <p:nvPr/>
        </p:nvSpPr>
        <p:spPr>
          <a:xfrm>
            <a:off x="287640" y="5580000"/>
            <a:ext cx="4032000" cy="457560"/>
          </a:xfrm>
          <a:prstGeom prst="rect">
            <a:avLst/>
          </a:prstGeom>
          <a:gradFill>
            <a:gsLst>
              <a:gs pos="0">
                <a:srgbClr val="979797"/>
              </a:gs>
              <a:gs pos="100000">
                <a:srgbClr val="f9f9f9"/>
              </a:gs>
            </a:gsLst>
            <a:path path="circle"/>
          </a:gradFill>
          <a:ln w="9360">
            <a:solidFill>
              <a:srgbClr val="000000"/>
            </a:solidFill>
            <a:round/>
          </a:ln>
        </p:spPr>
        <p:txBody>
          <a:bodyPr/>
          <a:p>
            <a:r>
              <a:rPr lang="en-IN" sz="2400">
                <a:solidFill>
                  <a:srgbClr val="ffffff"/>
                </a:solidFill>
                <a:latin typeface="Times New Roman"/>
                <a:ea typeface="ＭＳ Ｐゴシック"/>
              </a:rPr>
              <a:t>Spin-free excitation energies</a:t>
            </a:r>
            <a:endParaRPr/>
          </a:p>
        </p:txBody>
      </p:sp>
      <p:sp>
        <p:nvSpPr>
          <p:cNvPr id="443" name="CustomShape 4"/>
          <p:cNvSpPr/>
          <p:nvPr/>
        </p:nvSpPr>
        <p:spPr>
          <a:xfrm>
            <a:off x="5555880" y="6588000"/>
            <a:ext cx="3768120" cy="823320"/>
          </a:xfrm>
          <a:prstGeom prst="rect">
            <a:avLst/>
          </a:prstGeom>
          <a:gradFill>
            <a:gsLst>
              <a:gs pos="0">
                <a:srgbClr val="979797"/>
              </a:gs>
              <a:gs pos="100000">
                <a:srgbClr val="f9f9f9"/>
              </a:gs>
            </a:gsLst>
            <a:path path="circle"/>
          </a:gradFill>
          <a:ln w="9360">
            <a:solidFill>
              <a:srgbClr val="000000"/>
            </a:solidFill>
            <a:round/>
          </a:ln>
        </p:spPr>
        <p:txBody>
          <a:bodyPr wrap="none"/>
          <a:p>
            <a:r>
              <a:rPr lang="en-IN" sz="2400">
                <a:solidFill>
                  <a:srgbClr val="ffffff"/>
                </a:solidFill>
                <a:latin typeface="Times New Roman"/>
                <a:ea typeface="ＭＳ Ｐゴシック"/>
              </a:rPr>
              <a:t>Inclusion of 3d in CAS space</a:t>
            </a:r>
            <a:endParaRPr/>
          </a:p>
          <a:p>
            <a:r>
              <a:rPr lang="en-IN" sz="2400">
                <a:solidFill>
                  <a:srgbClr val="ffffff"/>
                </a:solidFill>
                <a:latin typeface="Times New Roman"/>
                <a:ea typeface="ＭＳ Ｐゴシック"/>
              </a:rPr>
              <a:t>EE of 3P  = 15310 cm-1</a:t>
            </a:r>
            <a:endParaRPr/>
          </a:p>
        </p:txBody>
      </p:sp>
      <p:cxnSp>
        <p:nvCxnSpPr>
          <p:cNvPr id="444" name="Line 5"/>
          <p:cNvCxnSpPr/>
          <p:nvPr/>
        </p:nvCxnSpPr>
        <p:spPr>
          <xfrm flipH="1">
            <a:off x="1367640" y="4571640"/>
            <a:ext cx="360" cy="216360"/>
          </xfrm>
          <a:prstGeom prst="straightConnector1">
            <a:avLst/>
          </a:prstGeom>
          <a:ln w="9360">
            <a:solidFill>
              <a:srgbClr val="095294"/>
            </a:solidFill>
            <a:round/>
            <a:tailEnd len="med" type="triangle" w="med"/>
          </a:ln>
        </p:spPr>
      </p:cxnSp>
      <p:sp>
        <p:nvSpPr>
          <p:cNvPr id="445" name="Line 6"/>
          <p:cNvSpPr/>
          <p:nvPr/>
        </p:nvSpPr>
        <p:spPr>
          <a:xfrm>
            <a:off x="863640" y="4571640"/>
            <a:ext cx="2880360" cy="0"/>
          </a:xfrm>
          <a:prstGeom prst="line">
            <a:avLst/>
          </a:prstGeom>
          <a:ln w="9360">
            <a:solidFill>
              <a:srgbClr val="095294"/>
            </a:solidFill>
            <a:round/>
          </a:ln>
        </p:spPr>
      </p:sp>
      <p:cxnSp>
        <p:nvCxnSpPr>
          <p:cNvPr id="446" name="Line 7"/>
          <p:cNvCxnSpPr/>
          <p:nvPr/>
        </p:nvCxnSpPr>
        <p:spPr>
          <xfrm flipH="1">
            <a:off x="1367640" y="3923640"/>
            <a:ext cx="936720" cy="792360"/>
          </xfrm>
          <a:prstGeom prst="curvedConnector3">
            <a:avLst/>
          </a:prstGeom>
          <a:ln w="9360">
            <a:solidFill>
              <a:srgbClr val="095294"/>
            </a:solidFill>
            <a:round/>
            <a:tailEnd len="med" type="triangle" w="med"/>
          </a:ln>
        </p:spPr>
      </p:cxnSp>
      <p:sp>
        <p:nvSpPr>
          <p:cNvPr id="447" name="CustomShape 8"/>
          <p:cNvSpPr/>
          <p:nvPr/>
        </p:nvSpPr>
        <p:spPr>
          <a:xfrm>
            <a:off x="2291040" y="3636000"/>
            <a:ext cx="538920" cy="457560"/>
          </a:xfrm>
          <a:prstGeom prst="rect">
            <a:avLst/>
          </a:prstGeom>
          <a:gradFill>
            <a:gsLst>
              <a:gs pos="0">
                <a:srgbClr val="979797"/>
              </a:gs>
              <a:gs pos="100000">
                <a:srgbClr val="f9f9f9"/>
              </a:gs>
            </a:gsLst>
            <a:path path="circle"/>
          </a:gradFill>
          <a:ln w="9360">
            <a:solidFill>
              <a:srgbClr val="000000"/>
            </a:solidFill>
            <a:round/>
          </a:ln>
        </p:spPr>
        <p:txBody>
          <a:bodyPr wrap="none"/>
          <a:p>
            <a:r>
              <a:rPr i="1" lang="en-IN" sz="2400">
                <a:solidFill>
                  <a:srgbClr val="ffffff"/>
                </a:solidFill>
                <a:latin typeface="Times New Roman"/>
                <a:ea typeface="ＭＳ Ｐゴシック"/>
              </a:rPr>
              <a:t>D</a:t>
            </a:r>
            <a:r>
              <a:rPr lang="en-IN" sz="2400">
                <a:solidFill>
                  <a:srgbClr val="ffffff"/>
                </a:solidFill>
                <a:latin typeface="Times New Roman"/>
                <a:ea typeface="ＭＳ Ｐゴシック"/>
              </a:rPr>
              <a:t>e</a:t>
            </a:r>
            <a:endParaRPr/>
          </a:p>
        </p:txBody>
      </p:sp>
      <p:cxnSp>
        <p:nvCxnSpPr>
          <p:cNvPr id="448" name="Line 9"/>
          <p:cNvCxnSpPr/>
          <p:nvPr/>
        </p:nvCxnSpPr>
        <p:spPr>
          <xfrm flipH="1">
            <a:off x="1223640" y="3995640"/>
            <a:ext cx="360" cy="864360"/>
          </xfrm>
          <a:prstGeom prst="straightConnector1">
            <a:avLst/>
          </a:prstGeom>
          <a:ln w="9360">
            <a:solidFill>
              <a:srgbClr val="095294"/>
            </a:solidFill>
            <a:round/>
            <a:tailEnd len="med" type="triangle" w="med"/>
          </a:ln>
        </p:spPr>
      </p:cxnSp>
      <p:cxnSp>
        <p:nvCxnSpPr>
          <p:cNvPr id="449" name="Line 10"/>
          <p:cNvCxnSpPr/>
          <p:nvPr/>
        </p:nvCxnSpPr>
        <p:spPr>
          <xfrm flipH="1">
            <a:off x="1223640" y="3203640"/>
            <a:ext cx="1224720" cy="1224360"/>
          </xfrm>
          <a:prstGeom prst="curvedConnector3">
            <a:avLst/>
          </a:prstGeom>
          <a:ln w="9360">
            <a:solidFill>
              <a:srgbClr val="095294"/>
            </a:solidFill>
            <a:round/>
            <a:tailEnd len="med" type="triangle" w="med"/>
          </a:ln>
        </p:spPr>
      </p:cxnSp>
      <p:sp>
        <p:nvSpPr>
          <p:cNvPr id="450" name="CustomShape 11"/>
          <p:cNvSpPr/>
          <p:nvPr/>
        </p:nvSpPr>
        <p:spPr>
          <a:xfrm>
            <a:off x="2581920" y="2843640"/>
            <a:ext cx="488520" cy="457560"/>
          </a:xfrm>
          <a:prstGeom prst="rect">
            <a:avLst/>
          </a:prstGeom>
          <a:gradFill>
            <a:gsLst>
              <a:gs pos="0">
                <a:srgbClr val="979797"/>
              </a:gs>
              <a:gs pos="100000">
                <a:srgbClr val="f9f9f9"/>
              </a:gs>
            </a:gsLst>
            <a:path path="circle"/>
          </a:gradFill>
          <a:ln w="9360">
            <a:solidFill>
              <a:srgbClr val="000000"/>
            </a:solidFill>
            <a:round/>
          </a:ln>
        </p:spPr>
        <p:txBody>
          <a:bodyPr wrap="none"/>
          <a:p>
            <a:r>
              <a:rPr i="1" lang="en-IN" sz="2400">
                <a:solidFill>
                  <a:srgbClr val="ffffff"/>
                </a:solidFill>
                <a:latin typeface="Times New Roman"/>
                <a:ea typeface="ＭＳ Ｐゴシック"/>
              </a:rPr>
              <a:t>T</a:t>
            </a:r>
            <a:r>
              <a:rPr lang="en-IN" sz="2400">
                <a:solidFill>
                  <a:srgbClr val="ffffff"/>
                </a:solidFill>
                <a:latin typeface="Times New Roman"/>
                <a:ea typeface="ＭＳ Ｐゴシック"/>
              </a:rPr>
              <a:t>e</a:t>
            </a:r>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1" name="TextShape 1"/>
          <p:cNvSpPr txBox="1"/>
          <p:nvPr/>
        </p:nvSpPr>
        <p:spPr>
          <a:xfrm>
            <a:off x="8736120" y="7007400"/>
            <a:ext cx="840960" cy="401400"/>
          </a:xfrm>
          <a:prstGeom prst="rect">
            <a:avLst/>
          </a:prstGeom>
        </p:spPr>
        <p:txBody>
          <a:bodyPr anchor="b" bIns="0" lIns="0" rIns="0" tIns="0"/>
          <a:p>
            <a:pPr algn="r"/>
            <a:fld id="{A12181F1-1121-41B1-A151-41D111610161}" type="slidenum">
              <a:rPr lang="en-IN" sz="1300">
                <a:solidFill>
                  <a:srgbClr val="035c75"/>
                </a:solidFill>
                <a:latin typeface="Constantia"/>
              </a:rPr>
              <a:t>&lt;number&gt;</a:t>
            </a:fld>
            <a:endParaRPr/>
          </a:p>
        </p:txBody>
      </p:sp>
      <p:sp>
        <p:nvSpPr>
          <p:cNvPr id="452" name="CustomShape 2"/>
          <p:cNvSpPr/>
          <p:nvPr/>
        </p:nvSpPr>
        <p:spPr>
          <a:xfrm>
            <a:off x="431640" y="3924000"/>
            <a:ext cx="4392000" cy="2836080"/>
          </a:xfrm>
          <a:prstGeom prst="rect">
            <a:avLst/>
          </a:prstGeom>
          <a:solidFill>
            <a:srgbClr val="ffffff"/>
          </a:solidFill>
          <a:ln w="25560">
            <a:solidFill>
              <a:srgbClr val="009dd9"/>
            </a:solidFill>
            <a:round/>
          </a:ln>
        </p:spPr>
        <p:txBody>
          <a:bodyPr/>
          <a:p>
            <a:r>
              <a:rPr lang="en-IN" sz="2000">
                <a:solidFill>
                  <a:srgbClr val="000000"/>
                </a:solidFill>
                <a:latin typeface="Times New Roman"/>
                <a:ea typeface="ＭＳ Ｐゴシック"/>
              </a:rPr>
              <a:t>Spin-orbit effects leads to several states with double minima due to avoided crossings</a:t>
            </a:r>
            <a:endParaRPr/>
          </a:p>
          <a:p>
            <a:pPr>
              <a:buSzPct val="45000"/>
              <a:buFont typeface="Wingdings"/>
              <a:buChar char="Ø"/>
            </a:pPr>
            <a:r>
              <a:rPr b="1" lang="en-IN" sz="2000">
                <a:solidFill>
                  <a:srgbClr val="000000"/>
                </a:solidFill>
                <a:latin typeface="Times New Roman"/>
                <a:ea typeface="ＭＳ Ｐゴシック"/>
              </a:rPr>
              <a:t>Atomic limits </a:t>
            </a:r>
            <a:r>
              <a:rPr lang="en-IN" sz="2000">
                <a:solidFill>
                  <a:srgbClr val="000000"/>
                </a:solidFill>
                <a:latin typeface="Times New Roman"/>
                <a:ea typeface="ＭＳ Ｐゴシック"/>
              </a:rPr>
              <a:t>- Order of 3P and 2P states are not obtained  - (325 cm-1)</a:t>
            </a:r>
            <a:endParaRPr/>
          </a:p>
          <a:p>
            <a:pPr>
              <a:buSzPct val="45000"/>
              <a:buFont typeface="Wingdings"/>
              <a:buChar char="Ø"/>
            </a:pPr>
            <a:r>
              <a:rPr b="1" lang="en-IN" sz="2000">
                <a:solidFill>
                  <a:srgbClr val="000000"/>
                </a:solidFill>
                <a:latin typeface="Times New Roman"/>
                <a:ea typeface="ＭＳ Ｐゴシック"/>
              </a:rPr>
              <a:t>Molecular regions </a:t>
            </a:r>
            <a:r>
              <a:rPr lang="en-IN" sz="2000">
                <a:solidFill>
                  <a:srgbClr val="000000"/>
                </a:solidFill>
                <a:latin typeface="Times New Roman"/>
                <a:ea typeface="ＭＳ Ｐゴシック"/>
              </a:rPr>
              <a:t>- character of states are obtained as expected</a:t>
            </a:r>
            <a:endParaRPr/>
          </a:p>
          <a:p>
            <a:pPr>
              <a:buSzPct val="45000"/>
              <a:buFont typeface="Wingdings"/>
              <a:buChar char="Ø"/>
            </a:pPr>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Excitation energy error &lt; 3%</a:t>
            </a:r>
            <a:endParaRPr/>
          </a:p>
          <a:p>
            <a:pPr>
              <a:buSzPct val="45000"/>
              <a:buFont typeface="Wingdings"/>
              <a:buChar char="Ø"/>
            </a:pPr>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spectroscopic constant error &lt;1%</a:t>
            </a:r>
            <a:endParaRPr/>
          </a:p>
        </p:txBody>
      </p:sp>
      <p:sp>
        <p:nvSpPr>
          <p:cNvPr id="453" name="CustomShape 3"/>
          <p:cNvSpPr/>
          <p:nvPr/>
        </p:nvSpPr>
        <p:spPr>
          <a:xfrm>
            <a:off x="359640" y="6913440"/>
            <a:ext cx="3888360" cy="640440"/>
          </a:xfrm>
          <a:prstGeom prst="rect">
            <a:avLst/>
          </a:prstGeom>
          <a:solidFill>
            <a:srgbClr val="ffffff"/>
          </a:solidFill>
          <a:ln w="25560">
            <a:solidFill>
              <a:srgbClr val="009dd9"/>
            </a:solidFill>
            <a:round/>
          </a:ln>
        </p:spPr>
        <p:txBody>
          <a:bodyPr/>
          <a:p>
            <a:r>
              <a:rPr lang="en-IN">
                <a:solidFill>
                  <a:srgbClr val="000000"/>
                </a:solidFill>
                <a:latin typeface="Times New Roman"/>
                <a:ea typeface="ＭＳ Ｐゴシック"/>
              </a:rPr>
              <a:t>2P  (2s-2p) transition dipole moment</a:t>
            </a:r>
            <a:endParaRPr/>
          </a:p>
          <a:p>
            <a:r>
              <a:rPr lang="en-IN">
                <a:solidFill>
                  <a:srgbClr val="000000"/>
                </a:solidFill>
                <a:latin typeface="Times New Roman"/>
                <a:ea typeface="ＭＳ Ｐゴシック"/>
              </a:rPr>
              <a:t>   </a:t>
            </a:r>
            <a:r>
              <a:rPr lang="en-IN">
                <a:solidFill>
                  <a:srgbClr val="000000"/>
                </a:solidFill>
                <a:latin typeface="Times New Roman"/>
                <a:ea typeface="ＭＳ Ｐゴシック"/>
              </a:rPr>
              <a:t>100 a.u -  2.37 a.u. NIST – 2.36 a.u.</a:t>
            </a:r>
            <a:endParaRPr/>
          </a:p>
        </p:txBody>
      </p:sp>
      <p:pic>
        <p:nvPicPr>
          <p:cNvPr descr="" id="454" name="Picture 1"/>
          <p:cNvPicPr/>
          <p:nvPr/>
        </p:nvPicPr>
        <p:blipFill>
          <a:blip r:embed="rId1"/>
          <a:stretch>
            <a:fillRect/>
          </a:stretch>
        </p:blipFill>
        <p:spPr>
          <a:xfrm>
            <a:off x="0" y="395640"/>
            <a:ext cx="5398560" cy="3458880"/>
          </a:xfrm>
          <a:prstGeom prst="rect">
            <a:avLst/>
          </a:prstGeom>
        </p:spPr>
      </p:pic>
      <p:pic>
        <p:nvPicPr>
          <p:cNvPr descr="" id="455" name="Picture 10"/>
          <p:cNvPicPr/>
          <p:nvPr/>
        </p:nvPicPr>
        <p:blipFill>
          <a:blip r:embed="rId2"/>
          <a:stretch>
            <a:fillRect/>
          </a:stretch>
        </p:blipFill>
        <p:spPr>
          <a:xfrm>
            <a:off x="5400360" y="0"/>
            <a:ext cx="3096000" cy="2627280"/>
          </a:xfrm>
          <a:prstGeom prst="rect">
            <a:avLst/>
          </a:prstGeom>
        </p:spPr>
      </p:pic>
      <p:sp>
        <p:nvSpPr>
          <p:cNvPr id="456" name="CustomShape 4"/>
          <p:cNvSpPr/>
          <p:nvPr/>
        </p:nvSpPr>
        <p:spPr>
          <a:xfrm>
            <a:off x="6305400" y="467640"/>
            <a:ext cx="1259640" cy="457560"/>
          </a:xfrm>
          <a:prstGeom prst="rect">
            <a:avLst/>
          </a:prstGeom>
          <a:gradFill>
            <a:gsLst>
              <a:gs pos="0">
                <a:srgbClr val="979797"/>
              </a:gs>
              <a:gs pos="100000">
                <a:srgbClr val="f9f9f9"/>
              </a:gs>
            </a:gsLst>
            <a:path path="circle"/>
          </a:gradFill>
          <a:ln w="9360">
            <a:solidFill>
              <a:srgbClr val="000000"/>
            </a:solidFill>
            <a:round/>
          </a:ln>
        </p:spPr>
        <p:txBody>
          <a:bodyPr wrap="none"/>
          <a:p>
            <a:r>
              <a:rPr lang="en-IN" sz="2400">
                <a:solidFill>
                  <a:srgbClr val="ffffff"/>
                </a:solidFill>
                <a:latin typeface="Constantia"/>
                <a:ea typeface="ＭＳ Ｐゴシック"/>
              </a:rPr>
              <a:t>Ω=1/2 </a:t>
            </a:r>
            <a:endParaRPr/>
          </a:p>
        </p:txBody>
      </p:sp>
      <p:pic>
        <p:nvPicPr>
          <p:cNvPr descr="" id="457" name="Picture 2"/>
          <p:cNvPicPr/>
          <p:nvPr/>
        </p:nvPicPr>
        <p:blipFill>
          <a:blip r:embed="rId3"/>
          <a:stretch>
            <a:fillRect/>
          </a:stretch>
        </p:blipFill>
        <p:spPr>
          <a:xfrm>
            <a:off x="6110640" y="1907640"/>
            <a:ext cx="3969720" cy="2724840"/>
          </a:xfrm>
          <a:prstGeom prst="rect">
            <a:avLst/>
          </a:prstGeom>
        </p:spPr>
      </p:pic>
      <p:sp>
        <p:nvSpPr>
          <p:cNvPr id="458" name="CustomShape 5"/>
          <p:cNvSpPr/>
          <p:nvPr/>
        </p:nvSpPr>
        <p:spPr>
          <a:xfrm>
            <a:off x="7475040" y="2267640"/>
            <a:ext cx="1259640" cy="457560"/>
          </a:xfrm>
          <a:prstGeom prst="rect">
            <a:avLst/>
          </a:prstGeom>
          <a:gradFill>
            <a:gsLst>
              <a:gs pos="0">
                <a:srgbClr val="979797"/>
              </a:gs>
              <a:gs pos="100000">
                <a:srgbClr val="f9f9f9"/>
              </a:gs>
            </a:gsLst>
            <a:path path="circle"/>
          </a:gradFill>
          <a:ln w="9360">
            <a:solidFill>
              <a:srgbClr val="000000"/>
            </a:solidFill>
            <a:round/>
          </a:ln>
        </p:spPr>
        <p:txBody>
          <a:bodyPr wrap="none"/>
          <a:p>
            <a:r>
              <a:rPr lang="en-IN" sz="2400">
                <a:solidFill>
                  <a:srgbClr val="ffffff"/>
                </a:solidFill>
                <a:latin typeface="Constantia"/>
                <a:ea typeface="ＭＳ Ｐゴシック"/>
              </a:rPr>
              <a:t>Ω=3/2 </a:t>
            </a:r>
            <a:endParaRPr/>
          </a:p>
        </p:txBody>
      </p:sp>
      <p:pic>
        <p:nvPicPr>
          <p:cNvPr descr="" id="459" name="Picture 3"/>
          <p:cNvPicPr/>
          <p:nvPr/>
        </p:nvPicPr>
        <p:blipFill>
          <a:blip r:embed="rId4"/>
          <a:stretch>
            <a:fillRect/>
          </a:stretch>
        </p:blipFill>
        <p:spPr>
          <a:xfrm>
            <a:off x="5472360" y="4233960"/>
            <a:ext cx="2736000" cy="3325320"/>
          </a:xfrm>
          <a:prstGeom prst="rect">
            <a:avLst/>
          </a:prstGeom>
        </p:spPr>
      </p:pic>
      <p:sp>
        <p:nvSpPr>
          <p:cNvPr id="460" name="CustomShape 6"/>
          <p:cNvSpPr/>
          <p:nvPr/>
        </p:nvSpPr>
        <p:spPr>
          <a:xfrm>
            <a:off x="0" y="0"/>
            <a:ext cx="10080360" cy="457560"/>
          </a:xfrm>
          <a:prstGeom prst="rect">
            <a:avLst/>
          </a:prstGeom>
          <a:solidFill>
            <a:srgbClr val="009dd9"/>
          </a:solidFill>
          <a:ln w="38160">
            <a:solidFill>
              <a:srgbClr val="ffffff"/>
            </a:solidFill>
            <a:round/>
          </a:ln>
        </p:spPr>
        <p:txBody>
          <a:bodyPr/>
          <a:p>
            <a:r>
              <a:rPr b="1" lang="en-IN" sz="2400">
                <a:solidFill>
                  <a:srgbClr val="000000"/>
                </a:solidFill>
                <a:latin typeface="Times New Roman"/>
                <a:ea typeface="ＭＳ Ｐゴシック"/>
              </a:rPr>
              <a:t>CaLi  spin-orbit CASPT2 PECs  + spin-free Transition dipole moment</a:t>
            </a:r>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1" name="TextShape 1"/>
          <p:cNvSpPr txBox="1"/>
          <p:nvPr/>
        </p:nvSpPr>
        <p:spPr>
          <a:xfrm>
            <a:off x="8736120" y="7007400"/>
            <a:ext cx="840960" cy="401400"/>
          </a:xfrm>
          <a:prstGeom prst="rect">
            <a:avLst/>
          </a:prstGeom>
        </p:spPr>
        <p:txBody>
          <a:bodyPr anchor="b" bIns="0" lIns="0" rIns="0" tIns="0"/>
          <a:p>
            <a:pPr algn="r"/>
            <a:fld id="{B1210161-6191-41A1-A1F1-A101A1415131}" type="slidenum">
              <a:rPr lang="en-IN" sz="1300">
                <a:solidFill>
                  <a:srgbClr val="035c75"/>
                </a:solidFill>
                <a:latin typeface="Constantia"/>
              </a:rPr>
              <a:t>&lt;number&gt;</a:t>
            </a:fld>
            <a:endParaRPr/>
          </a:p>
        </p:txBody>
      </p:sp>
      <p:sp>
        <p:nvSpPr>
          <p:cNvPr id="462" name="CustomShape 2"/>
          <p:cNvSpPr/>
          <p:nvPr/>
        </p:nvSpPr>
        <p:spPr>
          <a:xfrm>
            <a:off x="1424880" y="0"/>
            <a:ext cx="1339200" cy="466920"/>
          </a:xfrm>
          <a:prstGeom prst="rect">
            <a:avLst/>
          </a:prstGeom>
          <a:solidFill>
            <a:srgbClr val="ffffff"/>
          </a:solidFill>
          <a:ln w="25560">
            <a:solidFill>
              <a:srgbClr val="0f6fc6"/>
            </a:solidFill>
            <a:round/>
          </a:ln>
        </p:spPr>
        <p:txBody>
          <a:bodyPr bIns="50400" lIns="100800" rIns="100800" tIns="50400" wrap="none"/>
          <a:p>
            <a:r>
              <a:rPr lang="en-IN" sz="2400">
                <a:solidFill>
                  <a:srgbClr val="ffffff"/>
                </a:solidFill>
                <a:latin typeface="Times New Roman"/>
                <a:ea typeface="ＭＳ Ｐゴシック"/>
              </a:rPr>
              <a:t>Spin-free</a:t>
            </a:r>
            <a:endParaRPr/>
          </a:p>
        </p:txBody>
      </p:sp>
      <p:sp>
        <p:nvSpPr>
          <p:cNvPr id="463" name="CustomShape 3"/>
          <p:cNvSpPr/>
          <p:nvPr/>
        </p:nvSpPr>
        <p:spPr>
          <a:xfrm>
            <a:off x="6210000" y="0"/>
            <a:ext cx="1441440" cy="466920"/>
          </a:xfrm>
          <a:prstGeom prst="rect">
            <a:avLst/>
          </a:prstGeom>
          <a:solidFill>
            <a:srgbClr val="ffffff"/>
          </a:solidFill>
          <a:ln w="25560">
            <a:solidFill>
              <a:srgbClr val="0f6fc6"/>
            </a:solidFill>
            <a:round/>
          </a:ln>
        </p:spPr>
        <p:txBody>
          <a:bodyPr bIns="50400" lIns="100800" rIns="100800" tIns="50400" wrap="none"/>
          <a:p>
            <a:r>
              <a:rPr lang="en-IN" sz="2400">
                <a:solidFill>
                  <a:srgbClr val="ffffff"/>
                </a:solidFill>
                <a:latin typeface="Times New Roman"/>
                <a:ea typeface="ＭＳ Ｐゴシック"/>
              </a:rPr>
              <a:t>Spin-orbit</a:t>
            </a:r>
            <a:endParaRPr/>
          </a:p>
        </p:txBody>
      </p:sp>
      <p:pic>
        <p:nvPicPr>
          <p:cNvPr descr="" id="464" name="Picture 2"/>
          <p:cNvPicPr/>
          <p:nvPr/>
        </p:nvPicPr>
        <p:blipFill>
          <a:blip r:embed="rId1"/>
          <a:stretch>
            <a:fillRect/>
          </a:stretch>
        </p:blipFill>
        <p:spPr>
          <a:xfrm>
            <a:off x="575640" y="3996000"/>
            <a:ext cx="3571920" cy="3298680"/>
          </a:xfrm>
          <a:prstGeom prst="rect">
            <a:avLst/>
          </a:prstGeom>
        </p:spPr>
      </p:pic>
      <p:sp>
        <p:nvSpPr>
          <p:cNvPr id="465" name="CustomShape 4"/>
          <p:cNvSpPr/>
          <p:nvPr/>
        </p:nvSpPr>
        <p:spPr>
          <a:xfrm>
            <a:off x="136440" y="7088400"/>
            <a:ext cx="6909480" cy="466920"/>
          </a:xfrm>
          <a:prstGeom prst="rect">
            <a:avLst/>
          </a:prstGeom>
          <a:solidFill>
            <a:srgbClr val="ffffff"/>
          </a:solidFill>
          <a:ln w="25560">
            <a:solidFill>
              <a:srgbClr val="0f6fc6"/>
            </a:solidFill>
            <a:round/>
          </a:ln>
        </p:spPr>
        <p:txBody>
          <a:bodyPr bIns="50400" lIns="100800" rIns="100800" tIns="50400" wrap="none"/>
          <a:p>
            <a:r>
              <a:rPr lang="en-IN" sz="2400">
                <a:solidFill>
                  <a:srgbClr val="ffffff"/>
                </a:solidFill>
                <a:latin typeface="Times New Roman"/>
                <a:ea typeface="ＭＳ Ｐゴシック"/>
              </a:rPr>
              <a:t>Moderate spin-orbit effect – crossing of 4Σ, 2Σ and 2Π</a:t>
            </a:r>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6" name="TextShape 1"/>
          <p:cNvSpPr txBox="1"/>
          <p:nvPr/>
        </p:nvSpPr>
        <p:spPr>
          <a:xfrm>
            <a:off x="8736120" y="7007400"/>
            <a:ext cx="840960" cy="401400"/>
          </a:xfrm>
          <a:prstGeom prst="rect">
            <a:avLst/>
          </a:prstGeom>
        </p:spPr>
        <p:txBody>
          <a:bodyPr anchor="b" bIns="0" lIns="0" rIns="0" tIns="0"/>
          <a:p>
            <a:pPr algn="r"/>
            <a:fld id="{D1D12151-41F1-41D1-A191-6141F1005171}" type="slidenum">
              <a:rPr lang="en-IN" sz="1300">
                <a:solidFill>
                  <a:srgbClr val="035c75"/>
                </a:solidFill>
                <a:latin typeface="Constantia"/>
              </a:rPr>
              <a:t>&lt;number&gt;</a:t>
            </a:fld>
            <a:endParaRPr/>
          </a:p>
        </p:txBody>
      </p:sp>
      <p:sp>
        <p:nvSpPr>
          <p:cNvPr id="467" name="CustomShape 2"/>
          <p:cNvSpPr/>
          <p:nvPr/>
        </p:nvSpPr>
        <p:spPr>
          <a:xfrm>
            <a:off x="165960" y="0"/>
            <a:ext cx="4441680" cy="457560"/>
          </a:xfrm>
          <a:prstGeom prst="rect">
            <a:avLst/>
          </a:prstGeom>
          <a:solidFill>
            <a:srgbClr val="009dd9"/>
          </a:solidFill>
          <a:ln w="38160">
            <a:solidFill>
              <a:srgbClr val="ffffff"/>
            </a:solidFill>
            <a:round/>
          </a:ln>
        </p:spPr>
        <p:txBody>
          <a:bodyPr wrap="none"/>
          <a:p>
            <a:r>
              <a:rPr lang="en-IN" sz="2400">
                <a:solidFill>
                  <a:srgbClr val="ffffff"/>
                </a:solidFill>
                <a:latin typeface="Times New Roman"/>
                <a:ea typeface="ＭＳ Ｐゴシック"/>
              </a:rPr>
              <a:t>Spontaneous emission rate (sec-1) </a:t>
            </a:r>
            <a:endParaRPr/>
          </a:p>
        </p:txBody>
      </p:sp>
      <p:sp>
        <p:nvSpPr>
          <p:cNvPr id="468" name="CustomShape 3"/>
          <p:cNvSpPr/>
          <p:nvPr/>
        </p:nvSpPr>
        <p:spPr>
          <a:xfrm>
            <a:off x="5904360" y="203760"/>
            <a:ext cx="3949200" cy="7041240"/>
          </a:xfrm>
          <a:prstGeom prst="rect">
            <a:avLst/>
          </a:prstGeom>
          <a:solidFill>
            <a:srgbClr val="ffffff"/>
          </a:solidFill>
          <a:ln w="25560">
            <a:solidFill>
              <a:srgbClr val="0f6fc6"/>
            </a:solidFill>
            <a:round/>
          </a:ln>
        </p:spPr>
        <p:txBody>
          <a:bodyPr/>
          <a:p>
            <a:pPr>
              <a:buSzPct val="45000"/>
              <a:buFont typeface="Arial"/>
              <a:buChar char="•"/>
            </a:pPr>
            <a:r>
              <a:rPr lang="en-IN" sz="2400">
                <a:solidFill>
                  <a:srgbClr val="000000"/>
                </a:solidFill>
                <a:latin typeface="Times New Roman"/>
                <a:ea typeface="ＭＳ Ｐゴシック"/>
              </a:rPr>
              <a:t>(a) – 12Σ to 12Π</a:t>
            </a:r>
            <a:endParaRPr/>
          </a:p>
          <a:p>
            <a:r>
              <a:rPr lang="en-IN" sz="2400">
                <a:solidFill>
                  <a:srgbClr val="000000"/>
                </a:solidFill>
                <a:latin typeface="Times New Roman"/>
                <a:ea typeface="ＭＳ Ｐゴシック"/>
              </a:rPr>
              <a:t>   – </a:t>
            </a:r>
            <a:r>
              <a:rPr lang="en-IN" sz="2400">
                <a:solidFill>
                  <a:srgbClr val="000000"/>
                </a:solidFill>
                <a:latin typeface="Times New Roman"/>
                <a:ea typeface="ＭＳ Ｐゴシック"/>
              </a:rPr>
              <a:t>140000 /sec –not </a:t>
            </a:r>
            <a:endParaRPr/>
          </a:p>
          <a:p>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easy experimentally</a:t>
            </a:r>
            <a:endParaRPr/>
          </a:p>
          <a:p>
            <a:endParaRPr/>
          </a:p>
          <a:p>
            <a:pPr>
              <a:buSzPct val="45000"/>
              <a:buFont typeface="Arial"/>
              <a:buChar char="•"/>
            </a:pPr>
            <a:r>
              <a:rPr lang="en-IN" sz="2400">
                <a:solidFill>
                  <a:srgbClr val="000000"/>
                </a:solidFill>
                <a:latin typeface="Times New Roman"/>
                <a:ea typeface="ＭＳ Ｐゴシック"/>
              </a:rPr>
              <a:t>(b) – 12Σ to 22Σ</a:t>
            </a:r>
            <a:endParaRPr/>
          </a:p>
          <a:p>
            <a:r>
              <a:rPr lang="en-IN" sz="2400">
                <a:solidFill>
                  <a:srgbClr val="000000"/>
                </a:solidFill>
                <a:latin typeface="Times New Roman"/>
                <a:ea typeface="ＭＳ Ｐゴシック"/>
              </a:rPr>
              <a:t>  – </a:t>
            </a:r>
            <a:r>
              <a:rPr lang="en-IN" sz="2400">
                <a:solidFill>
                  <a:srgbClr val="000000"/>
                </a:solidFill>
                <a:latin typeface="Times New Roman"/>
                <a:ea typeface="ＭＳ Ｐゴシック"/>
              </a:rPr>
              <a:t>600000 /sec – not   easy but ok</a:t>
            </a:r>
            <a:endParaRPr/>
          </a:p>
          <a:p>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(sensitive detectors in UV)</a:t>
            </a:r>
            <a:endParaRPr/>
          </a:p>
          <a:p>
            <a:pPr>
              <a:buSzPct val="45000"/>
              <a:buFont typeface="Arial"/>
              <a:buChar char="•"/>
            </a:pPr>
            <a:r>
              <a:rPr lang="en-IN" sz="2400">
                <a:solidFill>
                  <a:srgbClr val="000000"/>
                </a:solidFill>
                <a:latin typeface="Times New Roman"/>
                <a:ea typeface="ＭＳ Ｐゴシック"/>
              </a:rPr>
              <a:t>(c) – 12Σ to 22Π</a:t>
            </a:r>
            <a:endParaRPr/>
          </a:p>
          <a:p>
            <a:r>
              <a:rPr lang="en-IN" sz="2400">
                <a:solidFill>
                  <a:srgbClr val="000000"/>
                </a:solidFill>
                <a:latin typeface="Times New Roman"/>
                <a:ea typeface="ＭＳ Ｐゴシック"/>
              </a:rPr>
              <a:t>  – </a:t>
            </a:r>
            <a:r>
              <a:rPr lang="en-IN" sz="2400">
                <a:solidFill>
                  <a:srgbClr val="000000"/>
                </a:solidFill>
                <a:latin typeface="Times New Roman"/>
                <a:ea typeface="ＭＳ Ｐゴシック"/>
              </a:rPr>
              <a:t>14000000 /sec  -  good </a:t>
            </a:r>
            <a:endParaRPr/>
          </a:p>
          <a:p>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observe fluorescence </a:t>
            </a:r>
            <a:endParaRPr/>
          </a:p>
          <a:p>
            <a:endParaRPr/>
          </a:p>
          <a:p>
            <a:pPr>
              <a:buSzPct val="45000"/>
              <a:buFont typeface="Arial"/>
              <a:buChar char="•"/>
            </a:pPr>
            <a:r>
              <a:rPr lang="en-IN" sz="2400">
                <a:solidFill>
                  <a:srgbClr val="000000"/>
                </a:solidFill>
                <a:latin typeface="Times New Roman"/>
                <a:ea typeface="ＭＳ Ｐゴシック"/>
              </a:rPr>
              <a:t>(d) – 12Σ to 32Σ </a:t>
            </a:r>
            <a:endParaRPr/>
          </a:p>
          <a:p>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- 30000000 /sec - very good</a:t>
            </a:r>
            <a:endParaRPr/>
          </a:p>
          <a:p>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 more than 107 /sec </a:t>
            </a:r>
            <a:endParaRPr/>
          </a:p>
          <a:p>
            <a:endParaRPr/>
          </a:p>
          <a:p>
            <a:r>
              <a:rPr lang="en-IN" sz="2400">
                <a:solidFill>
                  <a:srgbClr val="000000"/>
                </a:solidFill>
                <a:latin typeface="Times New Roman"/>
                <a:ea typeface="ＭＳ Ｐゴシック"/>
              </a:rPr>
              <a:t>Observe LIF spectrum using laser diode or Ti: Sapphire laser</a:t>
            </a:r>
            <a:endParaRPr/>
          </a:p>
        </p:txBody>
      </p:sp>
      <p:pic>
        <p:nvPicPr>
          <p:cNvPr descr="" id="469" name="Picture 1"/>
          <p:cNvPicPr/>
          <p:nvPr/>
        </p:nvPicPr>
        <p:blipFill>
          <a:blip r:embed="rId1"/>
          <a:stretch>
            <a:fillRect/>
          </a:stretch>
        </p:blipFill>
        <p:spPr>
          <a:xfrm>
            <a:off x="0" y="467640"/>
            <a:ext cx="5688000" cy="3582720"/>
          </a:xfrm>
          <a:prstGeom prst="rect">
            <a:avLst/>
          </a:prstGeom>
        </p:spPr>
      </p:pic>
      <p:pic>
        <p:nvPicPr>
          <p:cNvPr descr="" id="470" name="Picture 2"/>
          <p:cNvPicPr/>
          <p:nvPr/>
        </p:nvPicPr>
        <p:blipFill>
          <a:blip r:embed="rId2"/>
          <a:stretch>
            <a:fillRect/>
          </a:stretch>
        </p:blipFill>
        <p:spPr>
          <a:xfrm>
            <a:off x="792000" y="3917520"/>
            <a:ext cx="3168000" cy="3641760"/>
          </a:xfrm>
          <a:prstGeom prst="rect">
            <a:avLst/>
          </a:prstGeom>
        </p:spPr>
      </p:pic>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8" name="TextShape 1"/>
          <p:cNvSpPr txBox="1"/>
          <p:nvPr/>
        </p:nvSpPr>
        <p:spPr>
          <a:xfrm>
            <a:off x="8736120" y="7007400"/>
            <a:ext cx="840960" cy="401400"/>
          </a:xfrm>
          <a:prstGeom prst="rect">
            <a:avLst/>
          </a:prstGeom>
        </p:spPr>
        <p:txBody>
          <a:bodyPr anchor="b" bIns="0" lIns="0" rIns="0" tIns="0"/>
          <a:p>
            <a:pPr algn="r"/>
            <a:fld id="{31313131-2181-41D1-B101-1111D1B1A1D1}" type="slidenum">
              <a:rPr lang="en-IN" sz="1300">
                <a:solidFill>
                  <a:srgbClr val="035c75"/>
                </a:solidFill>
                <a:latin typeface="Constantia"/>
              </a:rPr>
              <a:t>&lt;number&gt;</a:t>
            </a:fld>
            <a:endParaRPr/>
          </a:p>
        </p:txBody>
      </p:sp>
      <p:sp>
        <p:nvSpPr>
          <p:cNvPr id="49" name="CustomShape 2"/>
          <p:cNvSpPr/>
          <p:nvPr/>
        </p:nvSpPr>
        <p:spPr>
          <a:xfrm>
            <a:off x="431640" y="0"/>
            <a:ext cx="9000360" cy="640440"/>
          </a:xfrm>
          <a:prstGeom prst="rect">
            <a:avLst/>
          </a:prstGeom>
          <a:solidFill>
            <a:srgbClr val="009dd9"/>
          </a:solidFill>
          <a:ln w="38160">
            <a:solidFill>
              <a:srgbClr val="ffffff"/>
            </a:solidFill>
            <a:round/>
          </a:ln>
        </p:spPr>
        <p:txBody>
          <a:bodyPr/>
          <a:p>
            <a:r>
              <a:rPr lang="en-IN" sz="2400">
                <a:solidFill>
                  <a:srgbClr val="000000"/>
                </a:solidFill>
                <a:latin typeface="Times New Roman"/>
                <a:ea typeface="ＭＳ Ｐゴシック"/>
              </a:rPr>
              <a:t> </a:t>
            </a:r>
            <a:r>
              <a:rPr b="1" lang="en-IN" sz="3600">
                <a:solidFill>
                  <a:srgbClr val="ffffff"/>
                </a:solidFill>
                <a:latin typeface="Times New Roman"/>
                <a:ea typeface="ＭＳ Ｐゴシック"/>
              </a:rPr>
              <a:t>Dynamical and Non-dynamical Correlations </a:t>
            </a:r>
            <a:endParaRPr/>
          </a:p>
        </p:txBody>
      </p:sp>
      <p:sp>
        <p:nvSpPr>
          <p:cNvPr id="50" name="CustomShape 3"/>
          <p:cNvSpPr/>
          <p:nvPr/>
        </p:nvSpPr>
        <p:spPr>
          <a:xfrm>
            <a:off x="287640" y="6975000"/>
            <a:ext cx="4104000" cy="610200"/>
          </a:xfrm>
          <a:prstGeom prst="rect">
            <a:avLst/>
          </a:prstGeom>
        </p:spPr>
        <p:txBody>
          <a:bodyPr/>
          <a:p>
            <a:r>
              <a:rPr lang="en-IN" sz="1700">
                <a:solidFill>
                  <a:srgbClr val="000000"/>
                </a:solidFill>
                <a:latin typeface="Times New Roman"/>
                <a:ea typeface="ＭＳ Ｐゴシック"/>
              </a:rPr>
              <a:t>Courtesy: Prof. David Sherrill, Georgia Institute of Technology</a:t>
            </a:r>
            <a:endParaRPr/>
          </a:p>
        </p:txBody>
      </p:sp>
      <p:pic>
        <p:nvPicPr>
          <p:cNvPr descr="" id="51" name="Picture 5"/>
          <p:cNvPicPr/>
          <p:nvPr/>
        </p:nvPicPr>
        <p:blipFill>
          <a:blip r:embed="rId1"/>
          <a:stretch>
            <a:fillRect/>
          </a:stretch>
        </p:blipFill>
        <p:spPr>
          <a:xfrm>
            <a:off x="0" y="4140000"/>
            <a:ext cx="4584600" cy="2304000"/>
          </a:xfrm>
          <a:prstGeom prst="rect">
            <a:avLst/>
          </a:prstGeom>
        </p:spPr>
      </p:pic>
      <p:sp>
        <p:nvSpPr>
          <p:cNvPr id="52" name="CustomShape 4"/>
          <p:cNvSpPr/>
          <p:nvPr/>
        </p:nvSpPr>
        <p:spPr>
          <a:xfrm>
            <a:off x="215640" y="899640"/>
            <a:ext cx="9576720" cy="2286360"/>
          </a:xfrm>
          <a:prstGeom prst="rect">
            <a:avLst/>
          </a:prstGeom>
          <a:gradFill>
            <a:gsLst>
              <a:gs pos="0">
                <a:srgbClr val="979797"/>
              </a:gs>
              <a:gs pos="100000">
                <a:srgbClr val="f9f9f9"/>
              </a:gs>
            </a:gsLst>
            <a:path path="circle"/>
          </a:gradFill>
          <a:ln w="9360">
            <a:solidFill>
              <a:srgbClr val="000000"/>
            </a:solidFill>
            <a:round/>
          </a:ln>
        </p:spPr>
        <p:txBody>
          <a:bodyPr/>
          <a:p>
            <a:pPr>
              <a:buSzPct val="45000"/>
              <a:buFont typeface="Wingdings"/>
              <a:buChar char="ü"/>
            </a:pPr>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HF level - Inter electronic repulsions are considered in an average way.</a:t>
            </a:r>
            <a:endParaRPr/>
          </a:p>
          <a:p>
            <a:pPr>
              <a:buSzPct val="45000"/>
              <a:buFont typeface="Wingdings"/>
              <a:buChar char="ü"/>
            </a:pPr>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HF neglects instantaneous electron-electron repulsions.</a:t>
            </a:r>
            <a:endParaRPr/>
          </a:p>
          <a:p>
            <a:pPr>
              <a:buSzPct val="45000"/>
              <a:buFont typeface="Wingdings"/>
              <a:buChar char="ü"/>
            </a:pPr>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Correlation energy is the difference between Full CI and HF.</a:t>
            </a:r>
            <a:endParaRPr/>
          </a:p>
          <a:p>
            <a:pPr>
              <a:buSzPct val="45000"/>
              <a:buFont typeface="Wingdings"/>
              <a:buChar char="ü"/>
            </a:pPr>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Correlation energy is obtained by fully allowing the electrons to see and  avoid each other – correlation related to movement of electrons </a:t>
            </a:r>
            <a:r>
              <a:rPr b="1" lang="en-IN" sz="2400" u="sng">
                <a:solidFill>
                  <a:srgbClr val="000000"/>
                </a:solidFill>
                <a:latin typeface="Times New Roman"/>
                <a:ea typeface="ＭＳ Ｐゴシック"/>
              </a:rPr>
              <a:t>–“Dynamic Correlation”</a:t>
            </a:r>
            <a:endParaRPr/>
          </a:p>
        </p:txBody>
      </p:sp>
      <p:sp>
        <p:nvSpPr>
          <p:cNvPr id="53" name="CustomShape 5"/>
          <p:cNvSpPr/>
          <p:nvPr/>
        </p:nvSpPr>
        <p:spPr>
          <a:xfrm>
            <a:off x="4752360" y="3996000"/>
            <a:ext cx="5328000" cy="3017880"/>
          </a:xfrm>
          <a:prstGeom prst="rect">
            <a:avLst/>
          </a:prstGeom>
          <a:gradFill>
            <a:gsLst>
              <a:gs pos="0">
                <a:srgbClr val="979797"/>
              </a:gs>
              <a:gs pos="100000">
                <a:srgbClr val="f9f9f9"/>
              </a:gs>
            </a:gsLst>
            <a:path path="circle"/>
          </a:gradFill>
          <a:ln w="9360">
            <a:solidFill>
              <a:srgbClr val="000000"/>
            </a:solidFill>
            <a:round/>
          </a:ln>
        </p:spPr>
        <p:txBody>
          <a:bodyPr/>
          <a:p>
            <a:pPr>
              <a:buSzPct val="45000"/>
              <a:buFont typeface="Wingdings"/>
              <a:buChar char="ü"/>
            </a:pPr>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At R &gt; Re, as electrons are further apart, dynamical correlation should become less important .</a:t>
            </a:r>
            <a:endParaRPr/>
          </a:p>
          <a:p>
            <a:pPr>
              <a:buSzPct val="45000"/>
              <a:buFont typeface="Wingdings"/>
              <a:buChar char="ü"/>
            </a:pPr>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Correlation increases with stretching..</a:t>
            </a:r>
            <a:endParaRPr/>
          </a:p>
          <a:p>
            <a:pPr>
              <a:buSzPct val="45000"/>
              <a:buFont typeface="Wingdings"/>
              <a:buChar char="ü"/>
            </a:pPr>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Some correlation is missing in HF. It does not account for nearly degenerate electron configurations – </a:t>
            </a:r>
            <a:r>
              <a:rPr b="1" lang="en-IN" sz="2400" u="sng">
                <a:solidFill>
                  <a:srgbClr val="000000"/>
                </a:solidFill>
                <a:latin typeface="Times New Roman"/>
                <a:ea typeface="ＭＳ Ｐゴシック"/>
              </a:rPr>
              <a:t>“Non Dynamic Correlation”</a:t>
            </a:r>
            <a:endParaRPr/>
          </a:p>
        </p:txBody>
      </p:sp>
    </p:spTree>
  </p:cSld>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471" name="Picture 2"/>
          <p:cNvPicPr/>
          <p:nvPr/>
        </p:nvPicPr>
        <p:blipFill>
          <a:blip r:embed="rId1"/>
          <a:stretch>
            <a:fillRect/>
          </a:stretch>
        </p:blipFill>
        <p:spPr>
          <a:xfrm>
            <a:off x="0" y="250920"/>
            <a:ext cx="9556560" cy="6619680"/>
          </a:xfrm>
          <a:prstGeom prst="rect">
            <a:avLst/>
          </a:prstGeom>
        </p:spPr>
      </p:pic>
      <p:sp>
        <p:nvSpPr>
          <p:cNvPr id="472" name="CustomShape 1"/>
          <p:cNvSpPr/>
          <p:nvPr/>
        </p:nvSpPr>
        <p:spPr>
          <a:xfrm>
            <a:off x="6006240" y="6729480"/>
            <a:ext cx="3359520" cy="823320"/>
          </a:xfrm>
          <a:prstGeom prst="rect">
            <a:avLst/>
          </a:prstGeom>
        </p:spPr>
        <p:txBody>
          <a:bodyPr wrap="none"/>
          <a:p>
            <a:r>
              <a:rPr lang="en-IN" sz="2400">
                <a:solidFill>
                  <a:srgbClr val="000000"/>
                </a:solidFill>
                <a:latin typeface="Times New Roman"/>
              </a:rPr>
              <a:t>Takahashi sensei – talk @</a:t>
            </a:r>
            <a:endParaRPr/>
          </a:p>
          <a:p>
            <a:r>
              <a:rPr lang="en-IN" sz="2400">
                <a:solidFill>
                  <a:srgbClr val="000000"/>
                </a:solidFill>
                <a:latin typeface="Times New Roman"/>
              </a:rPr>
              <a:t>FPAU – 19-20-May-2012</a:t>
            </a:r>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473" name="Picture 2"/>
          <p:cNvPicPr/>
          <p:nvPr/>
        </p:nvPicPr>
        <p:blipFill>
          <a:blip r:embed="rId1"/>
          <a:stretch>
            <a:fillRect/>
          </a:stretch>
        </p:blipFill>
        <p:spPr>
          <a:xfrm>
            <a:off x="216000" y="250920"/>
            <a:ext cx="9450000" cy="6543360"/>
          </a:xfrm>
          <a:prstGeom prst="rect">
            <a:avLst/>
          </a:prstGeom>
        </p:spPr>
      </p:pic>
      <p:sp>
        <p:nvSpPr>
          <p:cNvPr id="474" name="CustomShape 1"/>
          <p:cNvSpPr/>
          <p:nvPr/>
        </p:nvSpPr>
        <p:spPr>
          <a:xfrm>
            <a:off x="6006240" y="6729480"/>
            <a:ext cx="3359520" cy="823320"/>
          </a:xfrm>
          <a:prstGeom prst="rect">
            <a:avLst/>
          </a:prstGeom>
        </p:spPr>
        <p:txBody>
          <a:bodyPr wrap="none"/>
          <a:p>
            <a:r>
              <a:rPr lang="en-IN" sz="2400">
                <a:solidFill>
                  <a:srgbClr val="000000"/>
                </a:solidFill>
                <a:latin typeface="Times New Roman"/>
              </a:rPr>
              <a:t>Takahashi sensei – talk @</a:t>
            </a:r>
            <a:endParaRPr/>
          </a:p>
          <a:p>
            <a:r>
              <a:rPr lang="en-IN" sz="2400">
                <a:solidFill>
                  <a:srgbClr val="000000"/>
                </a:solidFill>
                <a:latin typeface="Times New Roman"/>
              </a:rPr>
              <a:t>FPUA – 19-20-May-2012</a:t>
            </a:r>
            <a:endParaRPr/>
          </a:p>
        </p:txBody>
      </p:sp>
    </p:spTree>
  </p:cSld>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5" name="TextShape 1"/>
          <p:cNvSpPr txBox="1"/>
          <p:nvPr/>
        </p:nvSpPr>
        <p:spPr>
          <a:xfrm>
            <a:off x="8736120" y="7007400"/>
            <a:ext cx="840960" cy="401400"/>
          </a:xfrm>
          <a:prstGeom prst="rect">
            <a:avLst/>
          </a:prstGeom>
        </p:spPr>
        <p:txBody>
          <a:bodyPr anchor="b" bIns="0" lIns="0" rIns="0" tIns="0"/>
          <a:p>
            <a:pPr algn="r"/>
            <a:fld id="{411141B1-0141-4141-9181-415121D1F1C1}" type="slidenum">
              <a:rPr lang="en-IN" sz="1300">
                <a:solidFill>
                  <a:srgbClr val="035c75"/>
                </a:solidFill>
                <a:latin typeface="Constantia"/>
              </a:rPr>
              <a:t>&lt;number&gt;</a:t>
            </a:fld>
            <a:endParaRPr/>
          </a:p>
        </p:txBody>
      </p:sp>
      <p:sp>
        <p:nvSpPr>
          <p:cNvPr id="476" name="CustomShape 2"/>
          <p:cNvSpPr/>
          <p:nvPr/>
        </p:nvSpPr>
        <p:spPr>
          <a:xfrm>
            <a:off x="115560" y="0"/>
            <a:ext cx="9964440" cy="832680"/>
          </a:xfrm>
          <a:prstGeom prst="rect">
            <a:avLst/>
          </a:prstGeom>
          <a:solidFill>
            <a:srgbClr val="ffffff"/>
          </a:solidFill>
          <a:ln w="25560">
            <a:solidFill>
              <a:srgbClr val="0f6fc6"/>
            </a:solidFill>
            <a:round/>
          </a:ln>
        </p:spPr>
        <p:txBody>
          <a:bodyPr bIns="50400" lIns="100800" rIns="100800" tIns="50400"/>
          <a:p>
            <a:r>
              <a:rPr lang="en-IN" sz="2400">
                <a:solidFill>
                  <a:srgbClr val="ffffff"/>
                </a:solidFill>
                <a:latin typeface="Times New Roman"/>
                <a:ea typeface="ＭＳ Ｐゴシック"/>
              </a:rPr>
              <a:t>Atomic calculations (validating  whether the basis sets can represent the ground and excited states  of atoms) – MS-CASPT2 – largest ANO-RCC basis sets</a:t>
            </a:r>
            <a:endParaRPr/>
          </a:p>
        </p:txBody>
      </p:sp>
      <p:sp>
        <p:nvSpPr>
          <p:cNvPr id="477" name="CustomShape 3"/>
          <p:cNvSpPr/>
          <p:nvPr/>
        </p:nvSpPr>
        <p:spPr>
          <a:xfrm>
            <a:off x="0" y="5980680"/>
            <a:ext cx="3849120" cy="1929960"/>
          </a:xfrm>
          <a:prstGeom prst="rect">
            <a:avLst/>
          </a:prstGeom>
          <a:solidFill>
            <a:srgbClr val="ffffff"/>
          </a:solidFill>
          <a:ln w="25560">
            <a:solidFill>
              <a:srgbClr val="0f6fc6"/>
            </a:solidFill>
            <a:round/>
          </a:ln>
        </p:spPr>
        <p:txBody>
          <a:bodyPr bIns="50400" lIns="100800" rIns="100800" tIns="50400"/>
          <a:p>
            <a:r>
              <a:rPr lang="en-IN" sz="2400">
                <a:solidFill>
                  <a:srgbClr val="ffffff"/>
                </a:solidFill>
                <a:latin typeface="Times New Roman"/>
                <a:ea typeface="ＭＳ Ｐゴシック"/>
              </a:rPr>
              <a:t>Excitation energy error estimate (3rd Calculation)</a:t>
            </a:r>
            <a:endParaRPr/>
          </a:p>
          <a:p>
            <a:r>
              <a:rPr lang="en-IN" sz="2400">
                <a:solidFill>
                  <a:srgbClr val="ffffff"/>
                </a:solidFill>
                <a:latin typeface="Times New Roman"/>
                <a:ea typeface="ＭＳ Ｐゴシック"/>
              </a:rPr>
              <a:t>1S, 3P, 1P, 3D, 3S and 1S &lt;  4%</a:t>
            </a:r>
            <a:endParaRPr/>
          </a:p>
          <a:p>
            <a:r>
              <a:rPr lang="en-IN" sz="2400">
                <a:solidFill>
                  <a:srgbClr val="ffffff"/>
                </a:solidFill>
                <a:latin typeface="Times New Roman"/>
                <a:ea typeface="ＭＳ Ｐゴシック"/>
              </a:rPr>
              <a:t>1D &lt; 5%</a:t>
            </a:r>
            <a:endParaRPr/>
          </a:p>
        </p:txBody>
      </p:sp>
    </p:spTree>
  </p:cSld>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8" name="TextShape 1"/>
          <p:cNvSpPr txBox="1"/>
          <p:nvPr/>
        </p:nvSpPr>
        <p:spPr>
          <a:xfrm>
            <a:off x="8736120" y="7007400"/>
            <a:ext cx="840960" cy="401400"/>
          </a:xfrm>
          <a:prstGeom prst="rect">
            <a:avLst/>
          </a:prstGeom>
        </p:spPr>
        <p:txBody>
          <a:bodyPr anchor="b" bIns="0" lIns="0" rIns="0" tIns="0"/>
          <a:p>
            <a:pPr algn="r"/>
            <a:fld id="{D1B181D1-0101-4141-81D1-A19121116181}" type="slidenum">
              <a:rPr lang="en-IN" sz="1300">
                <a:solidFill>
                  <a:srgbClr val="035c75"/>
                </a:solidFill>
                <a:latin typeface="Constantia"/>
              </a:rPr>
              <a:t>&lt;number&gt;</a:t>
            </a:fld>
            <a:endParaRPr/>
          </a:p>
        </p:txBody>
      </p:sp>
      <p:sp>
        <p:nvSpPr>
          <p:cNvPr id="479" name="CustomShape 2"/>
          <p:cNvSpPr/>
          <p:nvPr/>
        </p:nvSpPr>
        <p:spPr>
          <a:xfrm>
            <a:off x="3570120" y="2430360"/>
            <a:ext cx="4277520" cy="832680"/>
          </a:xfrm>
          <a:prstGeom prst="rect">
            <a:avLst/>
          </a:prstGeom>
          <a:solidFill>
            <a:srgbClr val="ffffff"/>
          </a:solidFill>
          <a:ln w="25560">
            <a:solidFill>
              <a:srgbClr val="0f6fc6"/>
            </a:solidFill>
            <a:round/>
          </a:ln>
        </p:spPr>
        <p:txBody>
          <a:bodyPr bIns="50400" lIns="100800" rIns="100800" tIns="50400" wrap="none"/>
          <a:p>
            <a:r>
              <a:rPr lang="en-IN" sz="2400">
                <a:solidFill>
                  <a:srgbClr val="ffffff"/>
                </a:solidFill>
                <a:latin typeface="Times New Roman"/>
                <a:ea typeface="ＭＳ Ｐゴシック"/>
              </a:rPr>
              <a:t>Excitation energy  error estimate </a:t>
            </a:r>
            <a:endParaRPr/>
          </a:p>
          <a:p>
            <a:r>
              <a:rPr lang="en-IN" sz="2400">
                <a:solidFill>
                  <a:srgbClr val="ffffff"/>
                </a:solidFill>
                <a:latin typeface="Times New Roman"/>
                <a:ea typeface="ＭＳ Ｐゴシック"/>
              </a:rPr>
              <a:t>3P &lt; 5% and 1P &lt; 2%</a:t>
            </a:r>
            <a:endParaRPr/>
          </a:p>
        </p:txBody>
      </p:sp>
      <p:sp>
        <p:nvSpPr>
          <p:cNvPr id="480" name="CustomShape 3"/>
          <p:cNvSpPr/>
          <p:nvPr/>
        </p:nvSpPr>
        <p:spPr>
          <a:xfrm>
            <a:off x="1366920" y="3275640"/>
            <a:ext cx="7092360" cy="466920"/>
          </a:xfrm>
          <a:prstGeom prst="rect">
            <a:avLst/>
          </a:prstGeom>
          <a:solidFill>
            <a:srgbClr val="ffffff"/>
          </a:solidFill>
          <a:ln w="25560">
            <a:solidFill>
              <a:srgbClr val="0f6fc6"/>
            </a:solidFill>
            <a:round/>
          </a:ln>
        </p:spPr>
        <p:txBody>
          <a:bodyPr bIns="50400" lIns="100800" rIns="100800" tIns="50400" wrap="none"/>
          <a:p>
            <a:r>
              <a:rPr b="1" lang="en-IN" sz="2400">
                <a:solidFill>
                  <a:srgbClr val="ffffff"/>
                </a:solidFill>
                <a:latin typeface="Times New Roman"/>
                <a:ea typeface="ＭＳ Ｐゴシック"/>
              </a:rPr>
              <a:t>HgYb Ground state - State specific CASPT2 method </a:t>
            </a:r>
            <a:endParaRPr/>
          </a:p>
        </p:txBody>
      </p:sp>
      <p:pic>
        <p:nvPicPr>
          <p:cNvPr descr="" id="481" name="Picture 8"/>
          <p:cNvPicPr/>
          <p:nvPr/>
        </p:nvPicPr>
        <p:blipFill>
          <a:blip r:embed="rId1"/>
          <a:stretch>
            <a:fillRect/>
          </a:stretch>
        </p:blipFill>
        <p:spPr>
          <a:xfrm>
            <a:off x="277200" y="4573440"/>
            <a:ext cx="3730680" cy="2063520"/>
          </a:xfrm>
          <a:prstGeom prst="rect">
            <a:avLst/>
          </a:prstGeom>
        </p:spPr>
      </p:pic>
      <p:sp>
        <p:nvSpPr>
          <p:cNvPr id="482" name="CustomShape 4"/>
          <p:cNvSpPr/>
          <p:nvPr/>
        </p:nvSpPr>
        <p:spPr>
          <a:xfrm>
            <a:off x="4325760" y="3700440"/>
            <a:ext cx="5472360" cy="832680"/>
          </a:xfrm>
          <a:prstGeom prst="rect">
            <a:avLst/>
          </a:prstGeom>
          <a:solidFill>
            <a:srgbClr val="ffffff"/>
          </a:solidFill>
          <a:ln w="25560">
            <a:solidFill>
              <a:srgbClr val="009dd9"/>
            </a:solidFill>
            <a:round/>
          </a:ln>
        </p:spPr>
        <p:txBody>
          <a:bodyPr bIns="50400" lIns="100800" rIns="100800" tIns="50400"/>
          <a:p>
            <a:r>
              <a:rPr lang="en-IN" sz="2400">
                <a:solidFill>
                  <a:srgbClr val="ffffff"/>
                </a:solidFill>
                <a:latin typeface="Times New Roman"/>
                <a:ea typeface="ＭＳ Ｐゴシック"/>
              </a:rPr>
              <a:t>RAS space: 5220 (9 orbitals – 6s,*s, 6p –Yb   7s,7p - Hg) – 4 electrons</a:t>
            </a:r>
            <a:endParaRPr/>
          </a:p>
        </p:txBody>
      </p:sp>
      <p:sp>
        <p:nvSpPr>
          <p:cNvPr id="483" name="CustomShape 5"/>
          <p:cNvSpPr/>
          <p:nvPr/>
        </p:nvSpPr>
        <p:spPr>
          <a:xfrm>
            <a:off x="277200" y="3780000"/>
            <a:ext cx="3492360" cy="1198440"/>
          </a:xfrm>
          <a:prstGeom prst="rect">
            <a:avLst/>
          </a:prstGeom>
          <a:solidFill>
            <a:srgbClr val="ffffff"/>
          </a:solidFill>
          <a:ln w="25560">
            <a:solidFill>
              <a:srgbClr val="0f6fc6"/>
            </a:solidFill>
            <a:round/>
          </a:ln>
        </p:spPr>
        <p:txBody>
          <a:bodyPr bIns="50400" lIns="100800" rIns="100800" tIns="50400"/>
          <a:p>
            <a:r>
              <a:rPr lang="en-IN" sz="2400">
                <a:solidFill>
                  <a:srgbClr val="ffffff"/>
                </a:solidFill>
                <a:latin typeface="Times New Roman"/>
                <a:ea typeface="ＭＳ Ｐゴシック"/>
              </a:rPr>
              <a:t>RAS space: 4220 (8 orbitals – 6s,6p – Yb and 7s,7p - Hg) – 4 electrons</a:t>
            </a:r>
            <a:endParaRPr/>
          </a:p>
        </p:txBody>
      </p:sp>
      <p:pic>
        <p:nvPicPr>
          <p:cNvPr descr="" id="484" name="Picture 3"/>
          <p:cNvPicPr/>
          <p:nvPr/>
        </p:nvPicPr>
        <p:blipFill>
          <a:blip r:embed="rId2"/>
          <a:stretch>
            <a:fillRect/>
          </a:stretch>
        </p:blipFill>
        <p:spPr>
          <a:xfrm>
            <a:off x="5184360" y="4644000"/>
            <a:ext cx="3333600" cy="2220840"/>
          </a:xfrm>
          <a:prstGeom prst="rect">
            <a:avLst/>
          </a:prstGeom>
        </p:spPr>
      </p:pic>
      <p:sp>
        <p:nvSpPr>
          <p:cNvPr id="485" name="CustomShape 6"/>
          <p:cNvSpPr/>
          <p:nvPr/>
        </p:nvSpPr>
        <p:spPr>
          <a:xfrm>
            <a:off x="7211160" y="6012000"/>
            <a:ext cx="3200040" cy="1198440"/>
          </a:xfrm>
          <a:prstGeom prst="rect">
            <a:avLst/>
          </a:prstGeom>
          <a:solidFill>
            <a:srgbClr val="ffffff"/>
          </a:solidFill>
          <a:ln w="25560">
            <a:solidFill>
              <a:srgbClr val="009dd9"/>
            </a:solidFill>
            <a:round/>
          </a:ln>
        </p:spPr>
        <p:txBody>
          <a:bodyPr bIns="50400" lIns="100800" rIns="100800" tIns="50400" wrap="none"/>
          <a:p>
            <a:r>
              <a:rPr lang="en-IN" sz="2400">
                <a:solidFill>
                  <a:srgbClr val="ffffff"/>
                </a:solidFill>
                <a:latin typeface="Times New Roman"/>
                <a:ea typeface="ＭＳ Ｐゴシック"/>
              </a:rPr>
              <a:t>Re = 6.62 a.u.</a:t>
            </a:r>
            <a:endParaRPr/>
          </a:p>
          <a:p>
            <a:r>
              <a:rPr lang="en-IN" sz="2400">
                <a:solidFill>
                  <a:srgbClr val="ffffff"/>
                </a:solidFill>
                <a:latin typeface="Constantia"/>
                <a:ea typeface="ＭＳ Ｐゴシック"/>
              </a:rPr>
              <a:t>Ωe = 36.7 cm-1</a:t>
            </a:r>
            <a:endParaRPr/>
          </a:p>
          <a:p>
            <a:r>
              <a:rPr lang="en-IN" sz="2400">
                <a:solidFill>
                  <a:srgbClr val="ffffff"/>
                </a:solidFill>
                <a:latin typeface="Constantia"/>
                <a:ea typeface="ＭＳ Ｐゴシック"/>
              </a:rPr>
              <a:t>De = 2340.39 cm-1</a:t>
            </a:r>
            <a:endParaRPr/>
          </a:p>
        </p:txBody>
      </p:sp>
      <p:sp>
        <p:nvSpPr>
          <p:cNvPr id="486" name="CustomShape 7"/>
          <p:cNvSpPr/>
          <p:nvPr/>
        </p:nvSpPr>
        <p:spPr>
          <a:xfrm>
            <a:off x="2302560" y="6012000"/>
            <a:ext cx="3200040" cy="1198440"/>
          </a:xfrm>
          <a:prstGeom prst="rect">
            <a:avLst/>
          </a:prstGeom>
          <a:solidFill>
            <a:srgbClr val="ffffff"/>
          </a:solidFill>
          <a:ln w="25560">
            <a:solidFill>
              <a:srgbClr val="009dd9"/>
            </a:solidFill>
            <a:round/>
          </a:ln>
        </p:spPr>
        <p:txBody>
          <a:bodyPr bIns="50400" lIns="100800" rIns="100800" tIns="50400" wrap="none"/>
          <a:p>
            <a:r>
              <a:rPr lang="en-IN" sz="2400">
                <a:solidFill>
                  <a:srgbClr val="ffffff"/>
                </a:solidFill>
                <a:latin typeface="Times New Roman"/>
                <a:ea typeface="ＭＳ Ｐゴシック"/>
              </a:rPr>
              <a:t>Re = 6.63 a.u.</a:t>
            </a:r>
            <a:endParaRPr/>
          </a:p>
          <a:p>
            <a:r>
              <a:rPr lang="en-IN" sz="2400">
                <a:solidFill>
                  <a:srgbClr val="ffffff"/>
                </a:solidFill>
                <a:latin typeface="Constantia"/>
                <a:ea typeface="ＭＳ Ｐゴシック"/>
              </a:rPr>
              <a:t>Ωe = 35.6 cm-1</a:t>
            </a:r>
            <a:endParaRPr/>
          </a:p>
          <a:p>
            <a:r>
              <a:rPr lang="en-IN" sz="2400">
                <a:solidFill>
                  <a:srgbClr val="ffffff"/>
                </a:solidFill>
                <a:latin typeface="Constantia"/>
                <a:ea typeface="ＭＳ Ｐゴシック"/>
              </a:rPr>
              <a:t>De = 2397.14 cm-1</a:t>
            </a:r>
            <a:endParaRPr/>
          </a:p>
        </p:txBody>
      </p:sp>
    </p:spTree>
  </p:cSld>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87" name="TextShape 1"/>
          <p:cNvSpPr txBox="1"/>
          <p:nvPr/>
        </p:nvSpPr>
        <p:spPr>
          <a:xfrm>
            <a:off x="8736120" y="7007400"/>
            <a:ext cx="840960" cy="401400"/>
          </a:xfrm>
          <a:prstGeom prst="rect">
            <a:avLst/>
          </a:prstGeom>
        </p:spPr>
        <p:txBody>
          <a:bodyPr anchor="b" bIns="0" lIns="0" rIns="0" tIns="0"/>
          <a:p>
            <a:pPr algn="r"/>
            <a:fld id="{D1F101F1-4161-4171-B181-C1F1D1A1F1B1}" type="slidenum">
              <a:rPr lang="en-IN" sz="1300">
                <a:solidFill>
                  <a:srgbClr val="035c75"/>
                </a:solidFill>
                <a:latin typeface="Constantia"/>
              </a:rPr>
              <a:t>&lt;number&gt;</a:t>
            </a:fld>
            <a:endParaRPr/>
          </a:p>
        </p:txBody>
      </p:sp>
      <p:sp>
        <p:nvSpPr>
          <p:cNvPr id="488" name="CustomShape 2"/>
          <p:cNvSpPr/>
          <p:nvPr/>
        </p:nvSpPr>
        <p:spPr>
          <a:xfrm>
            <a:off x="309240" y="3419640"/>
            <a:ext cx="9410400" cy="832680"/>
          </a:xfrm>
          <a:prstGeom prst="rect">
            <a:avLst/>
          </a:prstGeom>
          <a:solidFill>
            <a:srgbClr val="ffffff"/>
          </a:solidFill>
          <a:ln w="25560">
            <a:solidFill>
              <a:srgbClr val="009dd9"/>
            </a:solidFill>
            <a:round/>
          </a:ln>
        </p:spPr>
        <p:txBody>
          <a:bodyPr bIns="50400" lIns="100800" rIns="100800" tIns="50400" wrap="none"/>
          <a:p>
            <a:r>
              <a:rPr b="1" lang="en-IN" sz="2400">
                <a:solidFill>
                  <a:srgbClr val="ffffff"/>
                </a:solidFill>
                <a:latin typeface="Times New Roman"/>
                <a:ea typeface="ＭＳ Ｐゴシック"/>
              </a:rPr>
              <a:t>Comparison of CASPT2 (7331)(state specific/average) with CCSD(T) –</a:t>
            </a:r>
            <a:endParaRPr/>
          </a:p>
          <a:p>
            <a:r>
              <a:rPr b="1" lang="en-IN" sz="2400">
                <a:solidFill>
                  <a:srgbClr val="ffffff"/>
                </a:solidFill>
                <a:latin typeface="Times New Roman"/>
                <a:ea typeface="ＭＳ Ｐゴシック"/>
              </a:rPr>
              <a:t> </a:t>
            </a:r>
            <a:r>
              <a:rPr b="1" lang="en-IN" sz="2400">
                <a:solidFill>
                  <a:srgbClr val="ffffff"/>
                </a:solidFill>
                <a:latin typeface="Times New Roman"/>
                <a:ea typeface="ＭＳ Ｐゴシック"/>
              </a:rPr>
              <a:t>ground state of HgYb molecule</a:t>
            </a:r>
            <a:endParaRPr/>
          </a:p>
        </p:txBody>
      </p:sp>
      <p:pic>
        <p:nvPicPr>
          <p:cNvPr descr="" id="489" name="Picture 3"/>
          <p:cNvPicPr/>
          <p:nvPr/>
        </p:nvPicPr>
        <p:blipFill>
          <a:blip r:embed="rId1"/>
          <a:stretch>
            <a:fillRect/>
          </a:stretch>
        </p:blipFill>
        <p:spPr>
          <a:xfrm>
            <a:off x="198000" y="4414680"/>
            <a:ext cx="2975760" cy="1983960"/>
          </a:xfrm>
          <a:prstGeom prst="rect">
            <a:avLst/>
          </a:prstGeom>
        </p:spPr>
      </p:pic>
      <p:sp>
        <p:nvSpPr>
          <p:cNvPr id="490" name="CustomShape 3"/>
          <p:cNvSpPr/>
          <p:nvPr/>
        </p:nvSpPr>
        <p:spPr>
          <a:xfrm>
            <a:off x="936720" y="5980680"/>
            <a:ext cx="2576880" cy="1564200"/>
          </a:xfrm>
          <a:prstGeom prst="rect">
            <a:avLst/>
          </a:prstGeom>
          <a:solidFill>
            <a:srgbClr val="ffffff"/>
          </a:solidFill>
          <a:ln w="25560">
            <a:solidFill>
              <a:srgbClr val="009dd9"/>
            </a:solidFill>
            <a:round/>
          </a:ln>
        </p:spPr>
        <p:txBody>
          <a:bodyPr bIns="50400" lIns="100800" rIns="100800" tIns="50400" wrap="none"/>
          <a:p>
            <a:r>
              <a:rPr lang="en-IN" sz="2400" u="sng">
                <a:solidFill>
                  <a:srgbClr val="ffffff"/>
                </a:solidFill>
                <a:latin typeface="Times New Roman"/>
                <a:ea typeface="ＭＳ Ｐゴシック"/>
              </a:rPr>
              <a:t>State specific</a:t>
            </a:r>
            <a:endParaRPr/>
          </a:p>
          <a:p>
            <a:r>
              <a:rPr lang="en-IN" sz="2400">
                <a:solidFill>
                  <a:srgbClr val="ffffff"/>
                </a:solidFill>
                <a:latin typeface="Times New Roman"/>
                <a:ea typeface="ＭＳ Ｐゴシック"/>
              </a:rPr>
              <a:t>Re = 6.52 a.u.</a:t>
            </a:r>
            <a:endParaRPr/>
          </a:p>
          <a:p>
            <a:r>
              <a:rPr lang="en-IN" sz="2400">
                <a:solidFill>
                  <a:srgbClr val="ffffff"/>
                </a:solidFill>
                <a:latin typeface="Times New Roman"/>
                <a:ea typeface="ＭＳ Ｐゴシック"/>
              </a:rPr>
              <a:t>Ωe = 38.7 cm-1</a:t>
            </a:r>
            <a:endParaRPr/>
          </a:p>
          <a:p>
            <a:r>
              <a:rPr lang="en-IN" sz="2400">
                <a:solidFill>
                  <a:srgbClr val="ffffff"/>
                </a:solidFill>
                <a:latin typeface="Times New Roman"/>
                <a:ea typeface="ＭＳ Ｐゴシック"/>
              </a:rPr>
              <a:t>De = 2349.46 cm-1</a:t>
            </a:r>
            <a:endParaRPr/>
          </a:p>
        </p:txBody>
      </p:sp>
      <p:pic>
        <p:nvPicPr>
          <p:cNvPr descr="" id="491" name="Picture 5"/>
          <p:cNvPicPr/>
          <p:nvPr/>
        </p:nvPicPr>
        <p:blipFill>
          <a:blip r:embed="rId2"/>
          <a:stretch>
            <a:fillRect/>
          </a:stretch>
        </p:blipFill>
        <p:spPr>
          <a:xfrm>
            <a:off x="6548760" y="4255920"/>
            <a:ext cx="2857320" cy="1901880"/>
          </a:xfrm>
          <a:prstGeom prst="rect">
            <a:avLst/>
          </a:prstGeom>
        </p:spPr>
      </p:pic>
      <p:sp>
        <p:nvSpPr>
          <p:cNvPr id="492" name="CustomShape 4"/>
          <p:cNvSpPr/>
          <p:nvPr/>
        </p:nvSpPr>
        <p:spPr>
          <a:xfrm>
            <a:off x="7603920" y="5980680"/>
            <a:ext cx="2500560" cy="1564200"/>
          </a:xfrm>
          <a:prstGeom prst="rect">
            <a:avLst/>
          </a:prstGeom>
          <a:solidFill>
            <a:srgbClr val="ffffff"/>
          </a:solidFill>
          <a:ln w="25560">
            <a:solidFill>
              <a:srgbClr val="009dd9"/>
            </a:solidFill>
            <a:round/>
          </a:ln>
        </p:spPr>
        <p:txBody>
          <a:bodyPr bIns="50400" lIns="100800" rIns="100800" tIns="50400" wrap="none"/>
          <a:p>
            <a:r>
              <a:rPr lang="en-IN" sz="2400" u="sng">
                <a:solidFill>
                  <a:srgbClr val="ffffff"/>
                </a:solidFill>
                <a:latin typeface="Times New Roman"/>
                <a:ea typeface="ＭＳ Ｐゴシック"/>
              </a:rPr>
              <a:t>CCSD(T)</a:t>
            </a:r>
            <a:endParaRPr/>
          </a:p>
          <a:p>
            <a:r>
              <a:rPr lang="en-IN" sz="2400">
                <a:solidFill>
                  <a:srgbClr val="ffffff"/>
                </a:solidFill>
                <a:latin typeface="Times New Roman"/>
                <a:ea typeface="ＭＳ Ｐゴシック"/>
              </a:rPr>
              <a:t>Re = 7.06 a.u.</a:t>
            </a:r>
            <a:endParaRPr/>
          </a:p>
          <a:p>
            <a:r>
              <a:rPr lang="en-IN" sz="2400">
                <a:solidFill>
                  <a:srgbClr val="ffffff"/>
                </a:solidFill>
                <a:latin typeface="Times New Roman"/>
                <a:ea typeface="ＭＳ Ｐゴシック"/>
              </a:rPr>
              <a:t>Ωe = 28.3 cm-1</a:t>
            </a:r>
            <a:endParaRPr/>
          </a:p>
          <a:p>
            <a:r>
              <a:rPr lang="en-IN" sz="2400">
                <a:solidFill>
                  <a:srgbClr val="ffffff"/>
                </a:solidFill>
                <a:latin typeface="Times New Roman"/>
                <a:ea typeface="ＭＳ Ｐゴシック"/>
              </a:rPr>
              <a:t>De = 1064.80cm-1</a:t>
            </a:r>
            <a:endParaRPr/>
          </a:p>
        </p:txBody>
      </p:sp>
      <p:pic>
        <p:nvPicPr>
          <p:cNvPr descr="" id="493" name="Picture 2"/>
          <p:cNvPicPr/>
          <p:nvPr/>
        </p:nvPicPr>
        <p:blipFill>
          <a:blip r:embed="rId3"/>
          <a:stretch>
            <a:fillRect/>
          </a:stretch>
        </p:blipFill>
        <p:spPr>
          <a:xfrm>
            <a:off x="5834160" y="843120"/>
            <a:ext cx="3333600" cy="2416680"/>
          </a:xfrm>
          <a:prstGeom prst="rect">
            <a:avLst/>
          </a:prstGeom>
        </p:spPr>
      </p:pic>
      <p:sp>
        <p:nvSpPr>
          <p:cNvPr id="494" name="CustomShape 5"/>
          <p:cNvSpPr/>
          <p:nvPr/>
        </p:nvSpPr>
        <p:spPr>
          <a:xfrm>
            <a:off x="0" y="0"/>
            <a:ext cx="4680000" cy="832680"/>
          </a:xfrm>
          <a:prstGeom prst="rect">
            <a:avLst/>
          </a:prstGeom>
          <a:solidFill>
            <a:srgbClr val="ffffff"/>
          </a:solidFill>
          <a:ln w="25560">
            <a:solidFill>
              <a:srgbClr val="009dd9"/>
            </a:solidFill>
            <a:round/>
          </a:ln>
        </p:spPr>
        <p:txBody>
          <a:bodyPr bIns="50400" lIns="100800" rIns="100800" tIns="50400"/>
          <a:p>
            <a:r>
              <a:rPr lang="en-IN" sz="2400">
                <a:solidFill>
                  <a:srgbClr val="ffffff"/>
                </a:solidFill>
                <a:latin typeface="Times New Roman"/>
                <a:ea typeface="ＭＳ Ｐゴシック"/>
              </a:rPr>
              <a:t>CASPT2 (7331)-State specific –ground state</a:t>
            </a:r>
            <a:endParaRPr/>
          </a:p>
        </p:txBody>
      </p:sp>
      <p:sp>
        <p:nvSpPr>
          <p:cNvPr id="495" name="CustomShape 6"/>
          <p:cNvSpPr/>
          <p:nvPr/>
        </p:nvSpPr>
        <p:spPr>
          <a:xfrm>
            <a:off x="5056560" y="0"/>
            <a:ext cx="4447800" cy="832680"/>
          </a:xfrm>
          <a:prstGeom prst="rect">
            <a:avLst/>
          </a:prstGeom>
          <a:solidFill>
            <a:srgbClr val="ffffff"/>
          </a:solidFill>
          <a:ln w="25560">
            <a:solidFill>
              <a:srgbClr val="009dd9"/>
            </a:solidFill>
            <a:round/>
          </a:ln>
        </p:spPr>
        <p:txBody>
          <a:bodyPr bIns="50400" lIns="100800" rIns="100800" tIns="50400"/>
          <a:p>
            <a:r>
              <a:rPr lang="en-IN" sz="2400">
                <a:solidFill>
                  <a:srgbClr val="ffffff"/>
                </a:solidFill>
                <a:latin typeface="Times New Roman"/>
                <a:ea typeface="ＭＳ Ｐゴシック"/>
              </a:rPr>
              <a:t>CASPT2 (7331) – State average –ground state</a:t>
            </a:r>
            <a:endParaRPr/>
          </a:p>
        </p:txBody>
      </p:sp>
      <p:pic>
        <p:nvPicPr>
          <p:cNvPr descr="" id="496" name="Picture 3"/>
          <p:cNvPicPr/>
          <p:nvPr/>
        </p:nvPicPr>
        <p:blipFill>
          <a:blip r:embed="rId4"/>
          <a:stretch>
            <a:fillRect/>
          </a:stretch>
        </p:blipFill>
        <p:spPr>
          <a:xfrm>
            <a:off x="648000" y="827640"/>
            <a:ext cx="3651120" cy="2642400"/>
          </a:xfrm>
          <a:prstGeom prst="rect">
            <a:avLst/>
          </a:prstGeom>
        </p:spPr>
      </p:pic>
      <p:sp>
        <p:nvSpPr>
          <p:cNvPr id="497" name="CustomShape 7"/>
          <p:cNvSpPr/>
          <p:nvPr/>
        </p:nvSpPr>
        <p:spPr>
          <a:xfrm>
            <a:off x="2088000" y="2555640"/>
            <a:ext cx="5715360" cy="832680"/>
          </a:xfrm>
          <a:prstGeom prst="rect">
            <a:avLst/>
          </a:prstGeom>
          <a:solidFill>
            <a:srgbClr val="ffffff"/>
          </a:solidFill>
          <a:ln w="25560">
            <a:solidFill>
              <a:srgbClr val="009dd9"/>
            </a:solidFill>
            <a:round/>
          </a:ln>
        </p:spPr>
        <p:txBody>
          <a:bodyPr bIns="50400" lIns="100800" rIns="100800" tIns="50400"/>
          <a:p>
            <a:r>
              <a:rPr lang="en-IN" sz="2400">
                <a:solidFill>
                  <a:srgbClr val="ffffff"/>
                </a:solidFill>
                <a:latin typeface="Times New Roman"/>
                <a:ea typeface="ＭＳ Ｐゴシック"/>
              </a:rPr>
              <a:t>SCF and CASSCF (scaled) do not have minimum</a:t>
            </a:r>
            <a:endParaRPr/>
          </a:p>
        </p:txBody>
      </p:sp>
      <p:pic>
        <p:nvPicPr>
          <p:cNvPr descr="" id="498" name="Picture 4"/>
          <p:cNvPicPr/>
          <p:nvPr/>
        </p:nvPicPr>
        <p:blipFill>
          <a:blip r:embed="rId5"/>
          <a:stretch>
            <a:fillRect/>
          </a:stretch>
        </p:blipFill>
        <p:spPr>
          <a:xfrm>
            <a:off x="3373200" y="4335480"/>
            <a:ext cx="2980800" cy="1983960"/>
          </a:xfrm>
          <a:prstGeom prst="rect">
            <a:avLst/>
          </a:prstGeom>
        </p:spPr>
      </p:pic>
      <p:sp>
        <p:nvSpPr>
          <p:cNvPr id="499" name="CustomShape 8"/>
          <p:cNvSpPr/>
          <p:nvPr/>
        </p:nvSpPr>
        <p:spPr>
          <a:xfrm>
            <a:off x="4249080" y="5980680"/>
            <a:ext cx="2576880" cy="1564200"/>
          </a:xfrm>
          <a:prstGeom prst="rect">
            <a:avLst/>
          </a:prstGeom>
          <a:solidFill>
            <a:srgbClr val="ffffff"/>
          </a:solidFill>
          <a:ln w="25560">
            <a:solidFill>
              <a:srgbClr val="009dd9"/>
            </a:solidFill>
            <a:round/>
          </a:ln>
        </p:spPr>
        <p:txBody>
          <a:bodyPr bIns="50400" lIns="100800" rIns="100800" tIns="50400" wrap="none"/>
          <a:p>
            <a:r>
              <a:rPr lang="en-IN" sz="2400" u="sng">
                <a:solidFill>
                  <a:srgbClr val="ffffff"/>
                </a:solidFill>
                <a:latin typeface="Times New Roman"/>
                <a:ea typeface="ＭＳ Ｐゴシック"/>
              </a:rPr>
              <a:t>State average</a:t>
            </a:r>
            <a:endParaRPr/>
          </a:p>
          <a:p>
            <a:r>
              <a:rPr lang="en-IN" sz="2400">
                <a:solidFill>
                  <a:srgbClr val="ffffff"/>
                </a:solidFill>
                <a:latin typeface="Times New Roman"/>
                <a:ea typeface="ＭＳ Ｐゴシック"/>
              </a:rPr>
              <a:t>Re = 6.70 a.u.</a:t>
            </a:r>
            <a:endParaRPr/>
          </a:p>
          <a:p>
            <a:r>
              <a:rPr lang="en-IN" sz="2400">
                <a:solidFill>
                  <a:srgbClr val="ffffff"/>
                </a:solidFill>
                <a:latin typeface="Times New Roman"/>
                <a:ea typeface="ＭＳ Ｐゴシック"/>
              </a:rPr>
              <a:t>Ωe =29.59 cm-1</a:t>
            </a:r>
            <a:endParaRPr/>
          </a:p>
          <a:p>
            <a:r>
              <a:rPr lang="en-IN" sz="2400">
                <a:solidFill>
                  <a:srgbClr val="ffffff"/>
                </a:solidFill>
                <a:latin typeface="Times New Roman"/>
                <a:ea typeface="ＭＳ Ｐゴシック"/>
              </a:rPr>
              <a:t>De = 2213.23 cm-1</a:t>
            </a:r>
            <a:endParaRPr/>
          </a:p>
        </p:txBody>
      </p:sp>
    </p:spTree>
  </p:cSld>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0" name="TextShape 1"/>
          <p:cNvSpPr txBox="1"/>
          <p:nvPr/>
        </p:nvSpPr>
        <p:spPr>
          <a:xfrm>
            <a:off x="8736120" y="7007400"/>
            <a:ext cx="840960" cy="401400"/>
          </a:xfrm>
          <a:prstGeom prst="rect">
            <a:avLst/>
          </a:prstGeom>
        </p:spPr>
        <p:txBody>
          <a:bodyPr anchor="b" bIns="0" lIns="0" rIns="0" tIns="0"/>
          <a:p>
            <a:pPr algn="r"/>
            <a:fld id="{619141C1-51E1-4101-91D1-210191B13101}" type="slidenum">
              <a:rPr lang="en-IN" sz="1300">
                <a:solidFill>
                  <a:srgbClr val="035c75"/>
                </a:solidFill>
                <a:latin typeface="Constantia"/>
              </a:rPr>
              <a:t>&lt;number&gt;</a:t>
            </a:fld>
            <a:endParaRPr/>
          </a:p>
        </p:txBody>
      </p:sp>
      <p:sp>
        <p:nvSpPr>
          <p:cNvPr id="501" name="CustomShape 2"/>
          <p:cNvSpPr/>
          <p:nvPr/>
        </p:nvSpPr>
        <p:spPr>
          <a:xfrm>
            <a:off x="1944360" y="0"/>
            <a:ext cx="6270840" cy="406080"/>
          </a:xfrm>
          <a:prstGeom prst="rect">
            <a:avLst/>
          </a:prstGeom>
          <a:solidFill>
            <a:srgbClr val="ffffff"/>
          </a:solidFill>
          <a:ln w="25560">
            <a:solidFill>
              <a:srgbClr val="009dd9"/>
            </a:solidFill>
            <a:round/>
          </a:ln>
        </p:spPr>
        <p:txBody>
          <a:bodyPr bIns="50400" lIns="100800" rIns="100800" tIns="50400"/>
          <a:p>
            <a:r>
              <a:rPr lang="en-IN" sz="2000">
                <a:solidFill>
                  <a:srgbClr val="000000"/>
                </a:solidFill>
                <a:latin typeface="Times New Roman"/>
                <a:ea typeface="ＭＳ Ｐゴシック"/>
              </a:rPr>
              <a:t>Computation of excited states: What should we check?</a:t>
            </a:r>
            <a:endParaRPr/>
          </a:p>
        </p:txBody>
      </p:sp>
      <p:sp>
        <p:nvSpPr>
          <p:cNvPr id="502" name="CustomShape 3"/>
          <p:cNvSpPr/>
          <p:nvPr/>
        </p:nvSpPr>
        <p:spPr>
          <a:xfrm>
            <a:off x="229320" y="366840"/>
            <a:ext cx="6910560" cy="1319040"/>
          </a:xfrm>
          <a:prstGeom prst="rect">
            <a:avLst/>
          </a:prstGeom>
          <a:solidFill>
            <a:srgbClr val="ffffff"/>
          </a:solidFill>
          <a:ln w="25560">
            <a:solidFill>
              <a:srgbClr val="009dd9"/>
            </a:solidFill>
            <a:round/>
          </a:ln>
        </p:spPr>
        <p:txBody>
          <a:bodyPr bIns="50400" lIns="100800" rIns="100800" tIns="50400" wrap="none"/>
          <a:p>
            <a:pPr>
              <a:buSzPct val="45000"/>
              <a:buFont typeface="Arial"/>
              <a:buChar char="•"/>
            </a:pPr>
            <a:r>
              <a:rPr lang="en-IN" sz="2000">
                <a:solidFill>
                  <a:srgbClr val="000000"/>
                </a:solidFill>
                <a:latin typeface="Times New Roman"/>
                <a:ea typeface="ＭＳ Ｐゴシック"/>
              </a:rPr>
              <a:t> </a:t>
            </a:r>
            <a:r>
              <a:rPr lang="en-IN" sz="1500">
                <a:solidFill>
                  <a:srgbClr val="000000"/>
                </a:solidFill>
                <a:latin typeface="Times New Roman"/>
                <a:ea typeface="ＭＳ Ｐゴシック"/>
              </a:rPr>
              <a:t>Order of excited states  with respect to energy in comparison with NIST atomic data</a:t>
            </a:r>
            <a:endParaRPr/>
          </a:p>
          <a:p>
            <a:pPr>
              <a:buSzPct val="45000"/>
              <a:buFont typeface="Arial"/>
              <a:buChar char="•"/>
            </a:pPr>
            <a:r>
              <a:rPr lang="en-IN" sz="1500">
                <a:solidFill>
                  <a:srgbClr val="000000"/>
                </a:solidFill>
                <a:latin typeface="Times New Roman"/>
                <a:ea typeface="ＭＳ Ｐゴシック"/>
              </a:rPr>
              <a:t> </a:t>
            </a:r>
            <a:r>
              <a:rPr lang="en-IN" sz="1500">
                <a:solidFill>
                  <a:srgbClr val="000000"/>
                </a:solidFill>
                <a:latin typeface="Times New Roman"/>
                <a:ea typeface="ＭＳ Ｐゴシック"/>
              </a:rPr>
              <a:t>How many states to be included in optimization at CASSCF level?</a:t>
            </a:r>
            <a:endParaRPr/>
          </a:p>
          <a:p>
            <a:pPr>
              <a:buSzPct val="45000"/>
              <a:buFont typeface="Arial"/>
              <a:buChar char="•"/>
            </a:pPr>
            <a:r>
              <a:rPr lang="en-IN" sz="1500">
                <a:solidFill>
                  <a:srgbClr val="000000"/>
                </a:solidFill>
                <a:latin typeface="Times New Roman"/>
                <a:ea typeface="ＭＳ Ｐゴシック"/>
              </a:rPr>
              <a:t> </a:t>
            </a:r>
            <a:r>
              <a:rPr lang="en-IN" sz="1500">
                <a:solidFill>
                  <a:srgbClr val="000000"/>
                </a:solidFill>
                <a:latin typeface="Times New Roman"/>
                <a:ea typeface="ＭＳ Ｐゴシック"/>
              </a:rPr>
              <a:t>How many states to be included at CASPT2 level? </a:t>
            </a:r>
            <a:endParaRPr/>
          </a:p>
          <a:p>
            <a:pPr>
              <a:buSzPct val="45000"/>
              <a:buFont typeface="Arial"/>
              <a:buChar char="•"/>
            </a:pPr>
            <a:r>
              <a:rPr lang="en-IN" sz="1500">
                <a:solidFill>
                  <a:srgbClr val="000000"/>
                </a:solidFill>
                <a:latin typeface="Times New Roman"/>
                <a:ea typeface="ＭＳ Ｐゴシック"/>
              </a:rPr>
              <a:t> </a:t>
            </a:r>
            <a:r>
              <a:rPr lang="en-IN" sz="1500">
                <a:solidFill>
                  <a:srgbClr val="000000"/>
                </a:solidFill>
                <a:latin typeface="Times New Roman"/>
                <a:ea typeface="ＭＳ Ｐゴシック"/>
              </a:rPr>
              <a:t>Smooth curves starting from binding regions to dissociation regions !</a:t>
            </a:r>
            <a:endParaRPr/>
          </a:p>
          <a:p>
            <a:pPr>
              <a:buSzPct val="45000"/>
              <a:buFont typeface="Arial"/>
              <a:buChar char="•"/>
            </a:pPr>
            <a:r>
              <a:rPr lang="en-IN" sz="1500">
                <a:solidFill>
                  <a:srgbClr val="000000"/>
                </a:solidFill>
                <a:latin typeface="Times New Roman"/>
                <a:ea typeface="ＭＳ Ｐゴシック"/>
              </a:rPr>
              <a:t> </a:t>
            </a:r>
            <a:r>
              <a:rPr lang="en-IN" sz="1500">
                <a:solidFill>
                  <a:srgbClr val="000000"/>
                </a:solidFill>
                <a:latin typeface="Times New Roman"/>
                <a:ea typeface="ＭＳ Ｐゴシック"/>
              </a:rPr>
              <a:t>Molecular excitation energy @100 a.u. in comparison with atomic excitation energies?</a:t>
            </a:r>
            <a:endParaRPr/>
          </a:p>
        </p:txBody>
      </p:sp>
      <p:sp>
        <p:nvSpPr>
          <p:cNvPr id="503" name="CustomShape 4"/>
          <p:cNvSpPr/>
          <p:nvPr/>
        </p:nvSpPr>
        <p:spPr>
          <a:xfrm>
            <a:off x="6032160" y="684360"/>
            <a:ext cx="4048200" cy="649800"/>
          </a:xfrm>
          <a:prstGeom prst="rect">
            <a:avLst/>
          </a:prstGeom>
          <a:solidFill>
            <a:srgbClr val="ffffff"/>
          </a:solidFill>
          <a:ln w="25560">
            <a:solidFill>
              <a:srgbClr val="009dd9"/>
            </a:solidFill>
            <a:round/>
          </a:ln>
        </p:spPr>
        <p:txBody>
          <a:bodyPr bIns="50400" lIns="100800" rIns="100800" tIns="50400"/>
          <a:p>
            <a:r>
              <a:rPr lang="en-IN">
                <a:solidFill>
                  <a:srgbClr val="000000"/>
                </a:solidFill>
                <a:latin typeface="Times New Roman"/>
                <a:ea typeface="ＭＳ Ｐゴシック"/>
              </a:rPr>
              <a:t>Atomic calculations RAS space:  Yb (5221) + Hg (2110) &gt;&gt;&gt;&gt; YbHg (7331)</a:t>
            </a:r>
            <a:endParaRPr/>
          </a:p>
        </p:txBody>
      </p:sp>
      <p:sp>
        <p:nvSpPr>
          <p:cNvPr id="504" name="CustomShape 5"/>
          <p:cNvSpPr/>
          <p:nvPr/>
        </p:nvSpPr>
        <p:spPr>
          <a:xfrm>
            <a:off x="0" y="1636560"/>
            <a:ext cx="5119200" cy="3809520"/>
          </a:xfrm>
          <a:prstGeom prst="rect">
            <a:avLst/>
          </a:prstGeom>
          <a:solidFill>
            <a:srgbClr val="ffffff"/>
          </a:solidFill>
          <a:ln w="25560">
            <a:solidFill>
              <a:srgbClr val="0f6fc6"/>
            </a:solidFill>
            <a:round/>
          </a:ln>
        </p:spPr>
        <p:txBody>
          <a:bodyPr anchor="b" bIns="50400" lIns="100800" rIns="100800" tIns="50400"/>
          <a:p>
            <a:pPr>
              <a:buSzPct val="95000"/>
              <a:buFont typeface="Wingdings 2"/>
              <a:buChar char=""/>
            </a:pPr>
            <a:r>
              <a:rPr b="1" lang="en-IN" sz="2200">
                <a:solidFill>
                  <a:srgbClr val="000000"/>
                </a:solidFill>
                <a:latin typeface="Times New Roman"/>
                <a:ea typeface="ＭＳ Ｐゴシック"/>
              </a:rPr>
              <a:t> </a:t>
            </a:r>
            <a:r>
              <a:rPr b="1" lang="en-IN" sz="2200">
                <a:solidFill>
                  <a:srgbClr val="000000"/>
                </a:solidFill>
                <a:latin typeface="Times New Roman"/>
                <a:ea typeface="ＭＳ Ｐゴシック"/>
              </a:rPr>
              <a:t>Program </a:t>
            </a:r>
            <a:r>
              <a:rPr lang="en-IN" sz="2200">
                <a:solidFill>
                  <a:srgbClr val="000000"/>
                </a:solidFill>
                <a:latin typeface="Times New Roman"/>
                <a:ea typeface="ＭＳ Ｐゴシック"/>
              </a:rPr>
              <a:t>: MOLCAS 7.2 version.</a:t>
            </a:r>
            <a:endParaRPr/>
          </a:p>
          <a:p>
            <a:pPr>
              <a:buSzPct val="95000"/>
              <a:buFont typeface="Wingdings 2"/>
              <a:buChar char=""/>
            </a:pPr>
            <a:r>
              <a:rPr b="1" lang="en-IN" sz="2200">
                <a:solidFill>
                  <a:srgbClr val="000000"/>
                </a:solidFill>
                <a:latin typeface="Times New Roman"/>
                <a:ea typeface="ＭＳ Ｐゴシック"/>
              </a:rPr>
              <a:t>Method : Spin free </a:t>
            </a:r>
            <a:r>
              <a:rPr lang="en-IN" sz="2200">
                <a:solidFill>
                  <a:srgbClr val="000000"/>
                </a:solidFill>
                <a:latin typeface="Times New Roman"/>
                <a:ea typeface="ＭＳ Ｐゴシック"/>
              </a:rPr>
              <a:t>3rd Order Douglas-Kroll Hamiltonian </a:t>
            </a:r>
            <a:r>
              <a:rPr lang="en-IN" sz="2200">
                <a:solidFill>
                  <a:srgbClr val="000000"/>
                </a:solidFill>
                <a:latin typeface="Times New Roman"/>
                <a:ea typeface="ＭＳ Ｐゴシック"/>
              </a:rPr>
              <a:t>
</a:t>
            </a:r>
            <a:r>
              <a:rPr b="1" lang="en-IN" sz="2200">
                <a:solidFill>
                  <a:srgbClr val="000000"/>
                </a:solidFill>
                <a:latin typeface="Times New Roman"/>
                <a:ea typeface="ＭＳ Ｐゴシック"/>
              </a:rPr>
              <a:t>Correlation </a:t>
            </a:r>
            <a:r>
              <a:rPr lang="en-IN" sz="2200">
                <a:solidFill>
                  <a:srgbClr val="000000"/>
                </a:solidFill>
                <a:latin typeface="Times New Roman"/>
                <a:ea typeface="ＭＳ Ｐゴシック"/>
              </a:rPr>
              <a:t>: Spin free multi-state CASPT2 followed by first order Spin-Orbit effect using RASSI (RAS State Interaction Program) – SO-MS-CASPT2</a:t>
            </a:r>
            <a:endParaRPr/>
          </a:p>
          <a:p>
            <a:pPr>
              <a:buSzPct val="95000"/>
              <a:buFont typeface="Wingdings 2"/>
              <a:buChar char=""/>
            </a:pPr>
            <a:r>
              <a:rPr b="1" lang="en-IN" sz="2200">
                <a:solidFill>
                  <a:srgbClr val="000000"/>
                </a:solidFill>
                <a:latin typeface="Times New Roman"/>
                <a:ea typeface="ＭＳ Ｐゴシック"/>
              </a:rPr>
              <a:t>Symmetry : </a:t>
            </a:r>
            <a:r>
              <a:rPr lang="en-IN" sz="2200">
                <a:solidFill>
                  <a:srgbClr val="000000"/>
                </a:solidFill>
                <a:latin typeface="Times New Roman"/>
                <a:ea typeface="ＭＳ Ｐゴシック"/>
              </a:rPr>
              <a:t>C2v</a:t>
            </a:r>
            <a:r>
              <a:rPr b="1" lang="en-IN" sz="2200">
                <a:solidFill>
                  <a:srgbClr val="000000"/>
                </a:solidFill>
                <a:latin typeface="Times New Roman"/>
                <a:ea typeface="ＭＳ Ｐゴシック"/>
              </a:rPr>
              <a:t> </a:t>
            </a:r>
            <a:endParaRPr/>
          </a:p>
          <a:p>
            <a:pPr>
              <a:buSzPct val="95000"/>
              <a:buFont typeface="Wingdings 2"/>
              <a:buChar char=""/>
            </a:pPr>
            <a:r>
              <a:rPr b="1" lang="en-IN" sz="2200">
                <a:solidFill>
                  <a:srgbClr val="000000"/>
                </a:solidFill>
                <a:latin typeface="Times New Roman"/>
                <a:ea typeface="ＭＳ Ｐゴシック"/>
              </a:rPr>
              <a:t>Active Space for CASSCF : </a:t>
            </a:r>
            <a:r>
              <a:rPr lang="en-IN" sz="2200">
                <a:solidFill>
                  <a:srgbClr val="000000"/>
                </a:solidFill>
                <a:latin typeface="Times New Roman"/>
                <a:ea typeface="ＭＳ Ｐゴシック"/>
              </a:rPr>
              <a:t>4 electrons in 14 orbitals </a:t>
            </a:r>
            <a:r>
              <a:rPr b="1" lang="en-IN" sz="2200">
                <a:solidFill>
                  <a:srgbClr val="000000"/>
                </a:solidFill>
                <a:latin typeface="Times New Roman"/>
                <a:ea typeface="ＭＳ Ｐゴシック"/>
              </a:rPr>
              <a:t>
</a:t>
            </a:r>
            <a:r>
              <a:rPr lang="en-IN" sz="2200">
                <a:solidFill>
                  <a:srgbClr val="000000"/>
                </a:solidFill>
                <a:latin typeface="Times New Roman"/>
                <a:ea typeface="ＭＳ Ｐゴシック"/>
              </a:rPr>
              <a:t>(6s, 6p, 7s and 5d of Yb and 7s and 7p of Hg) – addition of 5d to get good Yb atomic limits    </a:t>
            </a:r>
            <a:endParaRPr/>
          </a:p>
          <a:p>
            <a:pPr>
              <a:buSzPct val="95000"/>
              <a:buFont typeface="Wingdings 2"/>
              <a:buChar char=""/>
            </a:pPr>
            <a:r>
              <a:rPr b="1" lang="en-IN" sz="2200">
                <a:solidFill>
                  <a:srgbClr val="000000"/>
                </a:solidFill>
                <a:latin typeface="Times New Roman"/>
                <a:ea typeface="ＭＳ Ｐゴシック"/>
              </a:rPr>
              <a:t>Frozen core </a:t>
            </a:r>
            <a:r>
              <a:rPr lang="en-IN" sz="2200">
                <a:solidFill>
                  <a:srgbClr val="000000"/>
                </a:solidFill>
                <a:latin typeface="Times New Roman"/>
                <a:ea typeface="ＭＳ Ｐゴシック"/>
              </a:rPr>
              <a:t>: 46 orbitals (1s to 4d of Yb (en ~7.561 au) and 1s to 4d of Hg  (en ~ 14.352 au) </a:t>
            </a:r>
            <a:endParaRPr/>
          </a:p>
          <a:p>
            <a:pPr>
              <a:buSzPct val="95000"/>
              <a:buFont typeface="Wingdings 2"/>
              <a:buChar char=""/>
            </a:pPr>
            <a:r>
              <a:rPr b="1" lang="en-IN" sz="2200">
                <a:solidFill>
                  <a:srgbClr val="000000"/>
                </a:solidFill>
                <a:latin typeface="Times New Roman"/>
                <a:ea typeface="ＭＳ Ｐゴシック"/>
              </a:rPr>
              <a:t>Active orbitals in CASPT2: </a:t>
            </a:r>
            <a:r>
              <a:rPr lang="en-IN" sz="2200">
                <a:solidFill>
                  <a:srgbClr val="000000"/>
                </a:solidFill>
                <a:latin typeface="Times New Roman"/>
                <a:ea typeface="ＭＳ Ｐゴシック"/>
              </a:rPr>
              <a:t>5s,6s,5p,4f (Yb) and 5s,6s,5p, 4f, 5d(Hg)</a:t>
            </a:r>
            <a:endParaRPr/>
          </a:p>
          <a:p>
            <a:pPr>
              <a:buSzPct val="95000"/>
              <a:buFont typeface="Wingdings 2"/>
              <a:buChar char=""/>
            </a:pPr>
            <a:r>
              <a:rPr b="1" lang="en-IN" sz="2200">
                <a:solidFill>
                  <a:srgbClr val="000000"/>
                </a:solidFill>
                <a:latin typeface="Times New Roman"/>
                <a:ea typeface="ＭＳ Ｐゴシック"/>
              </a:rPr>
              <a:t>Basis</a:t>
            </a:r>
            <a:r>
              <a:rPr lang="en-IN" sz="2200">
                <a:solidFill>
                  <a:srgbClr val="000000"/>
                </a:solidFill>
                <a:latin typeface="Times New Roman"/>
                <a:ea typeface="ＭＳ Ｐゴシック"/>
              </a:rPr>
              <a:t> :  ROOS-ANO-RCC –</a:t>
            </a:r>
            <a:r>
              <a:rPr i="1" lang="en-IN" sz="2200">
                <a:solidFill>
                  <a:srgbClr val="000000"/>
                </a:solidFill>
                <a:latin typeface="Times New Roman"/>
                <a:ea typeface="ＭＳ Ｐゴシック"/>
              </a:rPr>
              <a:t>  </a:t>
            </a:r>
            <a:r>
              <a:rPr lang="en-IN" sz="2200">
                <a:solidFill>
                  <a:srgbClr val="000000"/>
                </a:solidFill>
                <a:latin typeface="Times New Roman"/>
                <a:ea typeface="ＭＳ Ｐゴシック"/>
              </a:rPr>
              <a:t>379 basis functions</a:t>
            </a:r>
            <a:endParaRPr/>
          </a:p>
          <a:p>
            <a:r>
              <a:rPr b="1" i="1" lang="en-IN" sz="2200">
                <a:solidFill>
                  <a:srgbClr val="000000"/>
                </a:solidFill>
                <a:latin typeface="Times New Roman"/>
                <a:ea typeface="ＭＳ Ｐゴシック"/>
              </a:rPr>
              <a:t>        </a:t>
            </a:r>
            <a:r>
              <a:rPr b="1" lang="en-IN" sz="2200">
                <a:solidFill>
                  <a:srgbClr val="000000"/>
                </a:solidFill>
                <a:latin typeface="Times New Roman"/>
                <a:ea typeface="ＭＳ Ｐゴシック"/>
              </a:rPr>
              <a:t>(Yb) </a:t>
            </a:r>
            <a:r>
              <a:rPr lang="en-IN" sz="2200">
                <a:solidFill>
                  <a:srgbClr val="000000"/>
                </a:solidFill>
                <a:latin typeface="Times New Roman"/>
                <a:ea typeface="ＭＳ Ｐゴシック"/>
              </a:rPr>
              <a:t>25s22p15d11f4g2h – 12s11p8d7f4g2h</a:t>
            </a:r>
            <a:endParaRPr/>
          </a:p>
          <a:p>
            <a:r>
              <a:rPr lang="en-IN" sz="2200">
                <a:solidFill>
                  <a:srgbClr val="000000"/>
                </a:solidFill>
                <a:latin typeface="Times New Roman"/>
                <a:ea typeface="ＭＳ Ｐゴシック"/>
              </a:rPr>
              <a:t>        </a:t>
            </a:r>
            <a:r>
              <a:rPr b="1" lang="en-IN" sz="2200">
                <a:solidFill>
                  <a:srgbClr val="000000"/>
                </a:solidFill>
                <a:latin typeface="Times New Roman"/>
                <a:ea typeface="ＭＳ Ｐゴシック"/>
              </a:rPr>
              <a:t>(Hg) </a:t>
            </a:r>
            <a:r>
              <a:rPr lang="en-IN" sz="2200">
                <a:solidFill>
                  <a:srgbClr val="000000"/>
                </a:solidFill>
                <a:latin typeface="Times New Roman"/>
                <a:ea typeface="ＭＳ Ｐゴシック"/>
              </a:rPr>
              <a:t>25s22p16d12f4g2h – 10s10p9d6f4g2h</a:t>
            </a:r>
            <a:endParaRPr/>
          </a:p>
        </p:txBody>
      </p:sp>
      <p:sp>
        <p:nvSpPr>
          <p:cNvPr id="505" name="CustomShape 6"/>
          <p:cNvSpPr/>
          <p:nvPr/>
        </p:nvSpPr>
        <p:spPr>
          <a:xfrm>
            <a:off x="7025040" y="2747880"/>
            <a:ext cx="203400" cy="406800"/>
          </a:xfrm>
          <a:prstGeom prst="rect">
            <a:avLst/>
          </a:prstGeom>
        </p:spPr>
      </p:sp>
      <p:sp>
        <p:nvSpPr>
          <p:cNvPr id="506" name="CustomShape 7"/>
          <p:cNvSpPr/>
          <p:nvPr/>
        </p:nvSpPr>
        <p:spPr>
          <a:xfrm>
            <a:off x="5595840" y="1636560"/>
            <a:ext cx="3810240" cy="329400"/>
          </a:xfrm>
          <a:prstGeom prst="rect">
            <a:avLst/>
          </a:prstGeom>
          <a:solidFill>
            <a:srgbClr val="ffffff"/>
          </a:solidFill>
          <a:ln w="25560">
            <a:solidFill>
              <a:srgbClr val="0f6fc6"/>
            </a:solidFill>
            <a:round/>
          </a:ln>
        </p:spPr>
        <p:txBody>
          <a:bodyPr bIns="50400" lIns="100800" rIns="100800" tIns="50400"/>
          <a:p>
            <a:r>
              <a:rPr b="1" lang="en-IN" sz="1500">
                <a:solidFill>
                  <a:srgbClr val="ff0000"/>
                </a:solidFill>
                <a:latin typeface="Times New Roman"/>
                <a:ea typeface="ＭＳ Ｐゴシック"/>
              </a:rPr>
              <a:t>Order of excited states   </a:t>
            </a:r>
            <a:r>
              <a:rPr b="1" lang="en-IN" sz="1500">
                <a:solidFill>
                  <a:srgbClr val="000000"/>
                </a:solidFill>
                <a:latin typeface="Times New Roman"/>
                <a:ea typeface="ＭＳ Ｐゴシック"/>
              </a:rPr>
              <a:t>7331- RAS space</a:t>
            </a:r>
            <a:endParaRPr/>
          </a:p>
        </p:txBody>
      </p:sp>
      <p:sp>
        <p:nvSpPr>
          <p:cNvPr id="507" name="CustomShape 8"/>
          <p:cNvSpPr/>
          <p:nvPr/>
        </p:nvSpPr>
        <p:spPr>
          <a:xfrm>
            <a:off x="5199120" y="4573440"/>
            <a:ext cx="4524480" cy="2845440"/>
          </a:xfrm>
          <a:prstGeom prst="rect">
            <a:avLst/>
          </a:prstGeom>
          <a:solidFill>
            <a:srgbClr val="ffffff"/>
          </a:solidFill>
          <a:ln w="25560">
            <a:solidFill>
              <a:srgbClr val="009dd9"/>
            </a:solidFill>
            <a:round/>
          </a:ln>
        </p:spPr>
        <p:txBody>
          <a:bodyPr bIns="50400" lIns="100800" rIns="100800" tIns="50400"/>
          <a:p>
            <a:r>
              <a:rPr lang="en-IN" sz="2000">
                <a:solidFill>
                  <a:srgbClr val="ff0000"/>
                </a:solidFill>
                <a:latin typeface="Times New Roman"/>
                <a:ea typeface="ＭＳ Ｐゴシック"/>
              </a:rPr>
              <a:t>How many states at CASSCF level of optimization?</a:t>
            </a:r>
            <a:endParaRPr/>
          </a:p>
          <a:p>
            <a:r>
              <a:rPr lang="en-IN" sz="2000" u="sng">
                <a:solidFill>
                  <a:srgbClr val="ff0000"/>
                </a:solidFill>
                <a:latin typeface="Times New Roman"/>
                <a:ea typeface="ＭＳ Ｐゴシック"/>
              </a:rPr>
              <a:t>55232311:</a:t>
            </a:r>
            <a:r>
              <a:rPr lang="en-IN" sz="2000" u="sng">
                <a:solidFill>
                  <a:srgbClr val="000000"/>
                </a:solidFill>
                <a:latin typeface="Times New Roman"/>
                <a:ea typeface="ＭＳ Ｐゴシック"/>
              </a:rPr>
              <a:t> </a:t>
            </a:r>
            <a:r>
              <a:rPr lang="en-IN" sz="2000">
                <a:solidFill>
                  <a:srgbClr val="000000"/>
                </a:solidFill>
                <a:latin typeface="Times New Roman"/>
                <a:ea typeface="ＭＳ Ｐゴシック"/>
              </a:rPr>
              <a:t>Between 6 to 5 a.u unsmooth PECs for 1-1Σ, 2-3Σ and 1-3Π states</a:t>
            </a:r>
            <a:endParaRPr/>
          </a:p>
          <a:p>
            <a:r>
              <a:rPr lang="en-IN" sz="2000" u="sng">
                <a:solidFill>
                  <a:srgbClr val="ff0000"/>
                </a:solidFill>
                <a:latin typeface="Times New Roman"/>
                <a:ea typeface="ＭＳ Ｐゴシック"/>
              </a:rPr>
              <a:t>43222211: </a:t>
            </a:r>
            <a:r>
              <a:rPr lang="en-IN" sz="2000">
                <a:solidFill>
                  <a:srgbClr val="000000"/>
                </a:solidFill>
                <a:latin typeface="Times New Roman"/>
                <a:ea typeface="ＭＳ Ｐゴシック"/>
              </a:rPr>
              <a:t>Ground (1Σ) has</a:t>
            </a:r>
            <a:endParaRPr/>
          </a:p>
          <a:p>
            <a:r>
              <a:rPr lang="en-IN" sz="2000">
                <a:solidFill>
                  <a:srgbClr val="000000"/>
                </a:solidFill>
                <a:latin typeface="Times New Roman"/>
                <a:ea typeface="ＭＳ Ｐゴシック"/>
              </a:rPr>
              <a:t>discontinuity at 6.5a.u.</a:t>
            </a:r>
            <a:endParaRPr/>
          </a:p>
          <a:p>
            <a:r>
              <a:rPr lang="en-IN" sz="2000" u="sng">
                <a:solidFill>
                  <a:srgbClr val="ff0000"/>
                </a:solidFill>
                <a:latin typeface="Times New Roman"/>
                <a:ea typeface="ＭＳ Ｐゴシック"/>
              </a:rPr>
              <a:t>53222211:</a:t>
            </a:r>
            <a:r>
              <a:rPr lang="en-IN" sz="2000">
                <a:solidFill>
                  <a:srgbClr val="ff0000"/>
                </a:solidFill>
                <a:latin typeface="Times New Roman"/>
                <a:ea typeface="ＭＳ Ｐゴシック"/>
              </a:rPr>
              <a:t> </a:t>
            </a:r>
            <a:r>
              <a:rPr lang="en-IN" sz="2000">
                <a:solidFill>
                  <a:srgbClr val="000000"/>
                </a:solidFill>
                <a:latin typeface="Times New Roman"/>
                <a:ea typeface="ＭＳ Ｐゴシック"/>
              </a:rPr>
              <a:t>(used this CASSCF calculation for CASPT2  (55232311)</a:t>
            </a:r>
            <a:endParaRPr/>
          </a:p>
          <a:p>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 </a:t>
            </a:r>
            <a:r>
              <a:rPr lang="en-IN" sz="2000">
                <a:solidFill>
                  <a:srgbClr val="ff0000"/>
                </a:solidFill>
                <a:latin typeface="Times New Roman"/>
                <a:ea typeface="ＭＳ Ｐゴシック"/>
              </a:rPr>
              <a:t>lowest 20 spin-free states  </a:t>
            </a:r>
            <a:endParaRPr/>
          </a:p>
        </p:txBody>
      </p:sp>
      <p:sp>
        <p:nvSpPr>
          <p:cNvPr id="508" name="CustomShape 9"/>
          <p:cNvSpPr/>
          <p:nvPr/>
        </p:nvSpPr>
        <p:spPr>
          <a:xfrm>
            <a:off x="1547280" y="7220520"/>
            <a:ext cx="1666800" cy="329400"/>
          </a:xfrm>
          <a:prstGeom prst="rect">
            <a:avLst/>
          </a:prstGeom>
          <a:solidFill>
            <a:srgbClr val="ffffff"/>
          </a:solidFill>
          <a:ln w="25560">
            <a:solidFill>
              <a:srgbClr val="009dd9"/>
            </a:solidFill>
            <a:round/>
          </a:ln>
        </p:spPr>
        <p:txBody>
          <a:bodyPr bIns="50400" lIns="100800" rIns="100800" tIns="50400"/>
          <a:p>
            <a:r>
              <a:rPr lang="en-IN" sz="1500">
                <a:solidFill>
                  <a:srgbClr val="ff0000"/>
                </a:solidFill>
                <a:latin typeface="Times New Roman"/>
                <a:ea typeface="ＭＳ Ｐゴシック"/>
              </a:rPr>
              <a:t>22 spin-free states</a:t>
            </a:r>
            <a:endParaRPr/>
          </a:p>
        </p:txBody>
      </p:sp>
    </p:spTree>
  </p:cSld>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9" name="TextShape 1"/>
          <p:cNvSpPr txBox="1"/>
          <p:nvPr/>
        </p:nvSpPr>
        <p:spPr>
          <a:xfrm>
            <a:off x="8736120" y="7007400"/>
            <a:ext cx="840960" cy="401400"/>
          </a:xfrm>
          <a:prstGeom prst="rect">
            <a:avLst/>
          </a:prstGeom>
        </p:spPr>
        <p:txBody>
          <a:bodyPr anchor="b" bIns="0" lIns="0" rIns="0" tIns="0"/>
          <a:p>
            <a:pPr algn="r"/>
            <a:fld id="{41C1E101-0111-4100-91A1-51C1F1217101}" type="slidenum">
              <a:rPr lang="en-IN" sz="1300">
                <a:solidFill>
                  <a:srgbClr val="035c75"/>
                </a:solidFill>
                <a:latin typeface="Constantia"/>
              </a:rPr>
              <a:t>&lt;number&gt;</a:t>
            </a:fld>
            <a:endParaRPr/>
          </a:p>
        </p:txBody>
      </p:sp>
      <p:sp>
        <p:nvSpPr>
          <p:cNvPr id="510" name="CustomShape 2"/>
          <p:cNvSpPr/>
          <p:nvPr/>
        </p:nvSpPr>
        <p:spPr>
          <a:xfrm>
            <a:off x="468720" y="0"/>
            <a:ext cx="4030560" cy="406080"/>
          </a:xfrm>
          <a:prstGeom prst="rect">
            <a:avLst/>
          </a:prstGeom>
          <a:solidFill>
            <a:srgbClr val="ffffff"/>
          </a:solidFill>
          <a:ln w="25560">
            <a:solidFill>
              <a:srgbClr val="009dd9"/>
            </a:solidFill>
            <a:round/>
          </a:ln>
        </p:spPr>
        <p:txBody>
          <a:bodyPr bIns="50400" lIns="100800" rIns="100800" tIns="50400" wrap="none"/>
          <a:p>
            <a:r>
              <a:rPr lang="en-IN" sz="2000">
                <a:solidFill>
                  <a:srgbClr val="000000"/>
                </a:solidFill>
                <a:latin typeface="Times New Roman"/>
                <a:ea typeface="ＭＳ Ｐゴシック"/>
              </a:rPr>
              <a:t>Spin-free-HgYb singlet excited states</a:t>
            </a:r>
            <a:endParaRPr/>
          </a:p>
        </p:txBody>
      </p:sp>
      <p:pic>
        <p:nvPicPr>
          <p:cNvPr descr="" id="511" name="Picture 3"/>
          <p:cNvPicPr/>
          <p:nvPr/>
        </p:nvPicPr>
        <p:blipFill>
          <a:blip r:embed="rId1"/>
          <a:stretch>
            <a:fillRect/>
          </a:stretch>
        </p:blipFill>
        <p:spPr>
          <a:xfrm>
            <a:off x="-119520" y="446040"/>
            <a:ext cx="5903280" cy="5317920"/>
          </a:xfrm>
          <a:prstGeom prst="rect">
            <a:avLst/>
          </a:prstGeom>
        </p:spPr>
      </p:pic>
      <p:sp>
        <p:nvSpPr>
          <p:cNvPr id="512" name="CustomShape 3"/>
          <p:cNvSpPr/>
          <p:nvPr/>
        </p:nvSpPr>
        <p:spPr>
          <a:xfrm>
            <a:off x="127080" y="5843520"/>
            <a:ext cx="3652560" cy="1015920"/>
          </a:xfrm>
          <a:prstGeom prst="rect">
            <a:avLst/>
          </a:prstGeom>
          <a:solidFill>
            <a:srgbClr val="ffffff"/>
          </a:solidFill>
          <a:ln w="25560">
            <a:solidFill>
              <a:srgbClr val="009dd9"/>
            </a:solidFill>
            <a:round/>
          </a:ln>
        </p:spPr>
        <p:txBody>
          <a:bodyPr bIns="50400" lIns="100800" rIns="100800" tIns="50400" wrap="none"/>
          <a:p>
            <a:r>
              <a:rPr lang="en-IN" sz="2000">
                <a:solidFill>
                  <a:srgbClr val="000000"/>
                </a:solidFill>
                <a:latin typeface="Times New Roman"/>
                <a:ea typeface="ＭＳ Ｐゴシック"/>
              </a:rPr>
              <a:t>Blue lines: Singlet Sigma states</a:t>
            </a:r>
            <a:endParaRPr/>
          </a:p>
          <a:p>
            <a:r>
              <a:rPr lang="en-IN" sz="2000">
                <a:solidFill>
                  <a:srgbClr val="000000"/>
                </a:solidFill>
                <a:latin typeface="Times New Roman"/>
                <a:ea typeface="ＭＳ Ｐゴシック"/>
              </a:rPr>
              <a:t>Dotted red lines : Singlet Pi states</a:t>
            </a:r>
            <a:endParaRPr/>
          </a:p>
          <a:p>
            <a:r>
              <a:rPr lang="en-IN" sz="2000">
                <a:solidFill>
                  <a:srgbClr val="000000"/>
                </a:solidFill>
                <a:latin typeface="Times New Roman"/>
                <a:ea typeface="ＭＳ Ｐゴシック"/>
              </a:rPr>
              <a:t>Purple lines : Singlet Delta states</a:t>
            </a:r>
            <a:endParaRPr/>
          </a:p>
        </p:txBody>
      </p:sp>
      <p:sp>
        <p:nvSpPr>
          <p:cNvPr id="513" name="CustomShape 4"/>
          <p:cNvSpPr/>
          <p:nvPr/>
        </p:nvSpPr>
        <p:spPr>
          <a:xfrm>
            <a:off x="4099680" y="5526000"/>
            <a:ext cx="5703480" cy="1930680"/>
          </a:xfrm>
          <a:prstGeom prst="rect">
            <a:avLst/>
          </a:prstGeom>
          <a:solidFill>
            <a:srgbClr val="ffffff"/>
          </a:solidFill>
          <a:ln w="25560">
            <a:solidFill>
              <a:srgbClr val="009dd9"/>
            </a:solidFill>
            <a:round/>
          </a:ln>
        </p:spPr>
        <p:txBody>
          <a:bodyPr bIns="50400" lIns="100800" rIns="100800" tIns="50400"/>
          <a:p>
            <a:pPr>
              <a:buSzPct val="45000"/>
              <a:buFont typeface="Arial"/>
              <a:buChar char="•"/>
            </a:pPr>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All low lying Yb excited states required are </a:t>
            </a:r>
            <a:endParaRPr/>
          </a:p>
          <a:p>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reproduced correctly</a:t>
            </a:r>
            <a:endParaRPr/>
          </a:p>
          <a:p>
            <a:pPr>
              <a:buSzPct val="45000"/>
              <a:buFont typeface="Arial"/>
              <a:buChar char="•"/>
            </a:pPr>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Due to state averaging procedure(optimization)</a:t>
            </a:r>
            <a:endParaRPr/>
          </a:p>
          <a:p>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some states may not be accurate</a:t>
            </a:r>
            <a:endParaRPr/>
          </a:p>
          <a:p>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(5) singlet Sigma, (2) singlet Pi and (1) singlet       Delta</a:t>
            </a:r>
            <a:endParaRPr/>
          </a:p>
        </p:txBody>
      </p:sp>
    </p:spTree>
  </p:cSld>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14" name="TextShape 1"/>
          <p:cNvSpPr txBox="1"/>
          <p:nvPr/>
        </p:nvSpPr>
        <p:spPr>
          <a:xfrm>
            <a:off x="8736120" y="7007400"/>
            <a:ext cx="840960" cy="401400"/>
          </a:xfrm>
          <a:prstGeom prst="rect">
            <a:avLst/>
          </a:prstGeom>
        </p:spPr>
        <p:txBody>
          <a:bodyPr anchor="b" bIns="0" lIns="0" rIns="0" tIns="0"/>
          <a:p>
            <a:pPr algn="r"/>
            <a:fld id="{41315121-11D1-41E1-8131-71F18151E1A1}" type="slidenum">
              <a:rPr lang="en-IN" sz="1300">
                <a:solidFill>
                  <a:srgbClr val="035c75"/>
                </a:solidFill>
                <a:latin typeface="Constantia"/>
              </a:rPr>
              <a:t>&lt;number&gt;</a:t>
            </a:fld>
            <a:endParaRPr/>
          </a:p>
        </p:txBody>
      </p:sp>
      <p:sp>
        <p:nvSpPr>
          <p:cNvPr id="515" name="CustomShape 2"/>
          <p:cNvSpPr/>
          <p:nvPr/>
        </p:nvSpPr>
        <p:spPr>
          <a:xfrm>
            <a:off x="481320" y="0"/>
            <a:ext cx="3958920" cy="406080"/>
          </a:xfrm>
          <a:prstGeom prst="rect">
            <a:avLst/>
          </a:prstGeom>
          <a:solidFill>
            <a:srgbClr val="ffffff"/>
          </a:solidFill>
          <a:ln w="25560">
            <a:solidFill>
              <a:srgbClr val="009dd9"/>
            </a:solidFill>
            <a:round/>
          </a:ln>
        </p:spPr>
        <p:txBody>
          <a:bodyPr bIns="50400" lIns="100800" rIns="100800" tIns="50400" wrap="none"/>
          <a:p>
            <a:r>
              <a:rPr lang="en-IN" sz="2000">
                <a:solidFill>
                  <a:srgbClr val="000000"/>
                </a:solidFill>
                <a:latin typeface="Times New Roman"/>
                <a:ea typeface="ＭＳ Ｐゴシック"/>
              </a:rPr>
              <a:t>Spin-free-HgYb triplet excited states</a:t>
            </a:r>
            <a:endParaRPr/>
          </a:p>
        </p:txBody>
      </p:sp>
      <p:pic>
        <p:nvPicPr>
          <p:cNvPr descr="" id="516" name="Picture 5"/>
          <p:cNvPicPr/>
          <p:nvPr/>
        </p:nvPicPr>
        <p:blipFill>
          <a:blip r:embed="rId1"/>
          <a:stretch>
            <a:fillRect/>
          </a:stretch>
        </p:blipFill>
        <p:spPr>
          <a:xfrm>
            <a:off x="0" y="525600"/>
            <a:ext cx="5646240" cy="4524120"/>
          </a:xfrm>
          <a:prstGeom prst="rect">
            <a:avLst/>
          </a:prstGeom>
        </p:spPr>
      </p:pic>
      <p:sp>
        <p:nvSpPr>
          <p:cNvPr id="517" name="CustomShape 3"/>
          <p:cNvSpPr/>
          <p:nvPr/>
        </p:nvSpPr>
        <p:spPr>
          <a:xfrm>
            <a:off x="4008240" y="3224160"/>
            <a:ext cx="1587240" cy="604080"/>
          </a:xfrm>
          <a:prstGeom prst="rect">
            <a:avLst/>
          </a:prstGeom>
        </p:spPr>
        <p:txBody>
          <a:bodyPr bIns="50400" lIns="100800" rIns="100800" tIns="50400"/>
          <a:p>
            <a:r>
              <a:rPr b="1" lang="en-IN" sz="1300">
                <a:solidFill>
                  <a:srgbClr val="000000"/>
                </a:solidFill>
                <a:latin typeface="Times New Roman"/>
              </a:rPr>
              <a:t>Yb(3D) + Hg(1S</a:t>
            </a:r>
            <a:r>
              <a:rPr b="1" lang="en-IN" sz="1200">
                <a:solidFill>
                  <a:srgbClr val="000000"/>
                </a:solidFill>
                <a:latin typeface="Calibri"/>
              </a:rPr>
              <a:t>)</a:t>
            </a:r>
            <a:endParaRPr/>
          </a:p>
          <a:p>
            <a:endParaRPr/>
          </a:p>
        </p:txBody>
      </p:sp>
      <p:sp>
        <p:nvSpPr>
          <p:cNvPr id="518" name="CustomShape 4"/>
          <p:cNvSpPr/>
          <p:nvPr/>
        </p:nvSpPr>
        <p:spPr>
          <a:xfrm>
            <a:off x="4008240" y="3859200"/>
            <a:ext cx="1508040" cy="299160"/>
          </a:xfrm>
          <a:prstGeom prst="rect">
            <a:avLst/>
          </a:prstGeom>
        </p:spPr>
        <p:txBody>
          <a:bodyPr bIns="50400" lIns="100800" rIns="100800" tIns="50400"/>
          <a:p>
            <a:r>
              <a:rPr b="1" lang="en-IN" sz="1300">
                <a:solidFill>
                  <a:srgbClr val="000000"/>
                </a:solidFill>
                <a:latin typeface="Times New Roman"/>
              </a:rPr>
              <a:t>Yb(3P) + Hg(1S)</a:t>
            </a:r>
            <a:endParaRPr/>
          </a:p>
        </p:txBody>
      </p:sp>
      <p:sp>
        <p:nvSpPr>
          <p:cNvPr id="519" name="CustomShape 5"/>
          <p:cNvSpPr/>
          <p:nvPr/>
        </p:nvSpPr>
        <p:spPr>
          <a:xfrm>
            <a:off x="649440" y="5049720"/>
            <a:ext cx="3610080" cy="1015920"/>
          </a:xfrm>
          <a:prstGeom prst="rect">
            <a:avLst/>
          </a:prstGeom>
          <a:solidFill>
            <a:srgbClr val="ffffff"/>
          </a:solidFill>
          <a:ln w="25560">
            <a:solidFill>
              <a:srgbClr val="009dd9"/>
            </a:solidFill>
            <a:round/>
          </a:ln>
        </p:spPr>
        <p:txBody>
          <a:bodyPr bIns="50400" lIns="100800" rIns="100800" tIns="50400" wrap="none"/>
          <a:p>
            <a:r>
              <a:rPr lang="en-IN" sz="2000">
                <a:solidFill>
                  <a:srgbClr val="000000"/>
                </a:solidFill>
                <a:latin typeface="Times New Roman"/>
                <a:ea typeface="ＭＳ Ｐゴシック"/>
              </a:rPr>
              <a:t>Blue lines: Triplet Sigma states</a:t>
            </a:r>
            <a:endParaRPr/>
          </a:p>
          <a:p>
            <a:r>
              <a:rPr lang="en-IN" sz="2000">
                <a:solidFill>
                  <a:srgbClr val="000000"/>
                </a:solidFill>
                <a:latin typeface="Times New Roman"/>
                <a:ea typeface="ＭＳ Ｐゴシック"/>
              </a:rPr>
              <a:t>Dotted red lines : Triplet Pi states</a:t>
            </a:r>
            <a:endParaRPr/>
          </a:p>
          <a:p>
            <a:r>
              <a:rPr lang="en-IN" sz="2000">
                <a:solidFill>
                  <a:srgbClr val="000000"/>
                </a:solidFill>
                <a:latin typeface="Times New Roman"/>
                <a:ea typeface="ＭＳ Ｐゴシック"/>
              </a:rPr>
              <a:t>Purple lines : Triplet Delta states</a:t>
            </a:r>
            <a:endParaRPr/>
          </a:p>
        </p:txBody>
      </p:sp>
      <p:sp>
        <p:nvSpPr>
          <p:cNvPr id="520" name="CustomShape 6"/>
          <p:cNvSpPr/>
          <p:nvPr/>
        </p:nvSpPr>
        <p:spPr>
          <a:xfrm>
            <a:off x="5844960" y="6002280"/>
            <a:ext cx="4235400" cy="1320840"/>
          </a:xfrm>
          <a:prstGeom prst="rect">
            <a:avLst/>
          </a:prstGeom>
          <a:solidFill>
            <a:srgbClr val="ffffff"/>
          </a:solidFill>
          <a:ln w="25560">
            <a:solidFill>
              <a:srgbClr val="009dd9"/>
            </a:solidFill>
            <a:round/>
          </a:ln>
        </p:spPr>
        <p:txBody>
          <a:bodyPr bIns="50400" lIns="100800" rIns="100800" tIns="50400"/>
          <a:p>
            <a:pPr>
              <a:buSzPct val="45000"/>
              <a:buFont typeface="Arial"/>
              <a:buChar char="•"/>
            </a:pPr>
            <a:r>
              <a:rPr lang="en-IN" sz="2000">
                <a:solidFill>
                  <a:srgbClr val="000000"/>
                </a:solidFill>
                <a:latin typeface="Times New Roman"/>
                <a:ea typeface="ＭＳ Ｐゴシック"/>
              </a:rPr>
              <a:t>Yb (triplet Sigma) states dissociating to 3S are missing.</a:t>
            </a:r>
            <a:endParaRPr/>
          </a:p>
          <a:p>
            <a:pPr>
              <a:buSzPct val="45000"/>
              <a:buFont typeface="Arial"/>
              <a:buChar char="•"/>
            </a:pPr>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(4) triplet Sigma and (5) triplet Sigma are not the states required.</a:t>
            </a:r>
            <a:endParaRPr/>
          </a:p>
        </p:txBody>
      </p:sp>
      <p:sp>
        <p:nvSpPr>
          <p:cNvPr id="521" name="CustomShape 7"/>
          <p:cNvSpPr/>
          <p:nvPr/>
        </p:nvSpPr>
        <p:spPr>
          <a:xfrm>
            <a:off x="164160" y="6236640"/>
            <a:ext cx="5373000" cy="1320840"/>
          </a:xfrm>
          <a:prstGeom prst="rect">
            <a:avLst/>
          </a:prstGeom>
          <a:solidFill>
            <a:srgbClr val="ffffff"/>
          </a:solidFill>
          <a:ln w="25560">
            <a:solidFill>
              <a:srgbClr val="009dd9"/>
            </a:solidFill>
            <a:round/>
          </a:ln>
        </p:spPr>
        <p:txBody>
          <a:bodyPr bIns="50400" lIns="100800" rIns="100800" tIns="50400" wrap="none"/>
          <a:p>
            <a:pPr>
              <a:buSzPct val="45000"/>
              <a:buFont typeface="Arial"/>
              <a:buChar char="•"/>
            </a:pPr>
            <a:r>
              <a:rPr lang="en-IN" sz="2000">
                <a:solidFill>
                  <a:srgbClr val="000000"/>
                </a:solidFill>
                <a:latin typeface="Times New Roman"/>
                <a:ea typeface="ＭＳ Ｐゴシック"/>
              </a:rPr>
              <a:t>All low lying Yb excited states are not reproduced</a:t>
            </a:r>
            <a:endParaRPr/>
          </a:p>
          <a:p>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correctly (red shaded)</a:t>
            </a:r>
            <a:endParaRPr/>
          </a:p>
          <a:p>
            <a:pPr>
              <a:buSzPct val="45000"/>
              <a:buFont typeface="Arial"/>
              <a:buChar char="•"/>
            </a:pPr>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Hg excited (triplet Pi states) are obtained but </a:t>
            </a:r>
            <a:endParaRPr/>
          </a:p>
          <a:p>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triplet Sigma states are missing.</a:t>
            </a:r>
            <a:endParaRPr/>
          </a:p>
        </p:txBody>
      </p:sp>
    </p:spTree>
  </p:cSld>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2" name="TextShape 1"/>
          <p:cNvSpPr txBox="1"/>
          <p:nvPr/>
        </p:nvSpPr>
        <p:spPr>
          <a:xfrm>
            <a:off x="8736120" y="7007400"/>
            <a:ext cx="840960" cy="401400"/>
          </a:xfrm>
          <a:prstGeom prst="rect">
            <a:avLst/>
          </a:prstGeom>
        </p:spPr>
        <p:txBody>
          <a:bodyPr anchor="b" bIns="0" lIns="0" rIns="0" tIns="0"/>
          <a:p>
            <a:pPr algn="r"/>
            <a:fld id="{6151B1C1-71D1-41F1-B111-316111C12111}" type="slidenum">
              <a:rPr lang="en-IN" sz="1300">
                <a:solidFill>
                  <a:srgbClr val="035c75"/>
                </a:solidFill>
                <a:latin typeface="Constantia"/>
              </a:rPr>
              <a:t>&lt;number&gt;</a:t>
            </a:fld>
            <a:endParaRPr/>
          </a:p>
        </p:txBody>
      </p:sp>
      <p:sp>
        <p:nvSpPr>
          <p:cNvPr id="523" name="CustomShape 2"/>
          <p:cNvSpPr/>
          <p:nvPr/>
        </p:nvSpPr>
        <p:spPr>
          <a:xfrm>
            <a:off x="1608840" y="179280"/>
            <a:ext cx="5226840" cy="527760"/>
          </a:xfrm>
          <a:prstGeom prst="rect">
            <a:avLst/>
          </a:prstGeom>
          <a:solidFill>
            <a:srgbClr val="ffffff"/>
          </a:solidFill>
          <a:ln w="25560">
            <a:solidFill>
              <a:srgbClr val="009dd9"/>
            </a:solidFill>
            <a:round/>
          </a:ln>
        </p:spPr>
        <p:txBody>
          <a:bodyPr bIns="50400" lIns="100800" rIns="100800" tIns="50400" wrap="none"/>
          <a:p>
            <a:r>
              <a:rPr b="1" lang="en-IN" sz="2800">
                <a:solidFill>
                  <a:srgbClr val="000000"/>
                </a:solidFill>
                <a:latin typeface="Times New Roman"/>
                <a:ea typeface="ＭＳ Ｐゴシック"/>
              </a:rPr>
              <a:t>Spin-free spectroscopic constants</a:t>
            </a:r>
            <a:endParaRPr/>
          </a:p>
        </p:txBody>
      </p:sp>
      <p:sp>
        <p:nvSpPr>
          <p:cNvPr id="524" name="CustomShape 3"/>
          <p:cNvSpPr/>
          <p:nvPr/>
        </p:nvSpPr>
        <p:spPr>
          <a:xfrm>
            <a:off x="5832360" y="1475640"/>
            <a:ext cx="4032000" cy="5220360"/>
          </a:xfrm>
          <a:prstGeom prst="rect">
            <a:avLst/>
          </a:prstGeom>
          <a:solidFill>
            <a:srgbClr val="ffffff"/>
          </a:solidFill>
          <a:ln w="25560">
            <a:solidFill>
              <a:srgbClr val="009dd9"/>
            </a:solidFill>
            <a:round/>
          </a:ln>
        </p:spPr>
        <p:txBody>
          <a:bodyPr bIns="50400" lIns="100800" rIns="100800" tIns="50400"/>
          <a:p>
            <a:pPr>
              <a:buSzPct val="45000"/>
              <a:buFont typeface="Arial"/>
              <a:buChar char="•"/>
            </a:pPr>
            <a:r>
              <a:rPr lang="en-IN" sz="2000">
                <a:solidFill>
                  <a:srgbClr val="000000"/>
                </a:solidFill>
                <a:latin typeface="Times New Roman"/>
                <a:ea typeface="ＭＳ Ｐゴシック"/>
              </a:rPr>
              <a:t> </a:t>
            </a:r>
            <a:r>
              <a:rPr lang="en-IN" sz="2800">
                <a:solidFill>
                  <a:srgbClr val="000000"/>
                </a:solidFill>
                <a:latin typeface="Times New Roman"/>
                <a:ea typeface="ＭＳ Ｐゴシック"/>
              </a:rPr>
              <a:t>(3)1Σ and (4)1Σ has avoided crossing  at smaller nuclear distance</a:t>
            </a:r>
            <a:endParaRPr/>
          </a:p>
          <a:p>
            <a:endParaRPr/>
          </a:p>
          <a:p>
            <a:pPr>
              <a:buSzPct val="45000"/>
              <a:buFont typeface="Arial"/>
              <a:buChar char="•"/>
            </a:pPr>
            <a:r>
              <a:rPr lang="en-IN" sz="2800">
                <a:solidFill>
                  <a:srgbClr val="000000"/>
                </a:solidFill>
                <a:latin typeface="Times New Roman"/>
                <a:ea typeface="ＭＳ Ｐゴシック"/>
              </a:rPr>
              <a:t> </a:t>
            </a:r>
            <a:r>
              <a:rPr lang="en-IN" sz="2800">
                <a:solidFill>
                  <a:srgbClr val="000000"/>
                </a:solidFill>
                <a:latin typeface="Times New Roman"/>
                <a:ea typeface="ＭＳ Ｐゴシック"/>
              </a:rPr>
              <a:t>5th  1Σ and (3)3Π state has a broad maximum ~</a:t>
            </a:r>
            <a:endParaRPr/>
          </a:p>
          <a:p>
            <a:r>
              <a:rPr lang="en-IN" sz="2800">
                <a:solidFill>
                  <a:srgbClr val="000000"/>
                </a:solidFill>
                <a:latin typeface="Times New Roman"/>
                <a:ea typeface="ＭＳ Ｐゴシック"/>
              </a:rPr>
              <a:t>  </a:t>
            </a:r>
            <a:r>
              <a:rPr lang="en-IN" sz="2800">
                <a:solidFill>
                  <a:srgbClr val="000000"/>
                </a:solidFill>
                <a:latin typeface="Times New Roman"/>
                <a:ea typeface="ＭＳ Ｐゴシック"/>
              </a:rPr>
              <a:t>due to non inclusion of higher excited states </a:t>
            </a:r>
            <a:endParaRPr/>
          </a:p>
          <a:p>
            <a:endParaRPr/>
          </a:p>
          <a:p>
            <a:pPr>
              <a:buSzPct val="45000"/>
              <a:buFont typeface="Arial"/>
              <a:buChar char="•"/>
            </a:pPr>
            <a:r>
              <a:rPr lang="en-IN" sz="2800">
                <a:solidFill>
                  <a:srgbClr val="000000"/>
                </a:solidFill>
                <a:latin typeface="Times New Roman"/>
                <a:ea typeface="ＭＳ Ｐゴシック"/>
              </a:rPr>
              <a:t> </a:t>
            </a:r>
            <a:r>
              <a:rPr lang="en-IN" sz="2800">
                <a:solidFill>
                  <a:srgbClr val="000000"/>
                </a:solidFill>
                <a:latin typeface="Times New Roman"/>
                <a:ea typeface="ＭＳ Ｐゴシック"/>
              </a:rPr>
              <a:t>All states are strongly bound in comparison with the ground state</a:t>
            </a:r>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5" name="TextShape 1"/>
          <p:cNvSpPr txBox="1"/>
          <p:nvPr/>
        </p:nvSpPr>
        <p:spPr>
          <a:xfrm>
            <a:off x="8736120" y="7007400"/>
            <a:ext cx="840960" cy="401400"/>
          </a:xfrm>
          <a:prstGeom prst="rect">
            <a:avLst/>
          </a:prstGeom>
        </p:spPr>
        <p:txBody>
          <a:bodyPr anchor="b" bIns="0" lIns="0" rIns="0" tIns="0"/>
          <a:p>
            <a:pPr algn="r"/>
            <a:fld id="{51118141-1151-41E1-8181-51D1A1C15101}" type="slidenum">
              <a:rPr lang="en-IN" sz="1300">
                <a:solidFill>
                  <a:srgbClr val="035c75"/>
                </a:solidFill>
                <a:latin typeface="Constantia"/>
              </a:rPr>
              <a:t>&lt;number&gt;</a:t>
            </a:fld>
            <a:endParaRPr/>
          </a:p>
        </p:txBody>
      </p:sp>
      <p:sp>
        <p:nvSpPr>
          <p:cNvPr id="526" name="CustomShape 2"/>
          <p:cNvSpPr/>
          <p:nvPr/>
        </p:nvSpPr>
        <p:spPr>
          <a:xfrm>
            <a:off x="1963800" y="0"/>
            <a:ext cx="6309000" cy="406080"/>
          </a:xfrm>
          <a:prstGeom prst="rect">
            <a:avLst/>
          </a:prstGeom>
          <a:solidFill>
            <a:srgbClr val="ffffff"/>
          </a:solidFill>
          <a:ln w="25560">
            <a:solidFill>
              <a:srgbClr val="009dd9"/>
            </a:solidFill>
            <a:round/>
          </a:ln>
        </p:spPr>
        <p:txBody>
          <a:bodyPr bIns="50400" lIns="100800" rIns="100800" tIns="50400" wrap="none"/>
          <a:p>
            <a:r>
              <a:rPr lang="en-IN" sz="2000">
                <a:solidFill>
                  <a:srgbClr val="000000"/>
                </a:solidFill>
                <a:latin typeface="Times New Roman"/>
                <a:ea typeface="ＭＳ Ｐゴシック"/>
              </a:rPr>
              <a:t>Permanent dipole moment, ground state dissociation energy</a:t>
            </a:r>
            <a:endParaRPr/>
          </a:p>
        </p:txBody>
      </p:sp>
      <p:sp>
        <p:nvSpPr>
          <p:cNvPr id="527" name="CustomShape 3"/>
          <p:cNvSpPr/>
          <p:nvPr/>
        </p:nvSpPr>
        <p:spPr>
          <a:xfrm>
            <a:off x="205560" y="6875640"/>
            <a:ext cx="3759480" cy="406080"/>
          </a:xfrm>
          <a:prstGeom prst="rect">
            <a:avLst/>
          </a:prstGeom>
          <a:solidFill>
            <a:srgbClr val="ffffff"/>
          </a:solidFill>
          <a:ln w="25560">
            <a:solidFill>
              <a:srgbClr val="009dd9"/>
            </a:solidFill>
            <a:round/>
          </a:ln>
        </p:spPr>
        <p:txBody>
          <a:bodyPr bIns="50400" lIns="100800" rIns="100800" tIns="50400" wrap="none"/>
          <a:p>
            <a:r>
              <a:rPr lang="en-IN" sz="2000">
                <a:solidFill>
                  <a:srgbClr val="000000"/>
                </a:solidFill>
                <a:latin typeface="Times New Roman"/>
                <a:ea typeface="ＭＳ Ｐゴシック"/>
              </a:rPr>
              <a:t>Ground state pdm ~ 1.1 D to 1.3 D</a:t>
            </a:r>
            <a:endParaRPr/>
          </a:p>
        </p:txBody>
      </p:sp>
      <p:pic>
        <p:nvPicPr>
          <p:cNvPr descr="" id="528" name="Picture 8"/>
          <p:cNvPicPr/>
          <p:nvPr/>
        </p:nvPicPr>
        <p:blipFill>
          <a:blip r:embed="rId1"/>
          <a:stretch>
            <a:fillRect/>
          </a:stretch>
        </p:blipFill>
        <p:spPr>
          <a:xfrm>
            <a:off x="277200" y="366840"/>
            <a:ext cx="3492360" cy="2762640"/>
          </a:xfrm>
          <a:prstGeom prst="rect">
            <a:avLst/>
          </a:prstGeom>
        </p:spPr>
      </p:pic>
      <p:pic>
        <p:nvPicPr>
          <p:cNvPr descr="" id="529" name="Picture 10"/>
          <p:cNvPicPr/>
          <p:nvPr/>
        </p:nvPicPr>
        <p:blipFill>
          <a:blip r:embed="rId2"/>
          <a:stretch>
            <a:fillRect/>
          </a:stretch>
        </p:blipFill>
        <p:spPr>
          <a:xfrm>
            <a:off x="277200" y="3303720"/>
            <a:ext cx="3715560" cy="3333240"/>
          </a:xfrm>
          <a:prstGeom prst="rect">
            <a:avLst/>
          </a:prstGeom>
        </p:spPr>
      </p:pic>
      <p:sp>
        <p:nvSpPr>
          <p:cNvPr id="530" name="CustomShape 4"/>
          <p:cNvSpPr/>
          <p:nvPr/>
        </p:nvSpPr>
        <p:spPr>
          <a:xfrm>
            <a:off x="4354200" y="6847200"/>
            <a:ext cx="5553000" cy="711000"/>
          </a:xfrm>
          <a:prstGeom prst="rect">
            <a:avLst/>
          </a:prstGeom>
          <a:solidFill>
            <a:srgbClr val="ffffff"/>
          </a:solidFill>
          <a:ln w="25560">
            <a:solidFill>
              <a:srgbClr val="009dd9"/>
            </a:solidFill>
            <a:round/>
          </a:ln>
        </p:spPr>
        <p:txBody>
          <a:bodyPr bIns="50400" lIns="100800" rIns="100800" tIns="50400" wrap="none"/>
          <a:p>
            <a:r>
              <a:rPr lang="en-IN" sz="2000">
                <a:solidFill>
                  <a:srgbClr val="000000"/>
                </a:solidFill>
                <a:latin typeface="Times New Roman"/>
                <a:ea typeface="ＭＳ Ｐゴシック"/>
              </a:rPr>
              <a:t>CASPT2 method produces more bound molecule in </a:t>
            </a:r>
            <a:endParaRPr/>
          </a:p>
          <a:p>
            <a:r>
              <a:rPr lang="en-IN" sz="2000">
                <a:solidFill>
                  <a:srgbClr val="000000"/>
                </a:solidFill>
                <a:latin typeface="Times New Roman"/>
                <a:ea typeface="ＭＳ Ｐゴシック"/>
              </a:rPr>
              <a:t>comparison with CCSD(T) </a:t>
            </a: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 name="TextShape 1"/>
          <p:cNvSpPr txBox="1"/>
          <p:nvPr/>
        </p:nvSpPr>
        <p:spPr>
          <a:xfrm>
            <a:off x="8736120" y="7007400"/>
            <a:ext cx="840960" cy="401400"/>
          </a:xfrm>
          <a:prstGeom prst="rect">
            <a:avLst/>
          </a:prstGeom>
        </p:spPr>
        <p:txBody>
          <a:bodyPr anchor="b" bIns="0" lIns="0" rIns="0" tIns="0"/>
          <a:p>
            <a:pPr algn="r"/>
            <a:fld id="{7111E1D1-71C1-4121-9111-A1618141C171}" type="slidenum">
              <a:rPr lang="en-IN" sz="1300">
                <a:solidFill>
                  <a:srgbClr val="035c75"/>
                </a:solidFill>
                <a:latin typeface="Constantia"/>
              </a:rPr>
              <a:t>&lt;number&gt;</a:t>
            </a:fld>
            <a:endParaRPr/>
          </a:p>
        </p:txBody>
      </p:sp>
      <p:sp>
        <p:nvSpPr>
          <p:cNvPr id="55" name="CustomShape 2"/>
          <p:cNvSpPr/>
          <p:nvPr/>
        </p:nvSpPr>
        <p:spPr>
          <a:xfrm>
            <a:off x="792000" y="6444000"/>
            <a:ext cx="7560360" cy="823320"/>
          </a:xfrm>
          <a:prstGeom prst="rect">
            <a:avLst/>
          </a:prstGeom>
          <a:gradFill>
            <a:gsLst>
              <a:gs pos="0">
                <a:srgbClr val="8bc2f1"/>
              </a:gs>
              <a:gs pos="100000">
                <a:srgbClr val="f7fbff"/>
              </a:gs>
            </a:gsLst>
            <a:path path="circle"/>
          </a:gradFill>
          <a:ln w="9360">
            <a:solidFill>
              <a:srgbClr val="0074a0"/>
            </a:solidFill>
            <a:round/>
          </a:ln>
        </p:spPr>
        <p:txBody>
          <a:bodyPr/>
          <a:p>
            <a:r>
              <a:rPr lang="en-IN" sz="2400">
                <a:solidFill>
                  <a:srgbClr val="000000"/>
                </a:solidFill>
                <a:latin typeface="Times New Roman"/>
                <a:ea typeface="ＭＳ Ｐゴシック"/>
              </a:rPr>
              <a:t>ROHF: Same orbital's  for occupied α and β spin states</a:t>
            </a:r>
            <a:endParaRPr/>
          </a:p>
          <a:p>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Different orbital for unmatched α spin state</a:t>
            </a:r>
            <a:endParaRPr/>
          </a:p>
        </p:txBody>
      </p:sp>
      <p:pic>
        <p:nvPicPr>
          <p:cNvPr descr="" id="56" name="Picture 2"/>
          <p:cNvPicPr/>
          <p:nvPr/>
        </p:nvPicPr>
        <p:blipFill>
          <a:blip r:embed="rId1"/>
          <a:stretch>
            <a:fillRect/>
          </a:stretch>
        </p:blipFill>
        <p:spPr>
          <a:xfrm>
            <a:off x="0" y="1043640"/>
            <a:ext cx="7632360" cy="4999680"/>
          </a:xfrm>
          <a:prstGeom prst="rect">
            <a:avLst/>
          </a:prstGeom>
        </p:spPr>
      </p:pic>
      <p:sp>
        <p:nvSpPr>
          <p:cNvPr id="57" name="CustomShape 3"/>
          <p:cNvSpPr/>
          <p:nvPr/>
        </p:nvSpPr>
        <p:spPr>
          <a:xfrm>
            <a:off x="7488720" y="3059640"/>
            <a:ext cx="2591640" cy="823320"/>
          </a:xfrm>
          <a:prstGeom prst="rect">
            <a:avLst/>
          </a:prstGeom>
          <a:gradFill>
            <a:gsLst>
              <a:gs pos="0">
                <a:srgbClr val="8da7e3"/>
              </a:gs>
              <a:gs pos="100000">
                <a:srgbClr val="f7f9fe"/>
              </a:gs>
            </a:gsLst>
            <a:path path="circle"/>
          </a:gradFill>
          <a:ln w="9360">
            <a:solidFill>
              <a:srgbClr val="095294"/>
            </a:solidFill>
            <a:round/>
          </a:ln>
        </p:spPr>
        <p:txBody>
          <a:bodyPr/>
          <a:p>
            <a:r>
              <a:rPr lang="en-IN" sz="2400">
                <a:solidFill>
                  <a:srgbClr val="000000"/>
                </a:solidFill>
                <a:latin typeface="Times New Roman"/>
                <a:ea typeface="ＭＳ Ｐゴシック"/>
              </a:rPr>
              <a:t>RHF: Same orbital for both spin states</a:t>
            </a:r>
            <a:endParaRPr/>
          </a:p>
        </p:txBody>
      </p:sp>
      <p:sp>
        <p:nvSpPr>
          <p:cNvPr id="58" name="CustomShape 4"/>
          <p:cNvSpPr/>
          <p:nvPr/>
        </p:nvSpPr>
        <p:spPr>
          <a:xfrm>
            <a:off x="7488720" y="1043640"/>
            <a:ext cx="2591640" cy="1189080"/>
          </a:xfrm>
          <a:prstGeom prst="rect">
            <a:avLst/>
          </a:prstGeom>
          <a:gradFill>
            <a:gsLst>
              <a:gs pos="0">
                <a:srgbClr val="8da7e3"/>
              </a:gs>
              <a:gs pos="100000">
                <a:srgbClr val="f7f9fe"/>
              </a:gs>
            </a:gsLst>
            <a:path path="circle"/>
          </a:gradFill>
          <a:ln w="9360">
            <a:solidFill>
              <a:srgbClr val="095294"/>
            </a:solidFill>
            <a:round/>
          </a:ln>
        </p:spPr>
        <p:txBody>
          <a:bodyPr/>
          <a:p>
            <a:r>
              <a:rPr lang="en-IN" sz="2400">
                <a:solidFill>
                  <a:srgbClr val="000000"/>
                </a:solidFill>
                <a:latin typeface="Times New Roman"/>
                <a:ea typeface="ＭＳ Ｐゴシック"/>
              </a:rPr>
              <a:t>UHF: Different orbtials for different spins</a:t>
            </a:r>
            <a:endParaRPr/>
          </a:p>
        </p:txBody>
      </p:sp>
      <p:sp>
        <p:nvSpPr>
          <p:cNvPr id="59" name="CustomShape 5"/>
          <p:cNvSpPr/>
          <p:nvPr/>
        </p:nvSpPr>
        <p:spPr>
          <a:xfrm>
            <a:off x="431640" y="0"/>
            <a:ext cx="8280720" cy="640440"/>
          </a:xfrm>
          <a:prstGeom prst="rect">
            <a:avLst/>
          </a:prstGeom>
          <a:solidFill>
            <a:srgbClr val="009dd9"/>
          </a:solidFill>
          <a:ln w="38160">
            <a:solidFill>
              <a:srgbClr val="ffffff"/>
            </a:solidFill>
            <a:round/>
          </a:ln>
        </p:spPr>
        <p:txBody>
          <a:bodyPr/>
          <a:p>
            <a:r>
              <a:rPr lang="en-IN" sz="2400">
                <a:solidFill>
                  <a:srgbClr val="000000"/>
                </a:solidFill>
                <a:latin typeface="Times New Roman"/>
                <a:ea typeface="ＭＳ Ｐゴシック"/>
              </a:rPr>
              <a:t> </a:t>
            </a:r>
            <a:r>
              <a:rPr b="1" lang="en-IN" sz="3600">
                <a:solidFill>
                  <a:srgbClr val="ffffff"/>
                </a:solidFill>
                <a:latin typeface="Times New Roman"/>
                <a:ea typeface="ＭＳ Ｐゴシック"/>
              </a:rPr>
              <a:t>Restricted and Unrestricted HF methods</a:t>
            </a:r>
            <a:endParaRPr/>
          </a:p>
        </p:txBody>
      </p:sp>
    </p:spTree>
  </p:cSld>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1" name="TextShape 1"/>
          <p:cNvSpPr txBox="1"/>
          <p:nvPr/>
        </p:nvSpPr>
        <p:spPr>
          <a:xfrm>
            <a:off x="8736120" y="7007400"/>
            <a:ext cx="840960" cy="401400"/>
          </a:xfrm>
          <a:prstGeom prst="rect">
            <a:avLst/>
          </a:prstGeom>
        </p:spPr>
        <p:txBody>
          <a:bodyPr anchor="b" bIns="0" lIns="0" rIns="0" tIns="0"/>
          <a:p>
            <a:pPr algn="r"/>
            <a:fld id="{616191F1-1121-41B1-B1A1-513141910131}" type="slidenum">
              <a:rPr lang="en-IN" sz="1300">
                <a:solidFill>
                  <a:srgbClr val="035c75"/>
                </a:solidFill>
                <a:latin typeface="Constantia"/>
              </a:rPr>
              <a:t>&lt;number&gt;</a:t>
            </a:fld>
            <a:endParaRPr/>
          </a:p>
        </p:txBody>
      </p:sp>
      <p:sp>
        <p:nvSpPr>
          <p:cNvPr id="532" name="CustomShape 2"/>
          <p:cNvSpPr/>
          <p:nvPr/>
        </p:nvSpPr>
        <p:spPr>
          <a:xfrm>
            <a:off x="277200" y="0"/>
            <a:ext cx="4206960" cy="436320"/>
          </a:xfrm>
          <a:prstGeom prst="rect">
            <a:avLst/>
          </a:prstGeom>
          <a:solidFill>
            <a:srgbClr val="ffffff"/>
          </a:solidFill>
          <a:ln w="25560">
            <a:solidFill>
              <a:srgbClr val="009dd9"/>
            </a:solidFill>
            <a:round/>
          </a:ln>
        </p:spPr>
        <p:txBody>
          <a:bodyPr bIns="50400" lIns="100800" rIns="100800" tIns="50400"/>
          <a:p>
            <a:r>
              <a:rPr b="1" lang="en-IN" sz="2200">
                <a:solidFill>
                  <a:srgbClr val="000000"/>
                </a:solidFill>
                <a:latin typeface="Times New Roman"/>
                <a:ea typeface="ＭＳ Ｐゴシック"/>
              </a:rPr>
              <a:t>HgYb spin orbit excited states</a:t>
            </a:r>
            <a:endParaRPr/>
          </a:p>
        </p:txBody>
      </p:sp>
      <p:sp>
        <p:nvSpPr>
          <p:cNvPr id="533" name="CustomShape 3"/>
          <p:cNvSpPr/>
          <p:nvPr/>
        </p:nvSpPr>
        <p:spPr>
          <a:xfrm>
            <a:off x="198000" y="446040"/>
            <a:ext cx="4048200" cy="6875280"/>
          </a:xfrm>
          <a:prstGeom prst="rect">
            <a:avLst/>
          </a:prstGeom>
          <a:solidFill>
            <a:srgbClr val="ffffff"/>
          </a:solidFill>
          <a:ln w="25560">
            <a:solidFill>
              <a:srgbClr val="009dd9"/>
            </a:solidFill>
            <a:round/>
          </a:ln>
        </p:spPr>
        <p:txBody>
          <a:bodyPr bIns="50400" lIns="100800" rIns="100800" tIns="50400"/>
          <a:p>
            <a:pPr>
              <a:lnSpc>
                <a:spcPct val="80000"/>
              </a:lnSpc>
            </a:pPr>
            <a:r>
              <a:rPr lang="en-IN" sz="2300">
                <a:solidFill>
                  <a:srgbClr val="c00000"/>
                </a:solidFill>
                <a:latin typeface="Times New Roman"/>
                <a:ea typeface="ＭＳ Ｐゴシック"/>
              </a:rPr>
              <a:t> </a:t>
            </a:r>
            <a:r>
              <a:rPr b="1" lang="en-IN" sz="2000">
                <a:solidFill>
                  <a:srgbClr val="c00000"/>
                </a:solidFill>
                <a:latin typeface="Times New Roman"/>
                <a:ea typeface="ＭＳ Ｐゴシック"/>
              </a:rPr>
              <a:t>Yb: 1s2…..5s25p64f146s2  </a:t>
            </a:r>
            <a:endParaRPr/>
          </a:p>
          <a:p>
            <a:pPr>
              <a:lnSpc>
                <a:spcPct val="80000"/>
              </a:lnSpc>
            </a:pPr>
            <a:r>
              <a:rPr b="1" lang="en-IN" sz="2000">
                <a:solidFill>
                  <a:srgbClr val="c00000"/>
                </a:solidFill>
                <a:latin typeface="Times New Roman"/>
                <a:ea typeface="ＭＳ Ｐゴシック"/>
              </a:rPr>
              <a:t> </a:t>
            </a:r>
            <a:r>
              <a:rPr b="1" lang="en-IN" sz="2000">
                <a:solidFill>
                  <a:srgbClr val="c00000"/>
                </a:solidFill>
                <a:latin typeface="Times New Roman"/>
                <a:ea typeface="ＭＳ Ｐゴシック"/>
              </a:rPr>
              <a:t>Hg : 1s2…..5s25p64f146s2 5d107s2</a:t>
            </a:r>
            <a:endParaRPr/>
          </a:p>
          <a:p>
            <a:pPr>
              <a:lnSpc>
                <a:spcPct val="80000"/>
              </a:lnSpc>
            </a:pPr>
            <a:r>
              <a:rPr b="1" lang="en-IN" sz="1900">
                <a:solidFill>
                  <a:srgbClr val="000000"/>
                </a:solidFill>
                <a:latin typeface="Times New Roman"/>
                <a:ea typeface="ＭＳ Ｐゴシック"/>
              </a:rPr>
              <a:t>Hg (7s2) ground</a:t>
            </a:r>
            <a:r>
              <a:rPr lang="en-IN" sz="1900">
                <a:solidFill>
                  <a:srgbClr val="000000"/>
                </a:solidFill>
                <a:latin typeface="Times New Roman"/>
                <a:ea typeface="ＭＳ Ｐゴシック"/>
              </a:rPr>
              <a:t> + </a:t>
            </a:r>
            <a:r>
              <a:rPr b="1" lang="en-IN" sz="1900">
                <a:solidFill>
                  <a:srgbClr val="000000"/>
                </a:solidFill>
                <a:latin typeface="Times New Roman"/>
                <a:ea typeface="ＭＳ Ｐゴシック"/>
              </a:rPr>
              <a:t>Yb (6s2) ground</a:t>
            </a:r>
            <a:r>
              <a:rPr lang="en-IN" sz="1900">
                <a:solidFill>
                  <a:srgbClr val="000000"/>
                </a:solidFill>
                <a:latin typeface="Times New Roman"/>
                <a:ea typeface="ＭＳ Ｐゴシック"/>
              </a:rPr>
              <a:t> </a:t>
            </a:r>
            <a:endParaRPr/>
          </a:p>
          <a:p>
            <a:pPr>
              <a:lnSpc>
                <a:spcPct val="80000"/>
              </a:lnSpc>
            </a:pPr>
            <a:r>
              <a:rPr lang="en-IN" sz="1900">
                <a:solidFill>
                  <a:srgbClr val="000000"/>
                </a:solidFill>
                <a:latin typeface="Times New Roman"/>
                <a:ea typeface="ＭＳ Ｐゴシック"/>
              </a:rPr>
              <a:t>      </a:t>
            </a:r>
            <a:r>
              <a:rPr lang="en-IN" sz="1900">
                <a:solidFill>
                  <a:srgbClr val="000000"/>
                </a:solidFill>
                <a:latin typeface="Times New Roman"/>
                <a:ea typeface="ＭＳ Ｐゴシック"/>
              </a:rPr>
              <a:t>(j=0)                        (j=0)                                               </a:t>
            </a:r>
            <a:endParaRPr/>
          </a:p>
          <a:p>
            <a:pPr>
              <a:lnSpc>
                <a:spcPct val="80000"/>
              </a:lnSpc>
            </a:pPr>
            <a:r>
              <a:rPr lang="en-IN" sz="1900">
                <a:solidFill>
                  <a:srgbClr val="000000"/>
                </a:solidFill>
                <a:latin typeface="Times New Roman"/>
                <a:ea typeface="ＭＳ Ｐゴシック"/>
              </a:rPr>
              <a:t>   </a:t>
            </a:r>
            <a:r>
              <a:rPr b="1" lang="en-IN" sz="1900">
                <a:solidFill>
                  <a:srgbClr val="ff0000"/>
                </a:solidFill>
                <a:latin typeface="Times New Roman"/>
                <a:ea typeface="ＭＳ Ｐゴシック"/>
              </a:rPr>
              <a:t>Total Mj values possible: 0  </a:t>
            </a:r>
            <a:endParaRPr/>
          </a:p>
          <a:p>
            <a:pPr>
              <a:lnSpc>
                <a:spcPct val="80000"/>
              </a:lnSpc>
            </a:pPr>
            <a:r>
              <a:rPr b="1" lang="en-IN" sz="1900">
                <a:solidFill>
                  <a:srgbClr val="000000"/>
                </a:solidFill>
                <a:latin typeface="Times New Roman"/>
                <a:ea typeface="ＭＳ Ｐゴシック"/>
              </a:rPr>
              <a:t>Hg (7s2) ground + Yb (6s16p1) excited</a:t>
            </a:r>
            <a:endParaRPr/>
          </a:p>
          <a:p>
            <a:pPr>
              <a:lnSpc>
                <a:spcPct val="80000"/>
              </a:lnSpc>
            </a:pPr>
            <a:r>
              <a:rPr lang="en-IN" sz="1900">
                <a:solidFill>
                  <a:srgbClr val="000000"/>
                </a:solidFill>
                <a:latin typeface="Times New Roman"/>
                <a:ea typeface="ＭＳ Ｐゴシック"/>
              </a:rPr>
              <a:t>      </a:t>
            </a:r>
            <a:r>
              <a:rPr lang="en-IN" sz="1900">
                <a:solidFill>
                  <a:srgbClr val="000000"/>
                </a:solidFill>
                <a:latin typeface="Times New Roman"/>
                <a:ea typeface="ＭＳ Ｐゴシック"/>
              </a:rPr>
              <a:t>(j=0)                      (j= 0,1,2)      </a:t>
            </a:r>
            <a:endParaRPr/>
          </a:p>
          <a:p>
            <a:pPr>
              <a:lnSpc>
                <a:spcPct val="80000"/>
              </a:lnSpc>
            </a:pPr>
            <a:r>
              <a:rPr lang="en-IN" sz="1900">
                <a:solidFill>
                  <a:srgbClr val="000000"/>
                </a:solidFill>
                <a:latin typeface="Times New Roman"/>
                <a:ea typeface="ＭＳ Ｐゴシック"/>
              </a:rPr>
              <a:t>  </a:t>
            </a:r>
            <a:r>
              <a:rPr b="1" lang="en-IN" sz="1900">
                <a:solidFill>
                  <a:srgbClr val="ff0000"/>
                </a:solidFill>
                <a:latin typeface="Times New Roman"/>
                <a:ea typeface="ＭＳ Ｐゴシック"/>
              </a:rPr>
              <a:t>Total Mj values possible: 0,±1,0,±2,±1,0                </a:t>
            </a:r>
            <a:endParaRPr/>
          </a:p>
          <a:p>
            <a:pPr>
              <a:lnSpc>
                <a:spcPct val="80000"/>
              </a:lnSpc>
            </a:pPr>
            <a:r>
              <a:rPr b="1" lang="en-IN" sz="1900">
                <a:solidFill>
                  <a:srgbClr val="000000"/>
                </a:solidFill>
                <a:latin typeface="Times New Roman"/>
                <a:ea typeface="ＭＳ Ｐゴシック"/>
              </a:rPr>
              <a:t>Hg(7s2) ground + Yb(6s15d1) excited</a:t>
            </a:r>
            <a:endParaRPr/>
          </a:p>
          <a:p>
            <a:pPr>
              <a:lnSpc>
                <a:spcPct val="80000"/>
              </a:lnSpc>
            </a:pPr>
            <a:r>
              <a:rPr lang="en-IN" sz="1900">
                <a:solidFill>
                  <a:srgbClr val="000000"/>
                </a:solidFill>
                <a:latin typeface="Times New Roman"/>
                <a:ea typeface="ＭＳ Ｐゴシック"/>
              </a:rPr>
              <a:t>      </a:t>
            </a:r>
            <a:r>
              <a:rPr lang="en-IN" sz="1900">
                <a:solidFill>
                  <a:srgbClr val="000000"/>
                </a:solidFill>
                <a:latin typeface="Times New Roman"/>
                <a:ea typeface="ＭＳ Ｐゴシック"/>
              </a:rPr>
              <a:t>(j=0)                   (j= 1,2,3)</a:t>
            </a:r>
            <a:endParaRPr/>
          </a:p>
          <a:p>
            <a:pPr>
              <a:lnSpc>
                <a:spcPct val="80000"/>
              </a:lnSpc>
            </a:pPr>
            <a:r>
              <a:rPr lang="en-IN" sz="1900">
                <a:solidFill>
                  <a:srgbClr val="000000"/>
                </a:solidFill>
                <a:latin typeface="Times New Roman"/>
                <a:ea typeface="ＭＳ Ｐゴシック"/>
              </a:rPr>
              <a:t> </a:t>
            </a:r>
            <a:r>
              <a:rPr b="1" lang="en-IN" sz="1900">
                <a:solidFill>
                  <a:srgbClr val="ff0000"/>
                </a:solidFill>
                <a:latin typeface="Times New Roman"/>
                <a:ea typeface="ＭＳ Ｐゴシック"/>
              </a:rPr>
              <a:t>Total Mj values possible: ±1,0,±2, ±1,</a:t>
            </a:r>
            <a:endParaRPr/>
          </a:p>
          <a:p>
            <a:pPr>
              <a:lnSpc>
                <a:spcPct val="80000"/>
              </a:lnSpc>
            </a:pPr>
            <a:r>
              <a:rPr b="1" lang="en-IN" sz="1900">
                <a:solidFill>
                  <a:srgbClr val="ff0000"/>
                </a:solidFill>
                <a:latin typeface="Times New Roman"/>
                <a:ea typeface="ＭＳ Ｐゴシック"/>
              </a:rPr>
              <a:t>              </a:t>
            </a:r>
            <a:r>
              <a:rPr b="1" lang="en-IN" sz="1900">
                <a:solidFill>
                  <a:srgbClr val="ff0000"/>
                </a:solidFill>
                <a:latin typeface="Times New Roman"/>
                <a:ea typeface="ＭＳ Ｐゴシック"/>
              </a:rPr>
              <a:t>0,±3,±2,±1,0)</a:t>
            </a:r>
            <a:endParaRPr/>
          </a:p>
          <a:p>
            <a:pPr>
              <a:lnSpc>
                <a:spcPct val="80000"/>
              </a:lnSpc>
            </a:pPr>
            <a:r>
              <a:rPr b="1" lang="en-IN" sz="1900">
                <a:solidFill>
                  <a:srgbClr val="002060"/>
                </a:solidFill>
                <a:latin typeface="Times New Roman"/>
                <a:ea typeface="ＭＳ Ｐゴシック"/>
              </a:rPr>
              <a:t>Hg</a:t>
            </a:r>
            <a:r>
              <a:rPr b="1" lang="en-IN" sz="1900">
                <a:solidFill>
                  <a:srgbClr val="000000"/>
                </a:solidFill>
                <a:latin typeface="Times New Roman"/>
                <a:ea typeface="ＭＳ Ｐゴシック"/>
              </a:rPr>
              <a:t> (7s2) ground + Yb(6s16p1) excited</a:t>
            </a:r>
            <a:r>
              <a:rPr lang="en-IN" sz="1900">
                <a:solidFill>
                  <a:srgbClr val="000000"/>
                </a:solidFill>
                <a:latin typeface="Times New Roman"/>
                <a:ea typeface="ＭＳ Ｐゴシック"/>
              </a:rPr>
              <a:t>     </a:t>
            </a:r>
            <a:endParaRPr/>
          </a:p>
          <a:p>
            <a:pPr>
              <a:lnSpc>
                <a:spcPct val="80000"/>
              </a:lnSpc>
            </a:pPr>
            <a:r>
              <a:rPr lang="en-IN" sz="1900">
                <a:solidFill>
                  <a:srgbClr val="000000"/>
                </a:solidFill>
                <a:latin typeface="Times New Roman"/>
                <a:ea typeface="ＭＳ Ｐゴシック"/>
              </a:rPr>
              <a:t>      </a:t>
            </a:r>
            <a:r>
              <a:rPr lang="en-IN" sz="1900">
                <a:solidFill>
                  <a:srgbClr val="000000"/>
                </a:solidFill>
                <a:latin typeface="Times New Roman"/>
                <a:ea typeface="ＭＳ Ｐゴシック"/>
              </a:rPr>
              <a:t>(j=0)                       (j=1) </a:t>
            </a:r>
            <a:endParaRPr/>
          </a:p>
          <a:p>
            <a:pPr>
              <a:lnSpc>
                <a:spcPct val="80000"/>
              </a:lnSpc>
            </a:pPr>
            <a:r>
              <a:rPr b="1" lang="en-IN" sz="1900">
                <a:solidFill>
                  <a:srgbClr val="ff0000"/>
                </a:solidFill>
                <a:latin typeface="Times New Roman"/>
                <a:ea typeface="ＭＳ Ｐゴシック"/>
              </a:rPr>
              <a:t>Total Mj values possible: 0,±1</a:t>
            </a:r>
            <a:endParaRPr/>
          </a:p>
          <a:p>
            <a:pPr>
              <a:lnSpc>
                <a:spcPct val="80000"/>
              </a:lnSpc>
            </a:pPr>
            <a:r>
              <a:rPr b="1" lang="en-IN" sz="1900">
                <a:solidFill>
                  <a:srgbClr val="002060"/>
                </a:solidFill>
                <a:latin typeface="Times New Roman"/>
                <a:ea typeface="ＭＳ Ｐゴシック"/>
              </a:rPr>
              <a:t>Hg</a:t>
            </a:r>
            <a:r>
              <a:rPr b="1" lang="en-IN" sz="1900">
                <a:solidFill>
                  <a:srgbClr val="000000"/>
                </a:solidFill>
                <a:latin typeface="Times New Roman"/>
                <a:ea typeface="ＭＳ Ｐゴシック"/>
              </a:rPr>
              <a:t> (7s2) ground + Yb(6s15d1) excited</a:t>
            </a:r>
            <a:r>
              <a:rPr lang="en-IN" sz="1900">
                <a:solidFill>
                  <a:srgbClr val="000000"/>
                </a:solidFill>
                <a:latin typeface="Times New Roman"/>
                <a:ea typeface="ＭＳ Ｐゴシック"/>
              </a:rPr>
              <a:t>    </a:t>
            </a:r>
            <a:endParaRPr/>
          </a:p>
          <a:p>
            <a:pPr>
              <a:lnSpc>
                <a:spcPct val="80000"/>
              </a:lnSpc>
            </a:pPr>
            <a:r>
              <a:rPr lang="en-IN" sz="1900">
                <a:solidFill>
                  <a:srgbClr val="000000"/>
                </a:solidFill>
                <a:latin typeface="Times New Roman"/>
                <a:ea typeface="ＭＳ Ｐゴシック"/>
              </a:rPr>
              <a:t>        </a:t>
            </a:r>
            <a:r>
              <a:rPr lang="en-IN" sz="1900">
                <a:solidFill>
                  <a:srgbClr val="000000"/>
                </a:solidFill>
                <a:latin typeface="Times New Roman"/>
                <a:ea typeface="ＭＳ Ｐゴシック"/>
              </a:rPr>
              <a:t>(j=0)                     (j=2)</a:t>
            </a:r>
            <a:endParaRPr/>
          </a:p>
          <a:p>
            <a:pPr>
              <a:lnSpc>
                <a:spcPct val="80000"/>
              </a:lnSpc>
            </a:pPr>
            <a:r>
              <a:rPr b="1" lang="en-IN" sz="1900">
                <a:solidFill>
                  <a:srgbClr val="ff0000"/>
                </a:solidFill>
                <a:latin typeface="Times New Roman"/>
                <a:ea typeface="ＭＳ Ｐゴシック"/>
              </a:rPr>
              <a:t>Total Mj values possible: 0, ±2,±1</a:t>
            </a:r>
            <a:endParaRPr/>
          </a:p>
          <a:p>
            <a:pPr>
              <a:lnSpc>
                <a:spcPct val="80000"/>
              </a:lnSpc>
            </a:pPr>
            <a:r>
              <a:rPr b="1" lang="en-IN" sz="1900">
                <a:solidFill>
                  <a:srgbClr val="000000"/>
                </a:solidFill>
                <a:latin typeface="Times New Roman"/>
                <a:ea typeface="ＭＳ Ｐゴシック"/>
              </a:rPr>
              <a:t>Hg (7s2) ground</a:t>
            </a:r>
            <a:r>
              <a:rPr lang="en-IN" sz="1900">
                <a:solidFill>
                  <a:srgbClr val="000000"/>
                </a:solidFill>
                <a:latin typeface="Times New Roman"/>
                <a:ea typeface="ＭＳ Ｐゴシック"/>
              </a:rPr>
              <a:t> + </a:t>
            </a:r>
            <a:r>
              <a:rPr b="1" lang="en-IN" sz="1900">
                <a:solidFill>
                  <a:srgbClr val="000000"/>
                </a:solidFill>
                <a:latin typeface="Times New Roman"/>
                <a:ea typeface="ＭＳ Ｐゴシック"/>
              </a:rPr>
              <a:t>Yb (7s2) excited</a:t>
            </a:r>
            <a:endParaRPr/>
          </a:p>
          <a:p>
            <a:pPr>
              <a:lnSpc>
                <a:spcPct val="80000"/>
              </a:lnSpc>
            </a:pPr>
            <a:r>
              <a:rPr lang="en-IN" sz="1900">
                <a:solidFill>
                  <a:srgbClr val="000000"/>
                </a:solidFill>
                <a:latin typeface="Times New Roman"/>
                <a:ea typeface="ＭＳ Ｐゴシック"/>
              </a:rPr>
              <a:t>      </a:t>
            </a:r>
            <a:r>
              <a:rPr lang="en-IN" sz="1900">
                <a:solidFill>
                  <a:srgbClr val="000000"/>
                </a:solidFill>
                <a:latin typeface="Times New Roman"/>
                <a:ea typeface="ＭＳ Ｐゴシック"/>
              </a:rPr>
              <a:t>(j=0)                        (j=0)                                               </a:t>
            </a:r>
            <a:endParaRPr/>
          </a:p>
          <a:p>
            <a:pPr>
              <a:lnSpc>
                <a:spcPct val="80000"/>
              </a:lnSpc>
            </a:pPr>
            <a:r>
              <a:rPr lang="en-IN" sz="1900">
                <a:solidFill>
                  <a:srgbClr val="000000"/>
                </a:solidFill>
                <a:latin typeface="Times New Roman"/>
                <a:ea typeface="ＭＳ Ｐゴシック"/>
              </a:rPr>
              <a:t>   </a:t>
            </a:r>
            <a:r>
              <a:rPr b="1" lang="en-IN" sz="1900">
                <a:solidFill>
                  <a:srgbClr val="ff0000"/>
                </a:solidFill>
                <a:latin typeface="Times New Roman"/>
                <a:ea typeface="ＭＳ Ｐゴシック"/>
              </a:rPr>
              <a:t>Total Mj values possible: 0</a:t>
            </a:r>
            <a:endParaRPr/>
          </a:p>
          <a:p>
            <a:pPr>
              <a:lnSpc>
                <a:spcPct val="80000"/>
              </a:lnSpc>
            </a:pPr>
            <a:r>
              <a:rPr b="1" lang="en-IN" sz="1900">
                <a:solidFill>
                  <a:srgbClr val="000000"/>
                </a:solidFill>
                <a:latin typeface="Times New Roman"/>
                <a:ea typeface="ＭＳ Ｐゴシック"/>
              </a:rPr>
              <a:t>Hg (7s2) ground</a:t>
            </a:r>
            <a:r>
              <a:rPr lang="en-IN" sz="1900">
                <a:solidFill>
                  <a:srgbClr val="000000"/>
                </a:solidFill>
                <a:latin typeface="Times New Roman"/>
                <a:ea typeface="ＭＳ Ｐゴシック"/>
              </a:rPr>
              <a:t> + </a:t>
            </a:r>
            <a:r>
              <a:rPr b="1" lang="en-IN" sz="1900">
                <a:solidFill>
                  <a:srgbClr val="000000"/>
                </a:solidFill>
                <a:latin typeface="Times New Roman"/>
                <a:ea typeface="ＭＳ Ｐゴシック"/>
              </a:rPr>
              <a:t>Yb (7s2) excited</a:t>
            </a:r>
            <a:endParaRPr/>
          </a:p>
          <a:p>
            <a:pPr>
              <a:lnSpc>
                <a:spcPct val="80000"/>
              </a:lnSpc>
            </a:pPr>
            <a:r>
              <a:rPr lang="en-IN" sz="1900">
                <a:solidFill>
                  <a:srgbClr val="000000"/>
                </a:solidFill>
                <a:latin typeface="Times New Roman"/>
                <a:ea typeface="ＭＳ Ｐゴシック"/>
              </a:rPr>
              <a:t>      </a:t>
            </a:r>
            <a:r>
              <a:rPr lang="en-IN" sz="1900">
                <a:solidFill>
                  <a:srgbClr val="000000"/>
                </a:solidFill>
                <a:latin typeface="Times New Roman"/>
                <a:ea typeface="ＭＳ Ｐゴシック"/>
              </a:rPr>
              <a:t>(j=0)                        (j=1)                                               </a:t>
            </a:r>
            <a:endParaRPr/>
          </a:p>
          <a:p>
            <a:pPr>
              <a:lnSpc>
                <a:spcPct val="80000"/>
              </a:lnSpc>
            </a:pPr>
            <a:r>
              <a:rPr lang="en-IN" sz="1900">
                <a:solidFill>
                  <a:srgbClr val="000000"/>
                </a:solidFill>
                <a:latin typeface="Times New Roman"/>
                <a:ea typeface="ＭＳ Ｐゴシック"/>
              </a:rPr>
              <a:t>   </a:t>
            </a:r>
            <a:r>
              <a:rPr b="1" lang="en-IN" sz="1900">
                <a:solidFill>
                  <a:srgbClr val="ff0000"/>
                </a:solidFill>
                <a:latin typeface="Times New Roman"/>
                <a:ea typeface="ＭＳ Ｐゴシック"/>
              </a:rPr>
              <a:t>Total Mj values possible: 0,±1</a:t>
            </a:r>
            <a:endParaRPr/>
          </a:p>
          <a:p>
            <a:pPr>
              <a:lnSpc>
                <a:spcPct val="80000"/>
              </a:lnSpc>
            </a:pPr>
            <a:r>
              <a:rPr b="1" lang="en-IN" sz="1900">
                <a:solidFill>
                  <a:srgbClr val="000000"/>
                </a:solidFill>
                <a:latin typeface="Times New Roman"/>
                <a:ea typeface="ＭＳ Ｐゴシック"/>
              </a:rPr>
              <a:t>Hg (7s7p)  excited + Yb (6s2) ground</a:t>
            </a:r>
            <a:endParaRPr/>
          </a:p>
          <a:p>
            <a:pPr>
              <a:lnSpc>
                <a:spcPct val="80000"/>
              </a:lnSpc>
            </a:pPr>
            <a:r>
              <a:rPr lang="en-IN" sz="1900">
                <a:solidFill>
                  <a:srgbClr val="000000"/>
                </a:solidFill>
                <a:latin typeface="Times New Roman"/>
                <a:ea typeface="ＭＳ Ｐゴシック"/>
              </a:rPr>
              <a:t>      </a:t>
            </a:r>
            <a:r>
              <a:rPr lang="en-IN" sz="1900">
                <a:solidFill>
                  <a:srgbClr val="000000"/>
                </a:solidFill>
                <a:latin typeface="Times New Roman"/>
                <a:ea typeface="ＭＳ Ｐゴシック"/>
              </a:rPr>
              <a:t>(j=0,1,2)                      (j= 0)      </a:t>
            </a:r>
            <a:endParaRPr/>
          </a:p>
          <a:p>
            <a:pPr>
              <a:lnSpc>
                <a:spcPct val="80000"/>
              </a:lnSpc>
            </a:pPr>
            <a:r>
              <a:rPr lang="en-IN" sz="1900">
                <a:solidFill>
                  <a:srgbClr val="000000"/>
                </a:solidFill>
                <a:latin typeface="Times New Roman"/>
                <a:ea typeface="ＭＳ Ｐゴシック"/>
              </a:rPr>
              <a:t>  </a:t>
            </a:r>
            <a:r>
              <a:rPr b="1" lang="en-IN" sz="1900">
                <a:solidFill>
                  <a:srgbClr val="ff0000"/>
                </a:solidFill>
                <a:latin typeface="Times New Roman"/>
                <a:ea typeface="ＭＳ Ｐゴシック"/>
              </a:rPr>
              <a:t>Total Mj values possible: 0,±1,0,±2,±1,0</a:t>
            </a:r>
            <a:endParaRPr/>
          </a:p>
          <a:p>
            <a:pPr>
              <a:lnSpc>
                <a:spcPct val="80000"/>
              </a:lnSpc>
            </a:pPr>
            <a:r>
              <a:rPr b="1" lang="en-IN" sz="1900">
                <a:solidFill>
                  <a:srgbClr val="000000"/>
                </a:solidFill>
                <a:latin typeface="Times New Roman"/>
                <a:ea typeface="ＭＳ Ｐゴシック"/>
              </a:rPr>
              <a:t>Hg (7s7p)  excited + Yb (6s2) ground</a:t>
            </a:r>
            <a:endParaRPr/>
          </a:p>
          <a:p>
            <a:pPr>
              <a:lnSpc>
                <a:spcPct val="80000"/>
              </a:lnSpc>
            </a:pPr>
            <a:r>
              <a:rPr lang="en-IN" sz="1900">
                <a:solidFill>
                  <a:srgbClr val="000000"/>
                </a:solidFill>
                <a:latin typeface="Times New Roman"/>
                <a:ea typeface="ＭＳ Ｐゴシック"/>
              </a:rPr>
              <a:t>      </a:t>
            </a:r>
            <a:r>
              <a:rPr lang="en-IN" sz="1900">
                <a:solidFill>
                  <a:srgbClr val="000000"/>
                </a:solidFill>
                <a:latin typeface="Times New Roman"/>
                <a:ea typeface="ＭＳ Ｐゴシック"/>
              </a:rPr>
              <a:t>(j=0,1)                      (j= 0)      </a:t>
            </a:r>
            <a:endParaRPr/>
          </a:p>
          <a:p>
            <a:pPr>
              <a:lnSpc>
                <a:spcPct val="80000"/>
              </a:lnSpc>
            </a:pPr>
            <a:r>
              <a:rPr lang="en-IN" sz="1900">
                <a:solidFill>
                  <a:srgbClr val="000000"/>
                </a:solidFill>
                <a:latin typeface="Times New Roman"/>
                <a:ea typeface="ＭＳ Ｐゴシック"/>
              </a:rPr>
              <a:t>  </a:t>
            </a:r>
            <a:r>
              <a:rPr b="1" lang="en-IN" sz="1900">
                <a:solidFill>
                  <a:srgbClr val="ff0000"/>
                </a:solidFill>
                <a:latin typeface="Times New Roman"/>
                <a:ea typeface="ＭＳ Ｐゴシック"/>
              </a:rPr>
              <a:t>Total Mj values possible: 0,±1</a:t>
            </a:r>
            <a:endParaRPr/>
          </a:p>
          <a:p>
            <a:endParaRPr/>
          </a:p>
          <a:p>
            <a:endParaRPr/>
          </a:p>
          <a:p>
            <a:endParaRPr/>
          </a:p>
          <a:p>
            <a:endParaRPr/>
          </a:p>
          <a:p>
            <a:endParaRPr/>
          </a:p>
          <a:p>
            <a:endParaRPr/>
          </a:p>
          <a:p>
            <a:endParaRPr/>
          </a:p>
          <a:p>
            <a:endParaRPr/>
          </a:p>
          <a:p>
            <a:endParaRPr/>
          </a:p>
        </p:txBody>
      </p:sp>
      <p:sp>
        <p:nvSpPr>
          <p:cNvPr id="534" name="CustomShape 4"/>
          <p:cNvSpPr/>
          <p:nvPr/>
        </p:nvSpPr>
        <p:spPr>
          <a:xfrm>
            <a:off x="3690720" y="0"/>
            <a:ext cx="6389640" cy="406080"/>
          </a:xfrm>
          <a:prstGeom prst="rect">
            <a:avLst/>
          </a:prstGeom>
          <a:solidFill>
            <a:srgbClr val="ffffff"/>
          </a:solidFill>
          <a:ln w="25560">
            <a:solidFill>
              <a:srgbClr val="009dd9"/>
            </a:solidFill>
            <a:round/>
          </a:ln>
        </p:spPr>
        <p:txBody>
          <a:bodyPr bIns="50400" lIns="100800" rIns="100800" tIns="50400"/>
          <a:p>
            <a:r>
              <a:rPr lang="en-IN" sz="2000">
                <a:solidFill>
                  <a:srgbClr val="000000"/>
                </a:solidFill>
                <a:latin typeface="Times New Roman"/>
                <a:ea typeface="ＭＳ Ｐゴシック"/>
              </a:rPr>
              <a:t>First check: Atomic excitation energy with 100 a.u. data</a:t>
            </a:r>
            <a:endParaRPr/>
          </a:p>
        </p:txBody>
      </p:sp>
      <p:sp>
        <p:nvSpPr>
          <p:cNvPr id="535" name="CustomShape 5"/>
          <p:cNvSpPr/>
          <p:nvPr/>
        </p:nvSpPr>
        <p:spPr>
          <a:xfrm>
            <a:off x="8295120" y="1716120"/>
            <a:ext cx="1785240" cy="2235600"/>
          </a:xfrm>
          <a:prstGeom prst="rect">
            <a:avLst/>
          </a:prstGeom>
          <a:solidFill>
            <a:srgbClr val="ffffff"/>
          </a:solidFill>
          <a:ln w="25560">
            <a:solidFill>
              <a:srgbClr val="009dd9"/>
            </a:solidFill>
            <a:round/>
          </a:ln>
        </p:spPr>
        <p:txBody>
          <a:bodyPr bIns="50400" lIns="100800" rIns="100800" tIns="50400"/>
          <a:p>
            <a:r>
              <a:rPr lang="en-IN" sz="2000">
                <a:solidFill>
                  <a:srgbClr val="000000"/>
                </a:solidFill>
                <a:latin typeface="Times New Roman"/>
                <a:ea typeface="ＭＳ Ｐゴシック"/>
              </a:rPr>
              <a:t>Proper dissociation channel for the lowest</a:t>
            </a:r>
            <a:endParaRPr/>
          </a:p>
          <a:p>
            <a:r>
              <a:rPr lang="en-IN" sz="2000">
                <a:solidFill>
                  <a:srgbClr val="000000"/>
                </a:solidFill>
                <a:latin typeface="Times New Roman"/>
                <a:ea typeface="ＭＳ Ｐゴシック"/>
              </a:rPr>
              <a:t>31 states out of 46 spin-orbit states</a:t>
            </a:r>
            <a:endParaRPr/>
          </a:p>
        </p:txBody>
      </p:sp>
      <p:sp>
        <p:nvSpPr>
          <p:cNvPr id="536" name="CustomShape 6"/>
          <p:cNvSpPr/>
          <p:nvPr/>
        </p:nvSpPr>
        <p:spPr>
          <a:xfrm>
            <a:off x="8228160" y="4335480"/>
            <a:ext cx="1546560" cy="711000"/>
          </a:xfrm>
          <a:prstGeom prst="rect">
            <a:avLst/>
          </a:prstGeom>
          <a:solidFill>
            <a:srgbClr val="ffffff"/>
          </a:solidFill>
          <a:ln w="25560">
            <a:solidFill>
              <a:srgbClr val="009dd9"/>
            </a:solidFill>
            <a:round/>
          </a:ln>
        </p:spPr>
        <p:txBody>
          <a:bodyPr bIns="50400" lIns="100800" rIns="100800" tIns="50400" wrap="none"/>
          <a:p>
            <a:r>
              <a:rPr lang="en-IN" sz="2000">
                <a:solidFill>
                  <a:srgbClr val="000000"/>
                </a:solidFill>
                <a:latin typeface="Times New Roman"/>
                <a:ea typeface="ＭＳ Ｐゴシック"/>
              </a:rPr>
              <a:t>Excitation</a:t>
            </a:r>
            <a:endParaRPr/>
          </a:p>
          <a:p>
            <a:r>
              <a:rPr lang="en-IN" sz="2000">
                <a:solidFill>
                  <a:srgbClr val="000000"/>
                </a:solidFill>
                <a:latin typeface="Times New Roman"/>
                <a:ea typeface="ＭＳ Ｐゴシック"/>
              </a:rPr>
              <a:t>Energy &lt; 5%</a:t>
            </a:r>
            <a:endParaRPr/>
          </a:p>
        </p:txBody>
      </p:sp>
    </p:spTree>
  </p:cSld>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7" name="TextShape 1"/>
          <p:cNvSpPr txBox="1"/>
          <p:nvPr/>
        </p:nvSpPr>
        <p:spPr>
          <a:xfrm>
            <a:off x="8736120" y="7007400"/>
            <a:ext cx="840960" cy="401400"/>
          </a:xfrm>
          <a:prstGeom prst="rect">
            <a:avLst/>
          </a:prstGeom>
        </p:spPr>
        <p:txBody>
          <a:bodyPr anchor="b" bIns="0" lIns="0" rIns="0" tIns="0"/>
          <a:p>
            <a:pPr algn="r"/>
            <a:fld id="{A1E1A1A1-31A1-41A1-8141-F191F14171D1}" type="slidenum">
              <a:rPr lang="en-IN" sz="1300">
                <a:solidFill>
                  <a:srgbClr val="035c75"/>
                </a:solidFill>
                <a:latin typeface="Constantia"/>
              </a:rPr>
              <a:t>&lt;number&gt;</a:t>
            </a:fld>
            <a:endParaRPr/>
          </a:p>
        </p:txBody>
      </p:sp>
      <p:pic>
        <p:nvPicPr>
          <p:cNvPr descr="" id="538" name="Picture 3"/>
          <p:cNvPicPr/>
          <p:nvPr/>
        </p:nvPicPr>
        <p:blipFill>
          <a:blip r:embed="rId1"/>
          <a:stretch>
            <a:fillRect/>
          </a:stretch>
        </p:blipFill>
        <p:spPr>
          <a:xfrm>
            <a:off x="356760" y="282600"/>
            <a:ext cx="9406080" cy="7276680"/>
          </a:xfrm>
          <a:prstGeom prst="rect">
            <a:avLst/>
          </a:prstGeom>
        </p:spPr>
      </p:pic>
      <p:sp>
        <p:nvSpPr>
          <p:cNvPr id="539" name="CustomShape 2"/>
          <p:cNvSpPr/>
          <p:nvPr/>
        </p:nvSpPr>
        <p:spPr>
          <a:xfrm>
            <a:off x="2044800" y="604800"/>
            <a:ext cx="3303720" cy="406080"/>
          </a:xfrm>
          <a:prstGeom prst="rect">
            <a:avLst/>
          </a:prstGeom>
          <a:solidFill>
            <a:srgbClr val="ffffff"/>
          </a:solidFill>
          <a:ln w="25560">
            <a:solidFill>
              <a:srgbClr val="009dd9"/>
            </a:solidFill>
            <a:round/>
          </a:ln>
        </p:spPr>
        <p:txBody>
          <a:bodyPr bIns="50400" lIns="100800" rIns="100800" tIns="50400" wrap="none"/>
          <a:p>
            <a:r>
              <a:rPr lang="en-IN" sz="2000">
                <a:solidFill>
                  <a:srgbClr val="000000"/>
                </a:solidFill>
                <a:latin typeface="Times New Roman"/>
                <a:ea typeface="ＭＳ Ｐゴシック"/>
              </a:rPr>
              <a:t>Spin-orbit MS-CASPT2 PECs</a:t>
            </a:r>
            <a:endParaRPr/>
          </a:p>
        </p:txBody>
      </p:sp>
      <p:sp>
        <p:nvSpPr>
          <p:cNvPr id="540" name="CustomShape 3"/>
          <p:cNvSpPr/>
          <p:nvPr/>
        </p:nvSpPr>
        <p:spPr>
          <a:xfrm>
            <a:off x="277200" y="4940280"/>
            <a:ext cx="2063520" cy="2540520"/>
          </a:xfrm>
          <a:prstGeom prst="rect">
            <a:avLst/>
          </a:prstGeom>
          <a:solidFill>
            <a:srgbClr val="ffffff"/>
          </a:solidFill>
          <a:ln w="25560">
            <a:solidFill>
              <a:srgbClr val="009dd9"/>
            </a:solidFill>
            <a:round/>
          </a:ln>
        </p:spPr>
        <p:txBody>
          <a:bodyPr bIns="50400" lIns="100800" rIns="100800" tIns="50400"/>
          <a:p>
            <a:r>
              <a:rPr lang="en-IN" sz="2000">
                <a:solidFill>
                  <a:srgbClr val="000000"/>
                </a:solidFill>
                <a:latin typeface="Times New Roman"/>
                <a:ea typeface="ＭＳ Ｐゴシック"/>
              </a:rPr>
              <a:t>Blue lines – omega – 0</a:t>
            </a:r>
            <a:endParaRPr/>
          </a:p>
          <a:p>
            <a:r>
              <a:rPr lang="en-IN" sz="2000">
                <a:solidFill>
                  <a:srgbClr val="000000"/>
                </a:solidFill>
                <a:latin typeface="Times New Roman"/>
                <a:ea typeface="ＭＳ Ｐゴシック"/>
              </a:rPr>
              <a:t>Red dashed lines – omega – 1</a:t>
            </a:r>
            <a:endParaRPr/>
          </a:p>
          <a:p>
            <a:r>
              <a:rPr lang="en-IN" sz="2000">
                <a:solidFill>
                  <a:srgbClr val="000000"/>
                </a:solidFill>
                <a:latin typeface="Times New Roman"/>
                <a:ea typeface="ＭＳ Ｐゴシック"/>
              </a:rPr>
              <a:t>Yellow dotted lines – omega – 2</a:t>
            </a:r>
            <a:endParaRPr/>
          </a:p>
          <a:p>
            <a:r>
              <a:rPr lang="en-IN" sz="2000">
                <a:solidFill>
                  <a:srgbClr val="000000"/>
                </a:solidFill>
                <a:latin typeface="Times New Roman"/>
                <a:ea typeface="ＭＳ Ｐゴシック"/>
              </a:rPr>
              <a:t>Green lines – omega - 3</a:t>
            </a:r>
            <a:endParaRPr/>
          </a:p>
        </p:txBody>
      </p:sp>
    </p:spTree>
  </p:cSld>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1" name="TextShape 1"/>
          <p:cNvSpPr txBox="1"/>
          <p:nvPr/>
        </p:nvSpPr>
        <p:spPr>
          <a:xfrm>
            <a:off x="8736120" y="7007400"/>
            <a:ext cx="840960" cy="401400"/>
          </a:xfrm>
          <a:prstGeom prst="rect">
            <a:avLst/>
          </a:prstGeom>
        </p:spPr>
        <p:txBody>
          <a:bodyPr anchor="b" bIns="0" lIns="0" rIns="0" tIns="0"/>
          <a:p>
            <a:pPr algn="r"/>
            <a:fld id="{E111C111-3151-4131-A191-816101515171}" type="slidenum">
              <a:rPr lang="en-IN" sz="1300">
                <a:solidFill>
                  <a:srgbClr val="035c75"/>
                </a:solidFill>
                <a:latin typeface="Constantia"/>
              </a:rPr>
              <a:t>&lt;number&gt;</a:t>
            </a:fld>
            <a:endParaRPr/>
          </a:p>
        </p:txBody>
      </p:sp>
      <p:sp>
        <p:nvSpPr>
          <p:cNvPr id="542" name="CustomShape 2"/>
          <p:cNvSpPr/>
          <p:nvPr/>
        </p:nvSpPr>
        <p:spPr>
          <a:xfrm>
            <a:off x="1800" y="0"/>
            <a:ext cx="7749000" cy="406080"/>
          </a:xfrm>
          <a:prstGeom prst="rect">
            <a:avLst/>
          </a:prstGeom>
          <a:solidFill>
            <a:srgbClr val="ffffff"/>
          </a:solidFill>
          <a:ln w="25560">
            <a:solidFill>
              <a:srgbClr val="009dd9"/>
            </a:solidFill>
            <a:round/>
          </a:ln>
        </p:spPr>
        <p:txBody>
          <a:bodyPr bIns="50400" lIns="100800" rIns="100800" tIns="50400" wrap="none"/>
          <a:p>
            <a:r>
              <a:rPr lang="en-IN" sz="2000">
                <a:solidFill>
                  <a:srgbClr val="000000"/>
                </a:solidFill>
                <a:latin typeface="Times New Roman"/>
                <a:ea typeface="ＭＳ Ｐゴシック"/>
              </a:rPr>
              <a:t>Transition Dipole moment – spin free level – check (lifetime calculations)</a:t>
            </a:r>
            <a:endParaRPr/>
          </a:p>
        </p:txBody>
      </p:sp>
      <p:pic>
        <p:nvPicPr>
          <p:cNvPr descr="" id="543" name="Picture 2"/>
          <p:cNvPicPr/>
          <p:nvPr/>
        </p:nvPicPr>
        <p:blipFill>
          <a:blip r:embed="rId1"/>
          <a:stretch>
            <a:fillRect/>
          </a:stretch>
        </p:blipFill>
        <p:spPr>
          <a:xfrm>
            <a:off x="287640" y="539640"/>
            <a:ext cx="6554880" cy="5328360"/>
          </a:xfrm>
          <a:prstGeom prst="rect">
            <a:avLst/>
          </a:prstGeom>
        </p:spPr>
      </p:pic>
      <p:sp>
        <p:nvSpPr>
          <p:cNvPr id="544" name="CustomShape 3"/>
          <p:cNvSpPr/>
          <p:nvPr/>
        </p:nvSpPr>
        <p:spPr>
          <a:xfrm>
            <a:off x="215640" y="6012000"/>
            <a:ext cx="8731800" cy="1320840"/>
          </a:xfrm>
          <a:prstGeom prst="rect">
            <a:avLst/>
          </a:prstGeom>
          <a:solidFill>
            <a:srgbClr val="ffffff"/>
          </a:solidFill>
          <a:ln w="25560">
            <a:solidFill>
              <a:srgbClr val="009dd9"/>
            </a:solidFill>
            <a:round/>
          </a:ln>
        </p:spPr>
        <p:txBody>
          <a:bodyPr bIns="50400" lIns="100800" rIns="100800" tIns="50400"/>
          <a:p>
            <a:pPr>
              <a:buSzPct val="45000"/>
              <a:buFont typeface="Arial"/>
              <a:buChar char="•"/>
            </a:pPr>
            <a:r>
              <a:rPr lang="en-IN" sz="2000">
                <a:solidFill>
                  <a:srgbClr val="000000"/>
                </a:solidFill>
                <a:latin typeface="Times New Roman"/>
                <a:ea typeface="ＭＳ Ｐゴシック"/>
              </a:rPr>
              <a:t> </a:t>
            </a:r>
            <a:r>
              <a:rPr b="1" lang="en-IN" sz="2000">
                <a:solidFill>
                  <a:srgbClr val="000000"/>
                </a:solidFill>
                <a:latin typeface="Times New Roman"/>
                <a:ea typeface="ＭＳ Ｐゴシック"/>
              </a:rPr>
              <a:t>Molecular regions:</a:t>
            </a:r>
            <a:endParaRPr/>
          </a:p>
          <a:p>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Large TDM connecting ground(1S) with (4)1Σ (yellow) and (2)1Π(green) states at binding regions ((4)1Σ and (2)1Π dissociates to   Yb 1D excited state)</a:t>
            </a:r>
            <a:endParaRPr/>
          </a:p>
          <a:p>
            <a:pPr>
              <a:buSzPct val="45000"/>
              <a:buFont typeface="Arial"/>
              <a:buChar char="•"/>
            </a:pPr>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Possible candidate for stabilization step in photo association experiment</a:t>
            </a:r>
            <a:endParaRPr/>
          </a:p>
        </p:txBody>
      </p:sp>
      <p:sp>
        <p:nvSpPr>
          <p:cNvPr id="545" name="CustomShape 4"/>
          <p:cNvSpPr/>
          <p:nvPr/>
        </p:nvSpPr>
        <p:spPr>
          <a:xfrm>
            <a:off x="7488720" y="539640"/>
            <a:ext cx="2301840" cy="4979880"/>
          </a:xfrm>
          <a:prstGeom prst="rect">
            <a:avLst/>
          </a:prstGeom>
          <a:solidFill>
            <a:srgbClr val="ffffff"/>
          </a:solidFill>
          <a:ln w="25560">
            <a:solidFill>
              <a:srgbClr val="009dd9"/>
            </a:solidFill>
            <a:round/>
          </a:ln>
        </p:spPr>
        <p:txBody>
          <a:bodyPr bIns="50400" lIns="100800" rIns="100800" tIns="50400"/>
          <a:p>
            <a:pPr>
              <a:buSzPct val="45000"/>
              <a:buFont typeface="Arial"/>
              <a:buChar char="•"/>
            </a:pPr>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Electric dipole transition possible</a:t>
            </a:r>
            <a:endParaRPr/>
          </a:p>
          <a:p>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from ground (1S)    to (1P) state (at</a:t>
            </a:r>
            <a:endParaRPr/>
          </a:p>
          <a:p>
            <a:r>
              <a:rPr lang="en-IN" sz="2000">
                <a:solidFill>
                  <a:srgbClr val="000000"/>
                </a:solidFill>
                <a:latin typeface="Times New Roman"/>
                <a:ea typeface="ＭＳ Ｐゴシック"/>
              </a:rPr>
              <a:t>dissociation limits)</a:t>
            </a:r>
            <a:endParaRPr/>
          </a:p>
          <a:p>
            <a:pPr>
              <a:buSzPct val="45000"/>
              <a:buFont typeface="Arial"/>
              <a:buChar char="•"/>
            </a:pPr>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All other transitions are forbidden at spin-free level.</a:t>
            </a:r>
            <a:endParaRPr/>
          </a:p>
          <a:p>
            <a:pPr>
              <a:buSzPct val="45000"/>
              <a:buFont typeface="Arial"/>
              <a:buChar char="•"/>
            </a:pPr>
            <a:r>
              <a:rPr lang="en-IN" sz="2000">
                <a:solidFill>
                  <a:srgbClr val="000000"/>
                </a:solidFill>
                <a:latin typeface="Times New Roman"/>
                <a:ea typeface="ＭＳ Ｐゴシック"/>
              </a:rPr>
              <a:t> </a:t>
            </a:r>
            <a:r>
              <a:rPr lang="en-IN" sz="2000">
                <a:solidFill>
                  <a:srgbClr val="000000"/>
                </a:solidFill>
                <a:latin typeface="Times New Roman"/>
                <a:ea typeface="ＭＳ Ｐゴシック"/>
              </a:rPr>
              <a:t>TDM ~ 3.114 a.u.</a:t>
            </a:r>
            <a:endParaRPr/>
          </a:p>
          <a:p>
            <a:pPr>
              <a:buSzPct val="45000"/>
              <a:buFont typeface="Arial"/>
              <a:buChar char="•"/>
            </a:pPr>
            <a:r>
              <a:rPr b="1" lang="en-IN" sz="2000">
                <a:solidFill>
                  <a:srgbClr val="000000"/>
                </a:solidFill>
                <a:latin typeface="Times New Roman"/>
                <a:ea typeface="ＭＳ Ｐゴシック"/>
              </a:rPr>
              <a:t>Lifetime of 1P state (expt.) </a:t>
            </a:r>
            <a:endParaRPr/>
          </a:p>
          <a:p>
            <a:r>
              <a:rPr b="1" lang="en-IN" sz="2000">
                <a:solidFill>
                  <a:srgbClr val="000000"/>
                </a:solidFill>
                <a:latin typeface="Times New Roman"/>
                <a:ea typeface="ＭＳ Ｐゴシック"/>
              </a:rPr>
              <a:t>   </a:t>
            </a:r>
            <a:r>
              <a:rPr b="1" lang="en-IN" sz="2000">
                <a:solidFill>
                  <a:srgbClr val="000000"/>
                </a:solidFill>
                <a:latin typeface="Times New Roman"/>
                <a:ea typeface="ＭＳ Ｐゴシック"/>
              </a:rPr>
              <a:t>~ 5.7 nsec</a:t>
            </a:r>
            <a:endParaRPr/>
          </a:p>
          <a:p>
            <a:pPr>
              <a:buSzPct val="45000"/>
              <a:buFont typeface="Arial"/>
              <a:buChar char="•"/>
            </a:pPr>
            <a:r>
              <a:rPr lang="en-IN" sz="2000">
                <a:solidFill>
                  <a:srgbClr val="000000"/>
                </a:solidFill>
                <a:latin typeface="Times New Roman"/>
                <a:ea typeface="ＭＳ Ｐゴシック"/>
              </a:rPr>
              <a:t> </a:t>
            </a:r>
            <a:r>
              <a:rPr b="1" lang="en-IN" sz="2000">
                <a:solidFill>
                  <a:srgbClr val="000000"/>
                </a:solidFill>
                <a:latin typeface="Times New Roman"/>
                <a:ea typeface="ＭＳ Ｐゴシック"/>
              </a:rPr>
              <a:t>100 a.u calculations</a:t>
            </a:r>
            <a:endParaRPr/>
          </a:p>
          <a:p>
            <a:r>
              <a:rPr b="1" lang="en-IN" sz="2000">
                <a:solidFill>
                  <a:srgbClr val="000000"/>
                </a:solidFill>
                <a:latin typeface="Times New Roman"/>
                <a:ea typeface="ＭＳ Ｐゴシック"/>
              </a:rPr>
              <a:t>  </a:t>
            </a:r>
            <a:r>
              <a:rPr b="1" lang="en-IN" sz="2000">
                <a:solidFill>
                  <a:srgbClr val="000000"/>
                </a:solidFill>
                <a:latin typeface="Times New Roman"/>
                <a:ea typeface="ＭＳ Ｐゴシック"/>
              </a:rPr>
              <a:t>~ 4.5nsec </a:t>
            </a:r>
            <a:endParaRPr/>
          </a:p>
        </p:txBody>
      </p:sp>
    </p:spTree>
  </p:cSld>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6" name="TextShape 1"/>
          <p:cNvSpPr txBox="1"/>
          <p:nvPr/>
        </p:nvSpPr>
        <p:spPr>
          <a:xfrm>
            <a:off x="8736120" y="7007400"/>
            <a:ext cx="840960" cy="401400"/>
          </a:xfrm>
          <a:prstGeom prst="rect">
            <a:avLst/>
          </a:prstGeom>
        </p:spPr>
        <p:txBody>
          <a:bodyPr anchor="b" bIns="0" lIns="0" rIns="0" tIns="0"/>
          <a:p>
            <a:pPr algn="r"/>
            <a:fld id="{E19121F1-D111-4181-A151-5151F1F11171}" type="slidenum">
              <a:rPr lang="en-IN" sz="1300">
                <a:solidFill>
                  <a:srgbClr val="035c75"/>
                </a:solidFill>
                <a:latin typeface="Constantia"/>
              </a:rPr>
              <a:t>&lt;number&gt;</a:t>
            </a:fld>
            <a:endParaRPr/>
          </a:p>
        </p:txBody>
      </p:sp>
      <p:sp>
        <p:nvSpPr>
          <p:cNvPr id="547" name="CustomShape 2"/>
          <p:cNvSpPr/>
          <p:nvPr/>
        </p:nvSpPr>
        <p:spPr>
          <a:xfrm>
            <a:off x="576000" y="323280"/>
            <a:ext cx="8712720" cy="518400"/>
          </a:xfrm>
          <a:prstGeom prst="rect">
            <a:avLst/>
          </a:prstGeom>
          <a:solidFill>
            <a:srgbClr val="009dd9"/>
          </a:solidFill>
          <a:ln w="38160">
            <a:solidFill>
              <a:srgbClr val="ffffff"/>
            </a:solidFill>
            <a:round/>
          </a:ln>
        </p:spPr>
        <p:txBody>
          <a:bodyPr/>
          <a:p>
            <a:r>
              <a:rPr lang="en-IN" sz="2800">
                <a:solidFill>
                  <a:srgbClr val="ffffff"/>
                </a:solidFill>
                <a:latin typeface="Times New Roman"/>
                <a:ea typeface="ＭＳ Ｐゴシック"/>
              </a:rPr>
              <a:t>Fundamental Physics applications starting from chemistry</a:t>
            </a:r>
            <a:endParaRPr/>
          </a:p>
        </p:txBody>
      </p:sp>
      <p:sp>
        <p:nvSpPr>
          <p:cNvPr id="548" name="CustomShape 3"/>
          <p:cNvSpPr/>
          <p:nvPr/>
        </p:nvSpPr>
        <p:spPr>
          <a:xfrm>
            <a:off x="648000" y="1115640"/>
            <a:ext cx="8856720" cy="6125400"/>
          </a:xfrm>
          <a:prstGeom prst="rect">
            <a:avLst/>
          </a:prstGeom>
          <a:gradFill>
            <a:gsLst>
              <a:gs pos="0">
                <a:srgbClr val="979797"/>
              </a:gs>
              <a:gs pos="100000">
                <a:srgbClr val="f9f9f9"/>
              </a:gs>
            </a:gsLst>
            <a:path path="circle"/>
          </a:gradFill>
          <a:ln w="9360">
            <a:solidFill>
              <a:srgbClr val="000000"/>
            </a:solidFill>
            <a:round/>
          </a:ln>
        </p:spPr>
        <p:txBody>
          <a:bodyPr/>
          <a:p>
            <a:pPr>
              <a:buSzPct val="45000"/>
              <a:buFont typeface="Wingdings"/>
              <a:buChar char="ü"/>
            </a:pPr>
            <a:r>
              <a:rPr lang="en-IN" sz="2800">
                <a:solidFill>
                  <a:srgbClr val="ffffff"/>
                </a:solidFill>
                <a:latin typeface="Times New Roman"/>
                <a:ea typeface="ＭＳ Ｐゴシック"/>
              </a:rPr>
              <a:t>Lifetime of excited meta stable states for the possibility of PA experiment in excited states</a:t>
            </a:r>
            <a:endParaRPr/>
          </a:p>
          <a:p>
            <a:pPr>
              <a:buSzPct val="45000"/>
              <a:buFont typeface="Wingdings"/>
              <a:buChar char="ü"/>
            </a:pPr>
            <a:r>
              <a:rPr lang="en-IN" sz="2800">
                <a:solidFill>
                  <a:srgbClr val="ffffff"/>
                </a:solidFill>
                <a:latin typeface="Times New Roman"/>
                <a:ea typeface="ＭＳ Ｐゴシック"/>
              </a:rPr>
              <a:t> </a:t>
            </a:r>
            <a:r>
              <a:rPr lang="en-IN" sz="2800">
                <a:solidFill>
                  <a:srgbClr val="ffffff"/>
                </a:solidFill>
                <a:latin typeface="Times New Roman"/>
                <a:ea typeface="ＭＳ Ｐゴシック"/>
              </a:rPr>
              <a:t>Fitting the theoretical PECs with experiment to obtain accurate values of long range parameters (C6, C8..)</a:t>
            </a:r>
            <a:endParaRPr/>
          </a:p>
          <a:p>
            <a:pPr>
              <a:buSzPct val="45000"/>
              <a:buFont typeface="Wingdings"/>
              <a:buChar char="ü"/>
            </a:pPr>
            <a:r>
              <a:rPr lang="en-IN" sz="2800">
                <a:solidFill>
                  <a:srgbClr val="ffffff"/>
                </a:solidFill>
                <a:latin typeface="Times New Roman"/>
                <a:ea typeface="ＭＳ Ｐゴシック"/>
              </a:rPr>
              <a:t> </a:t>
            </a:r>
            <a:r>
              <a:rPr lang="en-IN" sz="2800">
                <a:solidFill>
                  <a:srgbClr val="ffffff"/>
                </a:solidFill>
                <a:latin typeface="Times New Roman"/>
                <a:ea typeface="ＭＳ Ｐゴシック"/>
              </a:rPr>
              <a:t>With long range parameters find scattering length – important parameter in laser cooling experiments</a:t>
            </a:r>
            <a:endParaRPr/>
          </a:p>
          <a:p>
            <a:pPr>
              <a:buSzPct val="45000"/>
              <a:buFont typeface="Wingdings"/>
              <a:buChar char="ü"/>
            </a:pPr>
            <a:r>
              <a:rPr lang="en-IN" sz="2800">
                <a:solidFill>
                  <a:srgbClr val="ffffff"/>
                </a:solidFill>
                <a:latin typeface="Times New Roman"/>
                <a:ea typeface="ＭＳ Ｐゴシック"/>
              </a:rPr>
              <a:t> </a:t>
            </a:r>
            <a:r>
              <a:rPr lang="en-IN" sz="2800">
                <a:solidFill>
                  <a:srgbClr val="ffffff"/>
                </a:solidFill>
                <a:latin typeface="Times New Roman"/>
                <a:ea typeface="ＭＳ Ｐゴシック"/>
              </a:rPr>
              <a:t>Parity Non Conservation in Chiral molecules – PNC NMR properties</a:t>
            </a:r>
            <a:endParaRPr/>
          </a:p>
          <a:p>
            <a:pPr>
              <a:buSzPct val="45000"/>
              <a:buFont typeface="Wingdings"/>
              <a:buChar char="ü"/>
            </a:pPr>
            <a:r>
              <a:rPr lang="en-IN" sz="2800">
                <a:solidFill>
                  <a:srgbClr val="ffffff"/>
                </a:solidFill>
                <a:latin typeface="Times New Roman"/>
                <a:ea typeface="ＭＳ Ｐゴシック"/>
              </a:rPr>
              <a:t> </a:t>
            </a:r>
            <a:r>
              <a:rPr lang="en-IN" sz="2800">
                <a:solidFill>
                  <a:srgbClr val="ffffff"/>
                </a:solidFill>
                <a:latin typeface="Times New Roman"/>
                <a:ea typeface="ＭＳ Ｐゴシック"/>
              </a:rPr>
              <a:t>Electron EDM in open shell molecules</a:t>
            </a:r>
            <a:endParaRPr/>
          </a:p>
          <a:p>
            <a:pPr>
              <a:buSzPct val="45000"/>
              <a:buFont typeface="Wingdings"/>
              <a:buChar char="ü"/>
            </a:pPr>
            <a:r>
              <a:rPr lang="en-IN" sz="2800">
                <a:solidFill>
                  <a:srgbClr val="ffffff"/>
                </a:solidFill>
                <a:latin typeface="Times New Roman"/>
                <a:ea typeface="ＭＳ Ｐゴシック"/>
              </a:rPr>
              <a:t> </a:t>
            </a:r>
            <a:r>
              <a:rPr lang="en-IN" sz="2800">
                <a:solidFill>
                  <a:srgbClr val="ffffff"/>
                </a:solidFill>
                <a:latin typeface="Times New Roman"/>
                <a:ea typeface="ＭＳ Ｐゴシック"/>
              </a:rPr>
              <a:t>Nuclear EDM in closed shell molecules</a:t>
            </a:r>
            <a:endParaRPr/>
          </a:p>
          <a:p>
            <a:r>
              <a:rPr lang="en-IN" sz="2800">
                <a:solidFill>
                  <a:srgbClr val="ffffff"/>
                </a:solidFill>
                <a:latin typeface="Times New Roman"/>
                <a:ea typeface="ＭＳ Ｐゴシック"/>
              </a:rPr>
              <a:t>      </a:t>
            </a:r>
            <a:endParaRPr/>
          </a:p>
          <a:p>
            <a:r>
              <a:rPr lang="en-IN" sz="2800">
                <a:solidFill>
                  <a:srgbClr val="ffffff"/>
                </a:solidFill>
                <a:latin typeface="Times New Roman"/>
                <a:ea typeface="ＭＳ Ｐゴシック"/>
              </a:rPr>
              <a:t>                               </a:t>
            </a:r>
            <a:r>
              <a:rPr lang="en-IN" sz="2800">
                <a:solidFill>
                  <a:srgbClr val="ffffff"/>
                </a:solidFill>
                <a:latin typeface="Times New Roman"/>
                <a:ea typeface="ＭＳ Ｐゴシック"/>
              </a:rPr>
              <a:t>so on….</a:t>
            </a:r>
            <a:endParaRPr/>
          </a:p>
          <a:p>
            <a:r>
              <a:rPr lang="en-IN" sz="2400">
                <a:solidFill>
                  <a:srgbClr val="ffffff"/>
                </a:solidFill>
                <a:latin typeface="Times New Roman"/>
                <a:ea typeface="ＭＳ Ｐゴシック"/>
              </a:rPr>
              <a:t>                                              </a:t>
            </a:r>
            <a:r>
              <a:rPr lang="en-IN" sz="3600">
                <a:solidFill>
                  <a:srgbClr val="ffffff"/>
                </a:solidFill>
                <a:latin typeface="Times New Roman"/>
                <a:ea typeface="ＭＳ Ｐゴシック"/>
              </a:rPr>
              <a:t>Thank you </a:t>
            </a:r>
            <a:endParaRPr/>
          </a:p>
          <a:p>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0" name="TextShape 1"/>
          <p:cNvSpPr txBox="1"/>
          <p:nvPr/>
        </p:nvSpPr>
        <p:spPr>
          <a:xfrm>
            <a:off x="8736120" y="7007400"/>
            <a:ext cx="840960" cy="401400"/>
          </a:xfrm>
          <a:prstGeom prst="rect">
            <a:avLst/>
          </a:prstGeom>
        </p:spPr>
        <p:txBody>
          <a:bodyPr anchor="b" bIns="0" lIns="0" rIns="0" tIns="0"/>
          <a:p>
            <a:pPr algn="r"/>
            <a:fld id="{E1C10151-51A1-4181-A1F1-8141B18141F1}" type="slidenum">
              <a:rPr lang="en-IN" sz="1300">
                <a:solidFill>
                  <a:srgbClr val="035c75"/>
                </a:solidFill>
                <a:latin typeface="Constantia"/>
              </a:rPr>
              <a:t>&lt;number&gt;</a:t>
            </a:fld>
            <a:endParaRPr/>
          </a:p>
        </p:txBody>
      </p:sp>
      <p:sp>
        <p:nvSpPr>
          <p:cNvPr id="61" name="CustomShape 2"/>
          <p:cNvSpPr/>
          <p:nvPr/>
        </p:nvSpPr>
        <p:spPr>
          <a:xfrm>
            <a:off x="3528000" y="0"/>
            <a:ext cx="2736000" cy="1067040"/>
          </a:xfrm>
          <a:prstGeom prst="rect">
            <a:avLst/>
          </a:prstGeom>
          <a:solidFill>
            <a:srgbClr val="009dd9"/>
          </a:solidFill>
          <a:ln w="25560">
            <a:solidFill>
              <a:srgbClr val="0074a0"/>
            </a:solidFill>
            <a:round/>
          </a:ln>
        </p:spPr>
        <p:txBody>
          <a:bodyPr/>
          <a:p>
            <a:r>
              <a:rPr b="1" lang="en-IN" sz="3600">
                <a:solidFill>
                  <a:srgbClr val="ffffff"/>
                </a:solidFill>
                <a:latin typeface="Times New Roman"/>
                <a:ea typeface="ＭＳ Ｐゴシック"/>
              </a:rPr>
              <a:t>H2 molecule  </a:t>
            </a:r>
            <a:r>
              <a:rPr b="1" lang="en-IN" sz="2800">
                <a:solidFill>
                  <a:srgbClr val="ffffff"/>
                </a:solidFill>
                <a:latin typeface="Times New Roman"/>
                <a:ea typeface="ＭＳ Ｐゴシック"/>
              </a:rPr>
              <a:t>         </a:t>
            </a:r>
            <a:endParaRPr/>
          </a:p>
        </p:txBody>
      </p:sp>
      <p:sp>
        <p:nvSpPr>
          <p:cNvPr id="62" name="CustomShape 3"/>
          <p:cNvSpPr/>
          <p:nvPr/>
        </p:nvSpPr>
        <p:spPr>
          <a:xfrm>
            <a:off x="2088000" y="6588000"/>
            <a:ext cx="6120360" cy="579240"/>
          </a:xfrm>
          <a:prstGeom prst="rect">
            <a:avLst/>
          </a:prstGeom>
          <a:gradFill>
            <a:gsLst>
              <a:gs pos="0">
                <a:srgbClr val="979797"/>
              </a:gs>
              <a:gs pos="100000">
                <a:srgbClr val="f9f9f9"/>
              </a:gs>
            </a:gsLst>
            <a:path path="circle"/>
          </a:gradFill>
          <a:ln w="9360">
            <a:solidFill>
              <a:srgbClr val="000000"/>
            </a:solidFill>
            <a:round/>
          </a:ln>
        </p:spPr>
        <p:txBody>
          <a:bodyPr/>
          <a:p>
            <a:r>
              <a:rPr i="1" lang="en-IN" sz="3200">
                <a:solidFill>
                  <a:srgbClr val="000000"/>
                </a:solidFill>
                <a:latin typeface="Times New Roman"/>
                <a:ea typeface="ＭＳ Ｐゴシック"/>
              </a:rPr>
              <a:t>Φ</a:t>
            </a:r>
            <a:r>
              <a:rPr lang="en-IN" sz="3200">
                <a:solidFill>
                  <a:srgbClr val="000000"/>
                </a:solidFill>
                <a:latin typeface="Times New Roman"/>
                <a:ea typeface="ＭＳ Ｐゴシック"/>
              </a:rPr>
              <a:t>1 = </a:t>
            </a:r>
            <a:r>
              <a:rPr i="1" lang="en-IN" sz="3200">
                <a:solidFill>
                  <a:srgbClr val="000000"/>
                </a:solidFill>
                <a:latin typeface="Times New Roman"/>
                <a:ea typeface="ＭＳ Ｐゴシック"/>
              </a:rPr>
              <a:t>N</a:t>
            </a:r>
            <a:r>
              <a:rPr lang="en-IN" sz="3200">
                <a:solidFill>
                  <a:srgbClr val="000000"/>
                </a:solidFill>
                <a:latin typeface="Times New Roman"/>
                <a:ea typeface="ＭＳ Ｐゴシック"/>
              </a:rPr>
              <a:t>1 (</a:t>
            </a:r>
            <a:r>
              <a:rPr i="1" lang="en-IN" sz="3200">
                <a:solidFill>
                  <a:srgbClr val="000000"/>
                </a:solidFill>
                <a:latin typeface="Times New Roman"/>
                <a:ea typeface="ＭＳ Ｐゴシック"/>
              </a:rPr>
              <a:t>χ</a:t>
            </a:r>
            <a:r>
              <a:rPr lang="en-IN" sz="3200">
                <a:solidFill>
                  <a:srgbClr val="000000"/>
                </a:solidFill>
                <a:latin typeface="Times New Roman"/>
                <a:ea typeface="ＭＳ Ｐゴシック"/>
              </a:rPr>
              <a:t>A + </a:t>
            </a:r>
            <a:r>
              <a:rPr i="1" lang="en-IN" sz="3200">
                <a:solidFill>
                  <a:srgbClr val="000000"/>
                </a:solidFill>
                <a:latin typeface="Times New Roman"/>
                <a:ea typeface="ＭＳ Ｐゴシック"/>
              </a:rPr>
              <a:t>χ</a:t>
            </a:r>
            <a:r>
              <a:rPr lang="en-IN" sz="3200">
                <a:solidFill>
                  <a:srgbClr val="000000"/>
                </a:solidFill>
                <a:latin typeface="Times New Roman"/>
                <a:ea typeface="ＭＳ Ｐゴシック"/>
              </a:rPr>
              <a:t>B)  - Bonding MO</a:t>
            </a:r>
            <a:endParaRPr/>
          </a:p>
        </p:txBody>
      </p:sp>
      <p:sp>
        <p:nvSpPr>
          <p:cNvPr id="63" name="CustomShape 4"/>
          <p:cNvSpPr/>
          <p:nvPr/>
        </p:nvSpPr>
        <p:spPr>
          <a:xfrm>
            <a:off x="1296000" y="1691640"/>
            <a:ext cx="7272360" cy="579240"/>
          </a:xfrm>
          <a:prstGeom prst="rect">
            <a:avLst/>
          </a:prstGeom>
          <a:gradFill>
            <a:gsLst>
              <a:gs pos="0">
                <a:srgbClr val="979797"/>
              </a:gs>
              <a:gs pos="100000">
                <a:srgbClr val="f9f9f9"/>
              </a:gs>
            </a:gsLst>
            <a:path path="circle"/>
          </a:gradFill>
          <a:ln w="9360">
            <a:solidFill>
              <a:srgbClr val="000000"/>
            </a:solidFill>
            <a:round/>
          </a:ln>
        </p:spPr>
        <p:txBody>
          <a:bodyPr/>
          <a:p>
            <a:r>
              <a:rPr i="1" lang="en-IN" sz="3200">
                <a:solidFill>
                  <a:srgbClr val="000000"/>
                </a:solidFill>
                <a:latin typeface="Times New Roman"/>
                <a:ea typeface="ＭＳ Ｐゴシック"/>
              </a:rPr>
              <a:t>Φ</a:t>
            </a:r>
            <a:r>
              <a:rPr lang="en-IN" sz="3200">
                <a:solidFill>
                  <a:srgbClr val="000000"/>
                </a:solidFill>
                <a:latin typeface="Times New Roman"/>
                <a:ea typeface="ＭＳ Ｐゴシック"/>
              </a:rPr>
              <a:t>2 = </a:t>
            </a:r>
            <a:r>
              <a:rPr i="1" lang="en-IN" sz="3200">
                <a:solidFill>
                  <a:srgbClr val="000000"/>
                </a:solidFill>
                <a:latin typeface="Times New Roman"/>
                <a:ea typeface="ＭＳ Ｐゴシック"/>
              </a:rPr>
              <a:t>N</a:t>
            </a:r>
            <a:r>
              <a:rPr lang="en-IN" sz="3200">
                <a:solidFill>
                  <a:srgbClr val="000000"/>
                </a:solidFill>
                <a:latin typeface="Times New Roman"/>
                <a:ea typeface="ＭＳ Ｐゴシック"/>
              </a:rPr>
              <a:t>1 (</a:t>
            </a:r>
            <a:r>
              <a:rPr i="1" lang="en-IN" sz="3200">
                <a:solidFill>
                  <a:srgbClr val="000000"/>
                </a:solidFill>
                <a:latin typeface="Times New Roman"/>
                <a:ea typeface="ＭＳ Ｐゴシック"/>
              </a:rPr>
              <a:t>χ</a:t>
            </a:r>
            <a:r>
              <a:rPr lang="en-IN" sz="3200">
                <a:solidFill>
                  <a:srgbClr val="000000"/>
                </a:solidFill>
                <a:latin typeface="Times New Roman"/>
                <a:ea typeface="ＭＳ Ｐゴシック"/>
              </a:rPr>
              <a:t>A - </a:t>
            </a:r>
            <a:r>
              <a:rPr i="1" lang="en-IN" sz="3200">
                <a:solidFill>
                  <a:srgbClr val="000000"/>
                </a:solidFill>
                <a:latin typeface="Times New Roman"/>
                <a:ea typeface="ＭＳ Ｐゴシック"/>
              </a:rPr>
              <a:t>χ</a:t>
            </a:r>
            <a:r>
              <a:rPr lang="en-IN" sz="3200">
                <a:solidFill>
                  <a:srgbClr val="000000"/>
                </a:solidFill>
                <a:latin typeface="Times New Roman"/>
                <a:ea typeface="ＭＳ Ｐゴシック"/>
              </a:rPr>
              <a:t>B)  - Anti bonding MO</a:t>
            </a:r>
            <a:endParaRPr/>
          </a:p>
        </p:txBody>
      </p:sp>
      <p:pic>
        <p:nvPicPr>
          <p:cNvPr descr="" id="64" name="Picture 10"/>
          <p:cNvPicPr/>
          <p:nvPr/>
        </p:nvPicPr>
        <p:blipFill>
          <a:blip r:embed="rId1"/>
          <a:stretch>
            <a:fillRect/>
          </a:stretch>
        </p:blipFill>
        <p:spPr>
          <a:xfrm>
            <a:off x="2664000" y="2627640"/>
            <a:ext cx="4320000" cy="3662280"/>
          </a:xfrm>
          <a:prstGeom prst="rect">
            <a:avLst/>
          </a:prstGeom>
        </p:spPr>
      </p:pic>
      <p:sp>
        <p:nvSpPr>
          <p:cNvPr id="65" name="CustomShape 5"/>
          <p:cNvSpPr/>
          <p:nvPr/>
        </p:nvSpPr>
        <p:spPr>
          <a:xfrm>
            <a:off x="1080000" y="3059640"/>
            <a:ext cx="184320" cy="461160"/>
          </a:xfrm>
          <a:prstGeom prst="rect">
            <a:avLst/>
          </a:prstGeom>
        </p:spPr>
      </p:sp>
      <p:sp>
        <p:nvSpPr>
          <p:cNvPr id="66" name="CustomShape 6"/>
          <p:cNvSpPr/>
          <p:nvPr/>
        </p:nvSpPr>
        <p:spPr>
          <a:xfrm>
            <a:off x="359640" y="755640"/>
            <a:ext cx="9144720" cy="823320"/>
          </a:xfrm>
          <a:prstGeom prst="rect">
            <a:avLst/>
          </a:prstGeom>
          <a:gradFill>
            <a:gsLst>
              <a:gs pos="0">
                <a:srgbClr val="8bc2f1"/>
              </a:gs>
              <a:gs pos="100000">
                <a:srgbClr val="f7fbff"/>
              </a:gs>
            </a:gsLst>
            <a:path path="circle"/>
          </a:gradFill>
          <a:ln w="9360">
            <a:solidFill>
              <a:srgbClr val="0074a0"/>
            </a:solidFill>
            <a:round/>
          </a:ln>
        </p:spPr>
        <p:txBody>
          <a:bodyPr/>
          <a:p>
            <a:r>
              <a:rPr lang="en-IN" sz="2400">
                <a:solidFill>
                  <a:srgbClr val="000000"/>
                </a:solidFill>
                <a:latin typeface="Times New Roman"/>
                <a:ea typeface="ＭＳ Ｐゴシック"/>
              </a:rPr>
              <a:t>Ground state in a minimal basis: one atomic 1</a:t>
            </a:r>
            <a:r>
              <a:rPr i="1" lang="en-IN" sz="2400">
                <a:solidFill>
                  <a:srgbClr val="000000"/>
                </a:solidFill>
                <a:latin typeface="Times New Roman"/>
                <a:ea typeface="ＭＳ Ｐゴシック"/>
              </a:rPr>
              <a:t>s </a:t>
            </a:r>
            <a:r>
              <a:rPr lang="en-IN" sz="2400">
                <a:solidFill>
                  <a:srgbClr val="000000"/>
                </a:solidFill>
                <a:latin typeface="Times New Roman"/>
                <a:ea typeface="ＭＳ Ｐゴシック"/>
              </a:rPr>
              <a:t>orbital  on each atom</a:t>
            </a:r>
            <a:endParaRPr/>
          </a:p>
          <a:p>
            <a:r>
              <a:rPr lang="en-IN" sz="2400">
                <a:solidFill>
                  <a:srgbClr val="ffffff"/>
                </a:solidFill>
                <a:latin typeface="Times New Roman"/>
                <a:ea typeface="ＭＳ Ｐゴシック"/>
              </a:rPr>
              <a:t>                                       </a:t>
            </a:r>
            <a:r>
              <a:rPr lang="en-IN" sz="2400">
                <a:solidFill>
                  <a:srgbClr val="ffffff"/>
                </a:solidFill>
                <a:latin typeface="Times New Roman"/>
                <a:ea typeface="ＭＳ Ｐゴシック"/>
              </a:rPr>
              <a:t>Two AOs leads to two MOs</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7" name="TextShape 1"/>
          <p:cNvSpPr txBox="1"/>
          <p:nvPr/>
        </p:nvSpPr>
        <p:spPr>
          <a:xfrm>
            <a:off x="8736120" y="7007400"/>
            <a:ext cx="840960" cy="401400"/>
          </a:xfrm>
          <a:prstGeom prst="rect">
            <a:avLst/>
          </a:prstGeom>
        </p:spPr>
        <p:txBody>
          <a:bodyPr anchor="b" bIns="0" lIns="0" rIns="0" tIns="0"/>
          <a:p>
            <a:pPr algn="r"/>
            <a:fld id="{71713171-01F1-4121-9151-B181617101D1}" type="slidenum">
              <a:rPr lang="en-IN" sz="1300">
                <a:solidFill>
                  <a:srgbClr val="035c75"/>
                </a:solidFill>
                <a:latin typeface="Constantia"/>
              </a:rPr>
              <a:t>&lt;number&gt;</a:t>
            </a:fld>
            <a:endParaRPr/>
          </a:p>
        </p:txBody>
      </p:sp>
      <p:sp>
        <p:nvSpPr>
          <p:cNvPr id="68" name="CustomShape 2"/>
          <p:cNvSpPr/>
          <p:nvPr/>
        </p:nvSpPr>
        <p:spPr>
          <a:xfrm>
            <a:off x="1800000" y="0"/>
            <a:ext cx="5616360" cy="755280"/>
          </a:xfrm>
          <a:prstGeom prst="rect">
            <a:avLst/>
          </a:prstGeom>
          <a:solidFill>
            <a:srgbClr val="009dd9"/>
          </a:solidFill>
          <a:ln w="38160">
            <a:solidFill>
              <a:srgbClr val="ffffff"/>
            </a:solidFill>
            <a:round/>
          </a:ln>
        </p:spPr>
        <p:txBody>
          <a:bodyPr/>
          <a:p>
            <a:r>
              <a:rPr b="1" lang="en-IN" sz="3600">
                <a:solidFill>
                  <a:srgbClr val="ffffff"/>
                </a:solidFill>
                <a:latin typeface="Times New Roman"/>
              </a:rPr>
              <a:t>Ground state wave function</a:t>
            </a:r>
            <a:endParaRPr/>
          </a:p>
        </p:txBody>
      </p:sp>
      <p:pic>
        <p:nvPicPr>
          <p:cNvPr descr="" id="69" name="Picture 4"/>
          <p:cNvPicPr/>
          <p:nvPr/>
        </p:nvPicPr>
        <p:blipFill>
          <a:blip r:embed="rId1"/>
          <a:stretch>
            <a:fillRect/>
          </a:stretch>
        </p:blipFill>
        <p:spPr>
          <a:xfrm>
            <a:off x="431640" y="1043640"/>
            <a:ext cx="3023640" cy="1037880"/>
          </a:xfrm>
          <a:prstGeom prst="rect">
            <a:avLst/>
          </a:prstGeom>
        </p:spPr>
      </p:pic>
      <p:sp>
        <p:nvSpPr>
          <p:cNvPr id="70" name="CustomShape 3"/>
          <p:cNvSpPr/>
          <p:nvPr/>
        </p:nvSpPr>
        <p:spPr>
          <a:xfrm>
            <a:off x="4176360" y="1043640"/>
            <a:ext cx="5616360" cy="823320"/>
          </a:xfrm>
          <a:prstGeom prst="rect">
            <a:avLst/>
          </a:prstGeom>
          <a:gradFill>
            <a:gsLst>
              <a:gs pos="0">
                <a:srgbClr val="8bc2f1"/>
              </a:gs>
              <a:gs pos="100000">
                <a:srgbClr val="f7fbff"/>
              </a:gs>
            </a:gsLst>
            <a:path path="circle"/>
          </a:gradFill>
          <a:ln w="9360">
            <a:solidFill>
              <a:srgbClr val="0074a0"/>
            </a:solidFill>
            <a:round/>
          </a:ln>
        </p:spPr>
        <p:txBody>
          <a:bodyPr/>
          <a:p>
            <a:r>
              <a:rPr lang="en-IN" sz="2400">
                <a:solidFill>
                  <a:srgbClr val="000000"/>
                </a:solidFill>
                <a:latin typeface="Times New Roman"/>
                <a:ea typeface="ＭＳ Ｐゴシック"/>
              </a:rPr>
              <a:t>Slater determinant with two electrons in the bonding MO (ground state)</a:t>
            </a:r>
            <a:endParaRPr/>
          </a:p>
        </p:txBody>
      </p:sp>
      <p:sp>
        <p:nvSpPr>
          <p:cNvPr id="71" name="CustomShape 4"/>
          <p:cNvSpPr/>
          <p:nvPr/>
        </p:nvSpPr>
        <p:spPr>
          <a:xfrm>
            <a:off x="-43200" y="2267640"/>
            <a:ext cx="5070960" cy="1189080"/>
          </a:xfrm>
          <a:prstGeom prst="rect">
            <a:avLst/>
          </a:prstGeom>
          <a:gradFill>
            <a:gsLst>
              <a:gs pos="0">
                <a:srgbClr val="979797"/>
              </a:gs>
              <a:gs pos="100000">
                <a:srgbClr val="f9f9f9"/>
              </a:gs>
            </a:gsLst>
            <a:path path="circle"/>
          </a:gradFill>
          <a:ln w="9360">
            <a:solidFill>
              <a:srgbClr val="000000"/>
            </a:solidFill>
            <a:round/>
          </a:ln>
        </p:spPr>
        <p:txBody>
          <a:bodyPr wrap="none"/>
          <a:p>
            <a:r>
              <a:rPr lang="en-IN" sz="2400">
                <a:solidFill>
                  <a:srgbClr val="000000"/>
                </a:solidFill>
                <a:latin typeface="Times New Roman"/>
                <a:ea typeface="ＭＳ Ｐゴシック"/>
              </a:rPr>
              <a:t>Ф</a:t>
            </a:r>
            <a:r>
              <a:rPr lang="en-IN" sz="2400">
                <a:solidFill>
                  <a:srgbClr val="000000"/>
                </a:solidFill>
                <a:latin typeface="Symbol"/>
                <a:ea typeface="ＭＳ Ｐゴシック"/>
              </a:rPr>
              <a:t>0 = </a:t>
            </a:r>
            <a:r>
              <a:rPr i="1" lang="en-IN" sz="2400">
                <a:solidFill>
                  <a:srgbClr val="000000"/>
                </a:solidFill>
                <a:latin typeface="Times New Roman"/>
                <a:ea typeface="ＭＳ Ｐゴシック"/>
              </a:rPr>
              <a:t>φ</a:t>
            </a:r>
            <a:r>
              <a:rPr lang="en-IN" sz="2400">
                <a:solidFill>
                  <a:srgbClr val="000000"/>
                </a:solidFill>
                <a:latin typeface="Symbol"/>
                <a:ea typeface="ＭＳ Ｐゴシック"/>
              </a:rPr>
              <a:t>1</a:t>
            </a:r>
            <a:r>
              <a:rPr i="1" lang="en-IN" sz="2400">
                <a:solidFill>
                  <a:srgbClr val="000000"/>
                </a:solidFill>
                <a:latin typeface="Times New Roman"/>
                <a:ea typeface="ＭＳ Ｐゴシック"/>
              </a:rPr>
              <a:t>α</a:t>
            </a:r>
            <a:r>
              <a:rPr lang="en-IN" sz="2400">
                <a:solidFill>
                  <a:srgbClr val="000000"/>
                </a:solidFill>
                <a:latin typeface="Symbol"/>
                <a:ea typeface="ＭＳ Ｐゴシック"/>
              </a:rPr>
              <a:t>(1)</a:t>
            </a:r>
            <a:r>
              <a:rPr i="1" lang="en-IN" sz="2400">
                <a:solidFill>
                  <a:srgbClr val="000000"/>
                </a:solidFill>
                <a:latin typeface="Times New Roman"/>
                <a:ea typeface="ＭＳ Ｐゴシック"/>
              </a:rPr>
              <a:t>φ</a:t>
            </a:r>
            <a:r>
              <a:rPr lang="en-IN" sz="2400">
                <a:solidFill>
                  <a:srgbClr val="000000"/>
                </a:solidFill>
                <a:latin typeface="Symbol"/>
                <a:ea typeface="ＭＳ Ｐゴシック"/>
              </a:rPr>
              <a:t>1</a:t>
            </a:r>
            <a:r>
              <a:rPr i="1" lang="en-IN" sz="2400">
                <a:solidFill>
                  <a:srgbClr val="000000"/>
                </a:solidFill>
                <a:latin typeface="Times New Roman"/>
                <a:ea typeface="ＭＳ Ｐゴシック"/>
              </a:rPr>
              <a:t>β</a:t>
            </a:r>
            <a:r>
              <a:rPr lang="en-IN" sz="2400">
                <a:solidFill>
                  <a:srgbClr val="000000"/>
                </a:solidFill>
                <a:latin typeface="Symbol"/>
                <a:ea typeface="ＭＳ Ｐゴシック"/>
              </a:rPr>
              <a:t>(2) -</a:t>
            </a:r>
            <a:r>
              <a:rPr i="1" lang="en-IN" sz="2400">
                <a:solidFill>
                  <a:srgbClr val="000000"/>
                </a:solidFill>
                <a:latin typeface="Times New Roman"/>
                <a:ea typeface="ＭＳ Ｐゴシック"/>
              </a:rPr>
              <a:t> φ</a:t>
            </a:r>
            <a:r>
              <a:rPr lang="en-IN" sz="2400">
                <a:solidFill>
                  <a:srgbClr val="000000"/>
                </a:solidFill>
                <a:latin typeface="Symbol"/>
                <a:ea typeface="ＭＳ Ｐゴシック"/>
              </a:rPr>
              <a:t>1</a:t>
            </a:r>
            <a:r>
              <a:rPr i="1" lang="en-IN" sz="2400">
                <a:solidFill>
                  <a:srgbClr val="000000"/>
                </a:solidFill>
                <a:latin typeface="Times New Roman"/>
                <a:ea typeface="ＭＳ Ｐゴシック"/>
              </a:rPr>
              <a:t>α</a:t>
            </a:r>
            <a:r>
              <a:rPr lang="en-IN" sz="2400">
                <a:solidFill>
                  <a:srgbClr val="000000"/>
                </a:solidFill>
                <a:latin typeface="Symbol"/>
                <a:ea typeface="ＭＳ Ｐゴシック"/>
              </a:rPr>
              <a:t>(2)</a:t>
            </a:r>
            <a:r>
              <a:rPr i="1" lang="en-IN" sz="2400">
                <a:solidFill>
                  <a:srgbClr val="000000"/>
                </a:solidFill>
                <a:latin typeface="Times New Roman"/>
                <a:ea typeface="ＭＳ Ｐゴシック"/>
              </a:rPr>
              <a:t>φ</a:t>
            </a:r>
            <a:r>
              <a:rPr lang="en-IN" sz="2400">
                <a:solidFill>
                  <a:srgbClr val="000000"/>
                </a:solidFill>
                <a:latin typeface="Symbol"/>
                <a:ea typeface="ＭＳ Ｐゴシック"/>
              </a:rPr>
              <a:t>1</a:t>
            </a:r>
            <a:r>
              <a:rPr i="1" lang="en-IN" sz="2400">
                <a:solidFill>
                  <a:srgbClr val="000000"/>
                </a:solidFill>
                <a:latin typeface="Times New Roman"/>
                <a:ea typeface="ＭＳ Ｐゴシック"/>
              </a:rPr>
              <a:t>β</a:t>
            </a:r>
            <a:r>
              <a:rPr lang="en-IN" sz="2400">
                <a:solidFill>
                  <a:srgbClr val="000000"/>
                </a:solidFill>
                <a:latin typeface="Symbol"/>
                <a:ea typeface="ＭＳ Ｐゴシック"/>
              </a:rPr>
              <a:t>(1) </a:t>
            </a:r>
            <a:endParaRPr/>
          </a:p>
          <a:p>
            <a:r>
              <a:rPr lang="en-IN" sz="2400">
                <a:solidFill>
                  <a:srgbClr val="000000"/>
                </a:solidFill>
                <a:latin typeface="Symbol"/>
                <a:ea typeface="ＭＳ Ｐゴシック"/>
              </a:rPr>
              <a:t>     </a:t>
            </a:r>
            <a:r>
              <a:rPr lang="en-IN" sz="2400">
                <a:solidFill>
                  <a:srgbClr val="000000"/>
                </a:solidFill>
                <a:latin typeface="Symbol"/>
                <a:ea typeface="ＭＳ Ｐゴシック"/>
              </a:rPr>
              <a:t>= </a:t>
            </a:r>
            <a:r>
              <a:rPr i="1" lang="en-IN" sz="2400">
                <a:solidFill>
                  <a:srgbClr val="000000"/>
                </a:solidFill>
                <a:latin typeface="Times New Roman"/>
                <a:ea typeface="ＭＳ Ｐゴシック"/>
              </a:rPr>
              <a:t>φ</a:t>
            </a:r>
            <a:r>
              <a:rPr lang="en-IN" sz="2400">
                <a:solidFill>
                  <a:srgbClr val="000000"/>
                </a:solidFill>
                <a:latin typeface="Symbol"/>
                <a:ea typeface="ＭＳ Ｐゴシック"/>
              </a:rPr>
              <a:t>1(1) </a:t>
            </a:r>
            <a:r>
              <a:rPr i="1" lang="en-IN" sz="2400">
                <a:solidFill>
                  <a:srgbClr val="000000"/>
                </a:solidFill>
                <a:latin typeface="Times New Roman"/>
                <a:ea typeface="ＭＳ Ｐゴシック"/>
              </a:rPr>
              <a:t>φ</a:t>
            </a:r>
            <a:r>
              <a:rPr lang="en-IN" sz="2400">
                <a:solidFill>
                  <a:srgbClr val="000000"/>
                </a:solidFill>
                <a:latin typeface="Symbol"/>
                <a:ea typeface="ＭＳ Ｐゴシック"/>
              </a:rPr>
              <a:t>1(2) [</a:t>
            </a:r>
            <a:r>
              <a:rPr i="1" lang="en-IN" sz="2400">
                <a:solidFill>
                  <a:srgbClr val="000000"/>
                </a:solidFill>
                <a:latin typeface="Times New Roman"/>
                <a:ea typeface="ＭＳ Ｐゴシック"/>
              </a:rPr>
              <a:t>α</a:t>
            </a:r>
            <a:r>
              <a:rPr lang="en-IN" sz="2400">
                <a:solidFill>
                  <a:srgbClr val="000000"/>
                </a:solidFill>
                <a:latin typeface="Symbol"/>
                <a:ea typeface="ＭＳ Ｐゴシック"/>
              </a:rPr>
              <a:t>(1)</a:t>
            </a:r>
            <a:r>
              <a:rPr i="1" lang="en-IN" sz="2400">
                <a:solidFill>
                  <a:srgbClr val="000000"/>
                </a:solidFill>
                <a:latin typeface="Times New Roman"/>
                <a:ea typeface="ＭＳ Ｐゴシック"/>
              </a:rPr>
              <a:t>β</a:t>
            </a:r>
            <a:r>
              <a:rPr lang="en-IN" sz="2400">
                <a:solidFill>
                  <a:srgbClr val="000000"/>
                </a:solidFill>
                <a:latin typeface="Symbol"/>
                <a:ea typeface="ＭＳ Ｐゴシック"/>
              </a:rPr>
              <a:t>(2) -</a:t>
            </a:r>
            <a:r>
              <a:rPr i="1" lang="en-IN" sz="2400">
                <a:solidFill>
                  <a:srgbClr val="000000"/>
                </a:solidFill>
                <a:latin typeface="Times New Roman"/>
                <a:ea typeface="ＭＳ Ｐゴシック"/>
              </a:rPr>
              <a:t> α</a:t>
            </a:r>
            <a:r>
              <a:rPr lang="en-IN" sz="2400">
                <a:solidFill>
                  <a:srgbClr val="000000"/>
                </a:solidFill>
                <a:latin typeface="Symbol"/>
                <a:ea typeface="ＭＳ Ｐゴシック"/>
              </a:rPr>
              <a:t>(2)</a:t>
            </a:r>
            <a:r>
              <a:rPr i="1" lang="en-IN" sz="2400">
                <a:solidFill>
                  <a:srgbClr val="000000"/>
                </a:solidFill>
                <a:latin typeface="Times New Roman"/>
                <a:ea typeface="ＭＳ Ｐゴシック"/>
              </a:rPr>
              <a:t>β</a:t>
            </a:r>
            <a:r>
              <a:rPr lang="en-IN" sz="2400">
                <a:solidFill>
                  <a:srgbClr val="000000"/>
                </a:solidFill>
                <a:latin typeface="Symbol"/>
                <a:ea typeface="ＭＳ Ｐゴシック"/>
              </a:rPr>
              <a:t>(1)]</a:t>
            </a:r>
            <a:endParaRPr/>
          </a:p>
          <a:p>
            <a:r>
              <a:rPr lang="en-IN" sz="2400">
                <a:solidFill>
                  <a:srgbClr val="000000"/>
                </a:solidFill>
                <a:latin typeface="Symbol"/>
                <a:ea typeface="ＭＳ Ｐゴシック"/>
              </a:rPr>
              <a:t>     </a:t>
            </a:r>
            <a:r>
              <a:rPr lang="en-IN" sz="2400">
                <a:solidFill>
                  <a:srgbClr val="000000"/>
                </a:solidFill>
                <a:latin typeface="Symbol"/>
                <a:ea typeface="ＭＳ Ｐゴシック"/>
              </a:rPr>
              <a:t>~ (</a:t>
            </a:r>
            <a:r>
              <a:rPr lang="en-IN" sz="2400">
                <a:solidFill>
                  <a:srgbClr val="000000"/>
                </a:solidFill>
                <a:latin typeface="Constantia"/>
                <a:ea typeface="ＭＳ Ｐゴシック"/>
              </a:rPr>
              <a:t>χA (1) + χB(1))(</a:t>
            </a:r>
            <a:r>
              <a:rPr lang="en-IN" sz="2400">
                <a:solidFill>
                  <a:srgbClr val="000000"/>
                </a:solidFill>
                <a:latin typeface="Times New Roman"/>
                <a:ea typeface="ＭＳ Ｐゴシック"/>
              </a:rPr>
              <a:t>χA (2)+χB(2))</a:t>
            </a:r>
            <a:endParaRPr/>
          </a:p>
        </p:txBody>
      </p:sp>
      <p:sp>
        <p:nvSpPr>
          <p:cNvPr id="72" name="CustomShape 5"/>
          <p:cNvSpPr/>
          <p:nvPr/>
        </p:nvSpPr>
        <p:spPr>
          <a:xfrm>
            <a:off x="5040360" y="2411640"/>
            <a:ext cx="5040000" cy="823320"/>
          </a:xfrm>
          <a:prstGeom prst="rect">
            <a:avLst/>
          </a:prstGeom>
          <a:gradFill>
            <a:gsLst>
              <a:gs pos="0">
                <a:srgbClr val="8bc2f1"/>
              </a:gs>
              <a:gs pos="100000">
                <a:srgbClr val="f7fbff"/>
              </a:gs>
            </a:gsLst>
            <a:path path="circle"/>
          </a:gradFill>
          <a:ln w="9360">
            <a:solidFill>
              <a:srgbClr val="0074a0"/>
            </a:solidFill>
            <a:round/>
          </a:ln>
        </p:spPr>
        <p:txBody>
          <a:bodyPr/>
          <a:p>
            <a:r>
              <a:rPr lang="en-IN" sz="2400">
                <a:solidFill>
                  <a:srgbClr val="000000"/>
                </a:solidFill>
                <a:latin typeface="Times New Roman"/>
                <a:ea typeface="ＭＳ Ｐゴシック"/>
              </a:rPr>
              <a:t>Expand the Slater determinant</a:t>
            </a:r>
            <a:endParaRPr/>
          </a:p>
          <a:p>
            <a:r>
              <a:rPr lang="en-IN" sz="2400">
                <a:solidFill>
                  <a:srgbClr val="000000"/>
                </a:solidFill>
                <a:latin typeface="Times New Roman"/>
                <a:ea typeface="ＭＳ Ｐゴシック"/>
              </a:rPr>
              <a:t>Factor the spatial and spin part</a:t>
            </a:r>
            <a:endParaRPr/>
          </a:p>
        </p:txBody>
      </p:sp>
      <p:sp>
        <p:nvSpPr>
          <p:cNvPr id="73" name="CustomShape 6"/>
          <p:cNvSpPr/>
          <p:nvPr/>
        </p:nvSpPr>
        <p:spPr>
          <a:xfrm>
            <a:off x="-434520" y="3852000"/>
            <a:ext cx="8245440" cy="457560"/>
          </a:xfrm>
          <a:prstGeom prst="rect">
            <a:avLst/>
          </a:prstGeom>
          <a:gradFill>
            <a:gsLst>
              <a:gs pos="0">
                <a:srgbClr val="979797"/>
              </a:gs>
              <a:gs pos="100000">
                <a:srgbClr val="f9f9f9"/>
              </a:gs>
            </a:gsLst>
            <a:path path="circle"/>
          </a:gradFill>
          <a:ln w="9360">
            <a:solidFill>
              <a:srgbClr val="000000"/>
            </a:solidFill>
            <a:round/>
          </a:ln>
        </p:spPr>
        <p:txBody>
          <a:bodyPr wrap="none"/>
          <a:p>
            <a:r>
              <a:rPr lang="en-IN" sz="2400">
                <a:solidFill>
                  <a:srgbClr val="000000"/>
                </a:solidFill>
                <a:latin typeface="Times New Roman"/>
                <a:ea typeface="ＭＳ Ｐゴシック"/>
              </a:rPr>
              <a:t>Ф</a:t>
            </a:r>
            <a:r>
              <a:rPr lang="en-IN" sz="2400">
                <a:solidFill>
                  <a:srgbClr val="000000"/>
                </a:solidFill>
                <a:latin typeface="Symbol"/>
                <a:ea typeface="ＭＳ Ｐゴシック"/>
              </a:rPr>
              <a:t>0 = (</a:t>
            </a:r>
            <a:r>
              <a:rPr lang="en-IN" sz="2400">
                <a:solidFill>
                  <a:srgbClr val="000000"/>
                </a:solidFill>
                <a:latin typeface="Constantia"/>
                <a:ea typeface="ＭＳ Ｐゴシック"/>
              </a:rPr>
              <a:t>χA (1)χA(2) + </a:t>
            </a:r>
            <a:r>
              <a:rPr lang="en-IN" sz="2400">
                <a:solidFill>
                  <a:srgbClr val="000000"/>
                </a:solidFill>
                <a:latin typeface="Times New Roman"/>
                <a:ea typeface="ＭＳ Ｐゴシック"/>
              </a:rPr>
              <a:t>χA (1)χB(2) + χB (1)χA(2)+  χB (1)χB(2)</a:t>
            </a:r>
            <a:endParaRPr/>
          </a:p>
        </p:txBody>
      </p:sp>
      <p:sp>
        <p:nvSpPr>
          <p:cNvPr id="74" name="CustomShape 7"/>
          <p:cNvSpPr/>
          <p:nvPr/>
        </p:nvSpPr>
        <p:spPr>
          <a:xfrm>
            <a:off x="7985160" y="3708000"/>
            <a:ext cx="1905840" cy="823320"/>
          </a:xfrm>
          <a:prstGeom prst="rect">
            <a:avLst/>
          </a:prstGeom>
          <a:gradFill>
            <a:gsLst>
              <a:gs pos="0">
                <a:srgbClr val="8bc2f1"/>
              </a:gs>
              <a:gs pos="100000">
                <a:srgbClr val="f7fbff"/>
              </a:gs>
            </a:gsLst>
            <a:path path="circle"/>
          </a:gradFill>
          <a:ln w="9360">
            <a:solidFill>
              <a:srgbClr val="0074a0"/>
            </a:solidFill>
            <a:round/>
          </a:ln>
        </p:spPr>
        <p:txBody>
          <a:bodyPr wrap="none"/>
          <a:p>
            <a:r>
              <a:rPr lang="en-IN" sz="2400">
                <a:solidFill>
                  <a:srgbClr val="000000"/>
                </a:solidFill>
                <a:latin typeface="Times New Roman"/>
                <a:ea typeface="ＭＳ Ｐゴシック"/>
              </a:rPr>
              <a:t>Four terms in </a:t>
            </a:r>
            <a:endParaRPr/>
          </a:p>
          <a:p>
            <a:r>
              <a:rPr lang="en-IN" sz="2400">
                <a:solidFill>
                  <a:srgbClr val="000000"/>
                </a:solidFill>
                <a:latin typeface="Times New Roman"/>
                <a:ea typeface="ＭＳ Ｐゴシック"/>
              </a:rPr>
              <a:t>the AO basis</a:t>
            </a:r>
            <a:endParaRPr/>
          </a:p>
        </p:txBody>
      </p:sp>
      <p:sp>
        <p:nvSpPr>
          <p:cNvPr id="75" name="CustomShape 8"/>
          <p:cNvSpPr/>
          <p:nvPr/>
        </p:nvSpPr>
        <p:spPr>
          <a:xfrm>
            <a:off x="4752360" y="4644000"/>
            <a:ext cx="5688360" cy="863640"/>
          </a:xfrm>
          <a:prstGeom prst="wedgeEllipseCallout">
            <a:avLst>
              <a:gd fmla="val 1350" name="adj1"/>
              <a:gd fmla="val 25920" name="adj2"/>
            </a:avLst>
          </a:prstGeom>
          <a:solidFill>
            <a:srgbClr val="bfbfbf"/>
          </a:solidFill>
          <a:ln w="25560">
            <a:solidFill>
              <a:srgbClr val="0b5292"/>
            </a:solidFill>
            <a:round/>
          </a:ln>
        </p:spPr>
        <p:txBody>
          <a:bodyPr anchor="ctr"/>
          <a:p>
            <a:r>
              <a:rPr lang="en-IN" sz="2400">
                <a:solidFill>
                  <a:srgbClr val="000000"/>
                </a:solidFill>
                <a:latin typeface="Symbol"/>
                <a:ea typeface="ＭＳ Ｐゴシック"/>
              </a:rPr>
              <a:t>(</a:t>
            </a:r>
            <a:r>
              <a:rPr lang="en-IN" sz="2400">
                <a:solidFill>
                  <a:srgbClr val="000000"/>
                </a:solidFill>
                <a:latin typeface="Times New Roman"/>
                <a:ea typeface="ＭＳ Ｐゴシック"/>
              </a:rPr>
              <a:t>χA (1)χB(2)  and  χB (1)χA(2)</a:t>
            </a:r>
            <a:endParaRPr/>
          </a:p>
        </p:txBody>
      </p:sp>
      <p:sp>
        <p:nvSpPr>
          <p:cNvPr id="76" name="CustomShape 9"/>
          <p:cNvSpPr/>
          <p:nvPr/>
        </p:nvSpPr>
        <p:spPr>
          <a:xfrm>
            <a:off x="-288360" y="4644000"/>
            <a:ext cx="5688000" cy="1007640"/>
          </a:xfrm>
          <a:prstGeom prst="wedgeEllipseCallout">
            <a:avLst>
              <a:gd fmla="val 1350" name="adj1"/>
              <a:gd fmla="val 25920" name="adj2"/>
            </a:avLst>
          </a:prstGeom>
          <a:solidFill>
            <a:srgbClr val="bfbfbf"/>
          </a:solidFill>
          <a:ln w="25560">
            <a:solidFill>
              <a:srgbClr val="0b5292"/>
            </a:solidFill>
            <a:round/>
          </a:ln>
        </p:spPr>
        <p:txBody>
          <a:bodyPr anchor="ctr"/>
          <a:p>
            <a:r>
              <a:rPr lang="en-IN" sz="2400">
                <a:solidFill>
                  <a:srgbClr val="000000"/>
                </a:solidFill>
                <a:latin typeface="Symbol"/>
                <a:ea typeface="ＭＳ Ｐゴシック"/>
              </a:rPr>
              <a:t>(</a:t>
            </a:r>
            <a:r>
              <a:rPr lang="en-IN" sz="2400">
                <a:solidFill>
                  <a:srgbClr val="000000"/>
                </a:solidFill>
                <a:latin typeface="Times New Roman"/>
                <a:ea typeface="ＭＳ Ｐゴシック"/>
              </a:rPr>
              <a:t>χA (1)χA(2)  and  χB (1)χB(2)</a:t>
            </a:r>
            <a:endParaRPr/>
          </a:p>
        </p:txBody>
      </p:sp>
      <p:sp>
        <p:nvSpPr>
          <p:cNvPr id="77" name="CustomShape 10"/>
          <p:cNvSpPr/>
          <p:nvPr/>
        </p:nvSpPr>
        <p:spPr>
          <a:xfrm>
            <a:off x="431640" y="5580000"/>
            <a:ext cx="3312000" cy="1475280"/>
          </a:xfrm>
          <a:prstGeom prst="irregularSeal1">
            <a:avLst/>
          </a:prstGeom>
          <a:solidFill>
            <a:srgbClr val="77d9e8"/>
          </a:solidFill>
          <a:ln w="25560">
            <a:solidFill>
              <a:srgbClr val="0b5292"/>
            </a:solidFill>
            <a:round/>
          </a:ln>
        </p:spPr>
        <p:txBody>
          <a:bodyPr anchor="ctr"/>
          <a:p>
            <a:pPr algn="ctr"/>
            <a:r>
              <a:rPr lang="en-IN" sz="2400">
                <a:solidFill>
                  <a:srgbClr val="000000"/>
                </a:solidFill>
                <a:latin typeface="Times New Roman"/>
                <a:ea typeface="ＭＳ Ｐゴシック"/>
              </a:rPr>
              <a:t>Ionic terms</a:t>
            </a:r>
            <a:endParaRPr/>
          </a:p>
        </p:txBody>
      </p:sp>
      <p:sp>
        <p:nvSpPr>
          <p:cNvPr id="78" name="CustomShape 11"/>
          <p:cNvSpPr/>
          <p:nvPr/>
        </p:nvSpPr>
        <p:spPr>
          <a:xfrm>
            <a:off x="5976360" y="5436000"/>
            <a:ext cx="3672000" cy="1656000"/>
          </a:xfrm>
          <a:prstGeom prst="irregularSeal1">
            <a:avLst/>
          </a:prstGeom>
          <a:solidFill>
            <a:srgbClr val="77d9e8"/>
          </a:solidFill>
          <a:ln w="25560">
            <a:solidFill>
              <a:srgbClr val="0b5292"/>
            </a:solidFill>
            <a:round/>
          </a:ln>
        </p:spPr>
        <p:txBody>
          <a:bodyPr anchor="ctr"/>
          <a:p>
            <a:pPr algn="ctr"/>
            <a:r>
              <a:rPr lang="en-IN" sz="2400">
                <a:solidFill>
                  <a:srgbClr val="000000"/>
                </a:solidFill>
                <a:latin typeface="Times New Roman"/>
                <a:ea typeface="ＭＳ Ｐゴシック"/>
              </a:rPr>
              <a:t>Covalent terms</a:t>
            </a:r>
            <a:endParaRPr/>
          </a:p>
        </p:txBody>
      </p:sp>
      <p:sp>
        <p:nvSpPr>
          <p:cNvPr id="79" name="CustomShape 12"/>
          <p:cNvSpPr/>
          <p:nvPr/>
        </p:nvSpPr>
        <p:spPr>
          <a:xfrm>
            <a:off x="599400" y="6876360"/>
            <a:ext cx="3228480" cy="457560"/>
          </a:xfrm>
          <a:prstGeom prst="rect">
            <a:avLst/>
          </a:prstGeom>
          <a:gradFill>
            <a:gsLst>
              <a:gs pos="0">
                <a:srgbClr val="8bc2f1"/>
              </a:gs>
              <a:gs pos="100000">
                <a:srgbClr val="f7fbff"/>
              </a:gs>
            </a:gsLst>
            <a:path path="circle"/>
          </a:gradFill>
          <a:ln w="9360">
            <a:solidFill>
              <a:srgbClr val="0074a0"/>
            </a:solidFill>
            <a:round/>
          </a:ln>
        </p:spPr>
        <p:txBody>
          <a:bodyPr wrap="none"/>
          <a:p>
            <a:r>
              <a:rPr lang="en-IN" sz="2400">
                <a:solidFill>
                  <a:srgbClr val="000000"/>
                </a:solidFill>
                <a:latin typeface="Times New Roman"/>
                <a:ea typeface="ＭＳ Ｐゴシック"/>
              </a:rPr>
              <a:t>Two electrons in one AO</a:t>
            </a:r>
            <a:endParaRPr/>
          </a:p>
        </p:txBody>
      </p:sp>
      <p:sp>
        <p:nvSpPr>
          <p:cNvPr id="80" name="CustomShape 13"/>
          <p:cNvSpPr/>
          <p:nvPr/>
        </p:nvSpPr>
        <p:spPr>
          <a:xfrm>
            <a:off x="4637520" y="6804000"/>
            <a:ext cx="5016240" cy="457560"/>
          </a:xfrm>
          <a:prstGeom prst="rect">
            <a:avLst/>
          </a:prstGeom>
          <a:gradFill>
            <a:gsLst>
              <a:gs pos="0">
                <a:srgbClr val="8bc2f1"/>
              </a:gs>
              <a:gs pos="100000">
                <a:srgbClr val="f7fbff"/>
              </a:gs>
            </a:gsLst>
            <a:path path="circle"/>
          </a:gradFill>
          <a:ln w="9360">
            <a:solidFill>
              <a:srgbClr val="0074a0"/>
            </a:solidFill>
            <a:round/>
          </a:ln>
        </p:spPr>
        <p:txBody>
          <a:bodyPr wrap="none"/>
          <a:p>
            <a:r>
              <a:rPr lang="en-IN" sz="2400">
                <a:solidFill>
                  <a:srgbClr val="000000"/>
                </a:solidFill>
                <a:latin typeface="Times New Roman"/>
                <a:ea typeface="ＭＳ Ｐゴシック"/>
              </a:rPr>
              <a:t>Two electrons shared between two AOs</a:t>
            </a: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 name="TextShape 1"/>
          <p:cNvSpPr txBox="1"/>
          <p:nvPr/>
        </p:nvSpPr>
        <p:spPr>
          <a:xfrm>
            <a:off x="8736120" y="7007400"/>
            <a:ext cx="840960" cy="401400"/>
          </a:xfrm>
          <a:prstGeom prst="rect">
            <a:avLst/>
          </a:prstGeom>
        </p:spPr>
        <p:txBody>
          <a:bodyPr anchor="b" bIns="0" lIns="0" rIns="0" tIns="0"/>
          <a:p>
            <a:pPr algn="r"/>
            <a:fld id="{612101F1-D1D1-41C1-81B1-C1E14111A1F1}" type="slidenum">
              <a:rPr lang="en-IN" sz="1300">
                <a:solidFill>
                  <a:srgbClr val="035c75"/>
                </a:solidFill>
                <a:latin typeface="Constantia"/>
              </a:rPr>
              <a:t>&lt;number&gt;</a:t>
            </a:fld>
            <a:endParaRPr/>
          </a:p>
        </p:txBody>
      </p:sp>
      <p:sp>
        <p:nvSpPr>
          <p:cNvPr id="82" name="CustomShape 2"/>
          <p:cNvSpPr/>
          <p:nvPr/>
        </p:nvSpPr>
        <p:spPr>
          <a:xfrm>
            <a:off x="1800000" y="251280"/>
            <a:ext cx="5688360" cy="719640"/>
          </a:xfrm>
          <a:prstGeom prst="rect">
            <a:avLst/>
          </a:prstGeom>
          <a:solidFill>
            <a:srgbClr val="009dd9"/>
          </a:solidFill>
          <a:ln w="38160">
            <a:solidFill>
              <a:srgbClr val="ffffff"/>
            </a:solidFill>
            <a:round/>
          </a:ln>
        </p:spPr>
        <p:txBody>
          <a:bodyPr/>
          <a:p>
            <a:r>
              <a:rPr b="1" lang="en-IN" sz="3600">
                <a:solidFill>
                  <a:srgbClr val="ffffff"/>
                </a:solidFill>
                <a:latin typeface="Times New Roman"/>
              </a:rPr>
              <a:t>H2 Potential energy Surface</a:t>
            </a:r>
            <a:endParaRPr/>
          </a:p>
        </p:txBody>
      </p:sp>
      <p:pic>
        <p:nvPicPr>
          <p:cNvPr descr="" id="83" name="Picture 4"/>
          <p:cNvPicPr/>
          <p:nvPr/>
        </p:nvPicPr>
        <p:blipFill>
          <a:blip r:embed="rId1"/>
          <a:stretch>
            <a:fillRect/>
          </a:stretch>
        </p:blipFill>
        <p:spPr>
          <a:xfrm>
            <a:off x="359640" y="1204200"/>
            <a:ext cx="4030200" cy="2122200"/>
          </a:xfrm>
          <a:prstGeom prst="rect">
            <a:avLst/>
          </a:prstGeom>
        </p:spPr>
      </p:pic>
      <p:sp>
        <p:nvSpPr>
          <p:cNvPr id="84" name="Line 3"/>
          <p:cNvSpPr/>
          <p:nvPr/>
        </p:nvSpPr>
        <p:spPr>
          <a:xfrm flipV="1">
            <a:off x="740520" y="899280"/>
            <a:ext cx="0" cy="1981080"/>
          </a:xfrm>
          <a:prstGeom prst="line">
            <a:avLst/>
          </a:prstGeom>
          <a:ln w="9360">
            <a:solidFill>
              <a:srgbClr val="000000"/>
            </a:solidFill>
            <a:round/>
            <a:tailEnd len="med" type="triangle" w="med"/>
          </a:ln>
        </p:spPr>
      </p:sp>
      <p:sp>
        <p:nvSpPr>
          <p:cNvPr id="85" name="CustomShape 4"/>
          <p:cNvSpPr/>
          <p:nvPr/>
        </p:nvSpPr>
        <p:spPr>
          <a:xfrm>
            <a:off x="424440" y="1331640"/>
            <a:ext cx="325440" cy="364680"/>
          </a:xfrm>
          <a:prstGeom prst="rect">
            <a:avLst/>
          </a:prstGeom>
          <a:gradFill>
            <a:gsLst>
              <a:gs pos="0">
                <a:srgbClr val="979797"/>
              </a:gs>
              <a:gs pos="100000">
                <a:srgbClr val="f9f9f9"/>
              </a:gs>
            </a:gsLst>
            <a:path path="circle"/>
          </a:gradFill>
          <a:ln w="9360">
            <a:solidFill>
              <a:srgbClr val="000000"/>
            </a:solidFill>
            <a:round/>
          </a:ln>
        </p:spPr>
        <p:txBody>
          <a:bodyPr bIns="45000" lIns="90000" rIns="90000" tIns="45000" wrap="none"/>
          <a:p>
            <a:r>
              <a:rPr lang="en-IN">
                <a:solidFill>
                  <a:srgbClr val="000000"/>
                </a:solidFill>
                <a:latin typeface="Constantia"/>
              </a:rPr>
              <a:t>E</a:t>
            </a:r>
            <a:endParaRPr/>
          </a:p>
        </p:txBody>
      </p:sp>
      <p:sp>
        <p:nvSpPr>
          <p:cNvPr id="86" name="CustomShape 5"/>
          <p:cNvSpPr/>
          <p:nvPr/>
        </p:nvSpPr>
        <p:spPr>
          <a:xfrm>
            <a:off x="1020600" y="2987640"/>
            <a:ext cx="607320" cy="364680"/>
          </a:xfrm>
          <a:prstGeom prst="rect">
            <a:avLst/>
          </a:prstGeom>
          <a:gradFill>
            <a:gsLst>
              <a:gs pos="0">
                <a:srgbClr val="979797"/>
              </a:gs>
              <a:gs pos="100000">
                <a:srgbClr val="f9f9f9"/>
              </a:gs>
            </a:gsLst>
            <a:path path="circle"/>
          </a:gradFill>
          <a:ln w="9360">
            <a:solidFill>
              <a:srgbClr val="000000"/>
            </a:solidFill>
            <a:round/>
          </a:ln>
        </p:spPr>
        <p:txBody>
          <a:bodyPr bIns="45000" lIns="90000" rIns="90000" tIns="45000" wrap="none"/>
          <a:p>
            <a:r>
              <a:rPr lang="en-IN">
                <a:solidFill>
                  <a:srgbClr val="000000"/>
                </a:solidFill>
                <a:latin typeface="Constantia"/>
              </a:rPr>
              <a:t>H-H</a:t>
            </a:r>
            <a:endParaRPr/>
          </a:p>
        </p:txBody>
      </p:sp>
      <p:sp>
        <p:nvSpPr>
          <p:cNvPr id="87" name="CustomShape 6"/>
          <p:cNvSpPr/>
          <p:nvPr/>
        </p:nvSpPr>
        <p:spPr>
          <a:xfrm>
            <a:off x="2260080" y="1979640"/>
            <a:ext cx="1992600" cy="364680"/>
          </a:xfrm>
          <a:prstGeom prst="rect">
            <a:avLst/>
          </a:prstGeom>
          <a:gradFill>
            <a:gsLst>
              <a:gs pos="0">
                <a:srgbClr val="979797"/>
              </a:gs>
              <a:gs pos="100000">
                <a:srgbClr val="f9f9f9"/>
              </a:gs>
            </a:gsLst>
            <a:path path="circle"/>
          </a:gradFill>
          <a:ln w="9360">
            <a:solidFill>
              <a:srgbClr val="000000"/>
            </a:solidFill>
            <a:round/>
          </a:ln>
        </p:spPr>
        <p:txBody>
          <a:bodyPr bIns="45000" lIns="90000" rIns="90000" tIns="45000" wrap="none"/>
          <a:p>
            <a:r>
              <a:rPr lang="en-IN">
                <a:solidFill>
                  <a:srgbClr val="000000"/>
                </a:solidFill>
                <a:latin typeface="Constantia"/>
              </a:rPr>
              <a:t>Bond stretching</a:t>
            </a:r>
            <a:endParaRPr/>
          </a:p>
        </p:txBody>
      </p:sp>
      <p:cxnSp>
        <p:nvCxnSpPr>
          <p:cNvPr id="88" name="Line 7"/>
          <p:cNvCxnSpPr/>
          <p:nvPr/>
        </p:nvCxnSpPr>
        <p:spPr>
          <xfrm>
            <a:off x="800640" y="1846440"/>
            <a:ext cx="3456720" cy="360"/>
          </xfrm>
          <a:prstGeom prst="straightConnector1">
            <a:avLst/>
          </a:prstGeom>
          <a:ln w="9360">
            <a:solidFill>
              <a:srgbClr val="000000"/>
            </a:solidFill>
            <a:round/>
            <a:tailEnd len="med" type="triangle" w="med"/>
          </a:ln>
        </p:spPr>
      </p:cxnSp>
      <p:sp>
        <p:nvSpPr>
          <p:cNvPr id="89" name="CustomShape 8"/>
          <p:cNvSpPr/>
          <p:nvPr/>
        </p:nvSpPr>
        <p:spPr>
          <a:xfrm>
            <a:off x="2602080" y="1475640"/>
            <a:ext cx="1018800" cy="364680"/>
          </a:xfrm>
          <a:prstGeom prst="rect">
            <a:avLst/>
          </a:prstGeom>
          <a:gradFill>
            <a:gsLst>
              <a:gs pos="0">
                <a:srgbClr val="979797"/>
              </a:gs>
              <a:gs pos="100000">
                <a:srgbClr val="f9f9f9"/>
              </a:gs>
            </a:gsLst>
            <a:path path="circle"/>
          </a:gradFill>
          <a:ln w="9360">
            <a:solidFill>
              <a:srgbClr val="000000"/>
            </a:solidFill>
            <a:round/>
          </a:ln>
        </p:spPr>
        <p:txBody>
          <a:bodyPr bIns="45000" lIns="90000" rIns="90000" tIns="45000" wrap="none"/>
          <a:p>
            <a:r>
              <a:rPr lang="en-IN">
                <a:solidFill>
                  <a:srgbClr val="000000"/>
                </a:solidFill>
                <a:latin typeface="Constantia"/>
              </a:rPr>
              <a:t>H------H</a:t>
            </a:r>
            <a:endParaRPr/>
          </a:p>
        </p:txBody>
      </p:sp>
      <p:sp>
        <p:nvSpPr>
          <p:cNvPr id="90" name="CustomShape 9"/>
          <p:cNvSpPr/>
          <p:nvPr/>
        </p:nvSpPr>
        <p:spPr>
          <a:xfrm>
            <a:off x="4873680" y="1691640"/>
            <a:ext cx="4296960" cy="823320"/>
          </a:xfrm>
          <a:prstGeom prst="rect">
            <a:avLst/>
          </a:prstGeom>
          <a:gradFill>
            <a:gsLst>
              <a:gs pos="0">
                <a:srgbClr val="8bc2f1"/>
              </a:gs>
              <a:gs pos="100000">
                <a:srgbClr val="f7fbff"/>
              </a:gs>
            </a:gsLst>
            <a:path path="circle"/>
          </a:gradFill>
          <a:ln w="9360">
            <a:solidFill>
              <a:srgbClr val="0074a0"/>
            </a:solidFill>
            <a:round/>
          </a:ln>
        </p:spPr>
        <p:txBody>
          <a:bodyPr wrap="none"/>
          <a:p>
            <a:r>
              <a:rPr lang="en-IN" sz="2400">
                <a:solidFill>
                  <a:srgbClr val="000000"/>
                </a:solidFill>
                <a:latin typeface="Times New Roman"/>
                <a:ea typeface="ＭＳ Ｐゴシック"/>
              </a:rPr>
              <a:t>At dissociation limit, H2 must</a:t>
            </a:r>
            <a:endParaRPr/>
          </a:p>
          <a:p>
            <a:r>
              <a:rPr lang="en-IN" sz="2400">
                <a:solidFill>
                  <a:srgbClr val="000000"/>
                </a:solidFill>
                <a:latin typeface="Times New Roman"/>
                <a:ea typeface="ＭＳ Ｐゴシック"/>
              </a:rPr>
              <a:t>separate into two neutral H atoms</a:t>
            </a:r>
            <a:endParaRPr/>
          </a:p>
        </p:txBody>
      </p:sp>
      <p:sp>
        <p:nvSpPr>
          <p:cNvPr id="91" name="CustomShape 10"/>
          <p:cNvSpPr/>
          <p:nvPr/>
        </p:nvSpPr>
        <p:spPr>
          <a:xfrm>
            <a:off x="575640" y="3419640"/>
            <a:ext cx="8496720" cy="823320"/>
          </a:xfrm>
          <a:prstGeom prst="rect">
            <a:avLst/>
          </a:prstGeom>
          <a:gradFill>
            <a:gsLst>
              <a:gs pos="0">
                <a:srgbClr val="8bc2f1"/>
              </a:gs>
              <a:gs pos="100000">
                <a:srgbClr val="f7fbff"/>
              </a:gs>
            </a:gsLst>
            <a:path path="circle"/>
          </a:gradFill>
          <a:ln w="9360">
            <a:solidFill>
              <a:srgbClr val="0074a0"/>
            </a:solidFill>
            <a:round/>
          </a:ln>
        </p:spPr>
        <p:txBody>
          <a:bodyPr/>
          <a:p>
            <a:r>
              <a:rPr lang="en-IN" sz="2400">
                <a:solidFill>
                  <a:srgbClr val="000000"/>
                </a:solidFill>
                <a:latin typeface="Times New Roman"/>
                <a:ea typeface="ＭＳ Ｐゴシック"/>
              </a:rPr>
              <a:t>At the RHF level, the wave function, φ is 50% ionic and 50% covalent at all bond lengths</a:t>
            </a:r>
            <a:endParaRPr/>
          </a:p>
        </p:txBody>
      </p:sp>
      <p:sp>
        <p:nvSpPr>
          <p:cNvPr id="92" name="CustomShape 11"/>
          <p:cNvSpPr/>
          <p:nvPr/>
        </p:nvSpPr>
        <p:spPr>
          <a:xfrm>
            <a:off x="648000" y="4428000"/>
            <a:ext cx="8424720" cy="457560"/>
          </a:xfrm>
          <a:prstGeom prst="rect">
            <a:avLst/>
          </a:prstGeom>
          <a:gradFill>
            <a:gsLst>
              <a:gs pos="0">
                <a:srgbClr val="8bc2f1"/>
              </a:gs>
              <a:gs pos="100000">
                <a:srgbClr val="f7fbff"/>
              </a:gs>
            </a:gsLst>
            <a:path path="circle"/>
          </a:gradFill>
          <a:ln w="9360">
            <a:solidFill>
              <a:srgbClr val="0074a0"/>
            </a:solidFill>
            <a:round/>
          </a:ln>
        </p:spPr>
        <p:txBody>
          <a:bodyPr/>
          <a:p>
            <a:r>
              <a:rPr lang="en-IN" sz="2400">
                <a:solidFill>
                  <a:srgbClr val="000000"/>
                </a:solidFill>
                <a:latin typeface="Times New Roman"/>
                <a:ea typeface="ＭＳ Ｐゴシック"/>
              </a:rPr>
              <a:t>H2 molecule does not dissociate correctly at the RHF level!!!</a:t>
            </a:r>
            <a:endParaRPr/>
          </a:p>
        </p:txBody>
      </p:sp>
      <p:sp>
        <p:nvSpPr>
          <p:cNvPr id="93" name="CustomShape 12"/>
          <p:cNvSpPr/>
          <p:nvPr/>
        </p:nvSpPr>
        <p:spPr>
          <a:xfrm>
            <a:off x="0" y="5620680"/>
            <a:ext cx="10080360" cy="1920600"/>
          </a:xfrm>
          <a:prstGeom prst="rect">
            <a:avLst/>
          </a:prstGeom>
          <a:gradFill>
            <a:gsLst>
              <a:gs pos="0">
                <a:srgbClr val="8bc2f1"/>
              </a:gs>
              <a:gs pos="100000">
                <a:srgbClr val="f7fbff"/>
              </a:gs>
            </a:gsLst>
            <a:path path="circle"/>
          </a:gradFill>
          <a:ln w="9360">
            <a:solidFill>
              <a:srgbClr val="0074a0"/>
            </a:solidFill>
            <a:round/>
          </a:ln>
        </p:spPr>
        <p:txBody>
          <a:bodyPr/>
          <a:p>
            <a:pPr>
              <a:buSzPct val="45000"/>
              <a:buFont typeface="Wingdings"/>
              <a:buChar char="ü"/>
            </a:pPr>
            <a:r>
              <a:rPr lang="en-IN" sz="2400">
                <a:solidFill>
                  <a:srgbClr val="000000"/>
                </a:solidFill>
                <a:latin typeface="Times New Roman"/>
                <a:ea typeface="ＭＳ Ｐゴシック"/>
              </a:rPr>
              <a:t>Energies of stretched bonds too large - Affects transition state structures</a:t>
            </a:r>
            <a:endParaRPr/>
          </a:p>
          <a:p>
            <a:pPr>
              <a:buSzPct val="45000"/>
              <a:buFont typeface="Wingdings"/>
              <a:buChar char="ü"/>
            </a:pPr>
            <a:r>
              <a:rPr lang="en-IN" sz="2400">
                <a:solidFill>
                  <a:srgbClr val="000000"/>
                </a:solidFill>
                <a:latin typeface="Times New Roman"/>
                <a:ea typeface="ＭＳ Ｐゴシック"/>
              </a:rPr>
              <a:t>Potential well steep hence (1) short equilibrium bond lengths</a:t>
            </a:r>
            <a:endParaRPr/>
          </a:p>
          <a:p>
            <a:r>
              <a:rPr lang="en-IN" sz="2400">
                <a:solidFill>
                  <a:srgbClr val="000000"/>
                </a:solidFill>
                <a:latin typeface="Times New Roman"/>
                <a:ea typeface="ＭＳ Ｐゴシック"/>
              </a:rPr>
              <a:t>                                                 </a:t>
            </a:r>
            <a:r>
              <a:rPr lang="en-IN" sz="2400">
                <a:solidFill>
                  <a:srgbClr val="000000"/>
                </a:solidFill>
                <a:latin typeface="Times New Roman"/>
                <a:ea typeface="ＭＳ Ｐゴシック"/>
              </a:rPr>
              <a:t>(2) large binding energy</a:t>
            </a:r>
            <a:endParaRPr/>
          </a:p>
          <a:p>
            <a:pPr>
              <a:buSzPct val="45000"/>
              <a:buFont typeface="Wingdings"/>
              <a:buChar char="ü"/>
            </a:pPr>
            <a:r>
              <a:rPr lang="en-IN" sz="2400">
                <a:solidFill>
                  <a:srgbClr val="000000"/>
                </a:solidFill>
                <a:latin typeface="Times New Roman"/>
                <a:ea typeface="ＭＳ Ｐゴシック"/>
              </a:rPr>
              <a:t>Improper curvature of PEC  – too high vibrational frequencies</a:t>
            </a:r>
            <a:endParaRPr/>
          </a:p>
          <a:p>
            <a:pPr>
              <a:buSzPct val="45000"/>
              <a:buFont typeface="Wingdings"/>
              <a:buChar char="ü"/>
            </a:pPr>
            <a:r>
              <a:rPr lang="en-IN" sz="2400">
                <a:solidFill>
                  <a:srgbClr val="000000"/>
                </a:solidFill>
                <a:latin typeface="Times New Roman"/>
                <a:ea typeface="ＭＳ Ｐゴシック"/>
              </a:rPr>
              <a:t>Wave function is too ionic – dipole moments are too large </a:t>
            </a:r>
            <a:endParaRPr/>
          </a:p>
        </p:txBody>
      </p:sp>
      <p:sp>
        <p:nvSpPr>
          <p:cNvPr id="94" name="CustomShape 13"/>
          <p:cNvSpPr/>
          <p:nvPr/>
        </p:nvSpPr>
        <p:spPr>
          <a:xfrm>
            <a:off x="1800000" y="5004000"/>
            <a:ext cx="5472360" cy="575640"/>
          </a:xfrm>
          <a:prstGeom prst="rect">
            <a:avLst/>
          </a:prstGeom>
          <a:solidFill>
            <a:srgbClr val="009dd9"/>
          </a:solidFill>
          <a:ln w="38160">
            <a:solidFill>
              <a:srgbClr val="ffffff"/>
            </a:solidFill>
            <a:round/>
          </a:ln>
        </p:spPr>
        <p:txBody>
          <a:bodyPr/>
          <a:p>
            <a:r>
              <a:rPr b="1" lang="en-IN" sz="2800">
                <a:solidFill>
                  <a:srgbClr val="ffffff"/>
                </a:solidFill>
                <a:latin typeface="Times New Roman"/>
              </a:rPr>
              <a:t>H2 RHF dissociation consequences</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